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JvhI5ZVBWFRHAd9AQyOA4vN+OH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881dd9696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8881dd9696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881dd9696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g38881dd9696_1_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google.com/document/d/10ph8yjKQEuKRb-7VgXUR4eznFdkAU5y0/edit" TargetMode="External"/><Relationship Id="rId4" Type="http://schemas.openxmlformats.org/officeDocument/2006/relationships/image" Target="../media/image7.png"/><Relationship Id="rId5" Type="http://schemas.openxmlformats.org/officeDocument/2006/relationships/hyperlink" Target="https://docs.google.com/document/d/10ph8yjKQEuKRb-7VgXUR4eznFdkAU5y0/edit" TargetMode="External"/><Relationship Id="rId6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google.com/spreadsheets/d/1u7O7bqgNOAN8nYDXVyZ46WCsbZ7prGzN/edit?gid=1984227267#gid=1984227267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</a:t>
            </a:r>
            <a:r>
              <a:rPr lang="es-CL"/>
              <a:t>Título</a:t>
            </a:r>
            <a:br>
              <a:rPr lang="es-CL"/>
            </a:br>
            <a:r>
              <a:rPr lang="es-CL" sz="3200"/>
              <a:t>“</a:t>
            </a:r>
            <a:r>
              <a:rPr lang="es-CL" sz="2200"/>
              <a:t>Sistema de Gestión y Agendamiento de Servicios de Jardinería Clean &amp; Garden</a:t>
            </a:r>
            <a:r>
              <a:rPr lang="es-CL" sz="3200"/>
              <a:t>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630227" y="925161"/>
            <a:ext cx="10515600" cy="64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pic>
        <p:nvPicPr>
          <p:cNvPr id="152" name="Google Shape;152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6000" y="1655500"/>
            <a:ext cx="7285074" cy="500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pic>
        <p:nvPicPr>
          <p:cNvPr id="158" name="Google Shape;15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4975" y="1753100"/>
            <a:ext cx="6981725" cy="41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64" name="Google Shape;164;p12"/>
          <p:cNvSpPr txBox="1"/>
          <p:nvPr/>
        </p:nvSpPr>
        <p:spPr>
          <a:xfrm>
            <a:off x="641252" y="1828016"/>
            <a:ext cx="108612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13" y="2422966"/>
            <a:ext cx="7931071" cy="24778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71" name="Google Shape;171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72175" y="2161075"/>
            <a:ext cx="4371901" cy="409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25075" y="1988675"/>
            <a:ext cx="4051400" cy="444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79" name="Google Shape;179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 conclusión, la Fase 1 permitió establecer los lineamientos estratégicos y técnicos que orientarán la construcción del sistema, asegurando una comprensión compartida entre los involucrados y reduciendo riesgos en la implementación. Con la documentación consolidada, el proyecto se encuentra en condiciones de avanzar hacia la siguiente fase, enfocada en el desarrollo iterativo e incremental de la solución propuesta.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258127" y="2293616"/>
            <a:ext cx="2993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3549650" y="867975"/>
            <a:ext cx="8558374" cy="5791448"/>
            <a:chOff x="0" y="-41955"/>
            <a:chExt cx="6781059" cy="3511245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72130" rotWithShape="0" algn="ctr" dir="5400000" dist="24043">
                <a:srgbClr val="000000">
                  <a:alpha val="62750"/>
                </a:srgbClr>
              </a:outerShdw>
            </a:effectLst>
          </p:spPr>
          <p:txBody>
            <a:bodyPr anchorCtr="0" anchor="ctr" bIns="115400" lIns="115400" spcFirstLastPara="1" rIns="115400" wrap="square" tIns="115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9" y="-41955"/>
              <a:ext cx="5318100" cy="10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975" lIns="100975" spcFirstLastPara="1" rIns="100975" wrap="square" tIns="100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50"/>
                <a:buFont typeface="Calibri"/>
                <a:buNone/>
              </a:pPr>
              <a:r>
                <a:rPr lang="es-CL" sz="2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Alvaro Morales</a:t>
              </a:r>
              <a:endParaRPr b="0" i="0" sz="2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6388" lvl="1" marL="216388" marR="0" rtl="0" algn="l">
                <a:lnSpc>
                  <a:spcPct val="90000"/>
                </a:lnSpc>
                <a:spcBef>
                  <a:spcPts val="928"/>
                </a:spcBef>
                <a:spcAft>
                  <a:spcPts val="0"/>
                </a:spcAft>
                <a:buClr>
                  <a:schemeClr val="lt1"/>
                </a:buClr>
                <a:buSzPts val="2019"/>
                <a:buFont typeface="Calibri"/>
                <a:buChar char="•"/>
              </a:pP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proyecto/Product Owner</a:t>
              </a:r>
              <a:endParaRPr b="0" i="0" sz="201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6388" lvl="1" marL="216388" marR="0" rtl="0" algn="l">
                <a:lnSpc>
                  <a:spcPct val="90000"/>
                </a:lnSpc>
                <a:spcBef>
                  <a:spcPts val="303"/>
                </a:spcBef>
                <a:spcAft>
                  <a:spcPts val="0"/>
                </a:spcAft>
                <a:buClr>
                  <a:schemeClr val="lt1"/>
                </a:buClr>
                <a:buSzPts val="2019"/>
                <a:buFont typeface="Calibri"/>
                <a:buChar char="•"/>
              </a:pP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Planificación</a:t>
              </a: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control, c</a:t>
              </a: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oordinación</a:t>
              </a: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con patrocinador, seguimiento de hitos y aprobaciones, apoyo en </a:t>
              </a: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integración</a:t>
              </a: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y despliegues.</a:t>
              </a:r>
              <a:endParaRPr b="0" i="0" sz="2019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72130" rotWithShape="0" algn="ctr" dir="5400000" dist="24043">
                <a:srgbClr val="000000">
                  <a:alpha val="62750"/>
                </a:srgbClr>
              </a:outerShdw>
            </a:effectLst>
          </p:spPr>
          <p:txBody>
            <a:bodyPr anchorCtr="0" anchor="ctr" bIns="115400" lIns="115400" spcFirstLastPara="1" rIns="115400" wrap="square" tIns="115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975" lIns="100975" spcFirstLastPara="1" rIns="100975" wrap="square" tIns="100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50"/>
                <a:buFont typeface="Calibri"/>
                <a:buNone/>
              </a:pPr>
              <a:r>
                <a:rPr lang="es-CL" sz="2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Vicente Zapata</a:t>
              </a:r>
              <a:endParaRPr b="0" i="0" sz="265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6388" lvl="1" marL="216388" marR="0" rtl="0" algn="l">
                <a:lnSpc>
                  <a:spcPct val="90000"/>
                </a:lnSpc>
                <a:spcBef>
                  <a:spcPts val="928"/>
                </a:spcBef>
                <a:spcAft>
                  <a:spcPts val="0"/>
                </a:spcAft>
                <a:buClr>
                  <a:schemeClr val="lt1"/>
                </a:buClr>
                <a:buSzPts val="2019"/>
                <a:buFont typeface="Calibri"/>
                <a:buChar char="•"/>
              </a:pP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Líder técnico/Desarrollador principal (Devs)</a:t>
              </a:r>
              <a:endParaRPr sz="2019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16388" lvl="1" marL="216388" marR="0" rtl="0" algn="l">
                <a:lnSpc>
                  <a:spcPct val="90000"/>
                </a:lnSpc>
                <a:spcBef>
                  <a:spcPts val="928"/>
                </a:spcBef>
                <a:spcAft>
                  <a:spcPts val="0"/>
                </a:spcAft>
                <a:buClr>
                  <a:schemeClr val="lt1"/>
                </a:buClr>
                <a:buSzPts val="2019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Desarrollo de código, revisión y control técnico, Apoyo en pruebas.</a:t>
              </a:r>
              <a:endParaRPr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72130" rotWithShape="0" algn="ctr" dir="5400000" dist="24043">
                <a:srgbClr val="000000">
                  <a:alpha val="62750"/>
                </a:srgbClr>
              </a:outerShdw>
            </a:effectLst>
          </p:spPr>
          <p:txBody>
            <a:bodyPr anchorCtr="0" anchor="ctr" bIns="115400" lIns="115400" spcFirstLastPara="1" rIns="115400" wrap="square" tIns="115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0" y="2348490"/>
              <a:ext cx="6780900" cy="1120800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72130" rotWithShape="0" algn="ctr" dir="5400000" dist="24043">
                <a:srgbClr val="000000">
                  <a:alpha val="62750"/>
                </a:srgbClr>
              </a:outerShdw>
            </a:effectLst>
          </p:spPr>
          <p:txBody>
            <a:bodyPr anchorCtr="0" anchor="ctr" bIns="115400" lIns="115400" spcFirstLastPara="1" rIns="115400" wrap="square" tIns="115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 txBox="1"/>
            <p:nvPr/>
          </p:nvSpPr>
          <p:spPr>
            <a:xfrm>
              <a:off x="1462959" y="2348490"/>
              <a:ext cx="5318100" cy="1002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00975" lIns="100975" spcFirstLastPara="1" rIns="100975" wrap="square" tIns="100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650"/>
                <a:buFont typeface="Calibri"/>
                <a:buNone/>
              </a:pPr>
              <a:r>
                <a:rPr lang="es-CL" sz="265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Marcela Gonzalez</a:t>
              </a:r>
              <a:endParaRPr sz="1766"/>
            </a:p>
            <a:p>
              <a:pPr indent="-216388" lvl="1" marL="216388" marR="0" rtl="0" algn="l">
                <a:lnSpc>
                  <a:spcPct val="90000"/>
                </a:lnSpc>
                <a:spcBef>
                  <a:spcPts val="928"/>
                </a:spcBef>
                <a:spcAft>
                  <a:spcPts val="0"/>
                </a:spcAft>
                <a:buClr>
                  <a:schemeClr val="lt1"/>
                </a:buClr>
                <a:buSzPts val="2019"/>
                <a:buFont typeface="Calibri"/>
                <a:buChar char="•"/>
              </a:pPr>
              <a:r>
                <a:rPr lang="es-CL" sz="2019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Lider QA/Documentadora (Scrum Master</a:t>
              </a:r>
              <a:endParaRPr sz="1766"/>
            </a:p>
            <a:p>
              <a:pPr indent="-216388" lvl="1" marL="216388" marR="0" rtl="0" algn="l">
                <a:lnSpc>
                  <a:spcPct val="90000"/>
                </a:lnSpc>
                <a:spcBef>
                  <a:spcPts val="928"/>
                </a:spcBef>
                <a:spcAft>
                  <a:spcPts val="0"/>
                </a:spcAft>
                <a:buClr>
                  <a:schemeClr val="lt1"/>
                </a:buClr>
                <a:buSzPts val="2019"/>
                <a:buFont typeface="Calibri"/>
                <a:buChar char="•"/>
              </a:pP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Diseño y ejecución de pruebas, 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creación</a:t>
              </a:r>
              <a:r>
                <a:rPr lang="es-CL" sz="20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de documentación,apoyo en desarrollo,facilitación de eventos Scrum y remoción de impedimentos</a:t>
              </a:r>
              <a:endParaRPr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72130" rotWithShape="0" algn="ctr" dir="5400000" dist="24043">
                <a:srgbClr val="000000">
                  <a:alpha val="62750"/>
                </a:srgbClr>
              </a:outerShdw>
            </a:effectLst>
          </p:spPr>
          <p:txBody>
            <a:bodyPr anchorCtr="0" anchor="ctr" bIns="115400" lIns="115400" spcFirstLastPara="1" rIns="115400" wrap="square" tIns="115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72130" rotWithShape="0" algn="ctr" dir="5400000" dist="24043">
                <a:srgbClr val="000000">
                  <a:alpha val="62750"/>
                </a:srgbClr>
              </a:outerShdw>
            </a:effectLst>
          </p:spPr>
          <p:txBody>
            <a:bodyPr anchorCtr="0" anchor="ctr" bIns="115400" lIns="115400" spcFirstLastPara="1" rIns="115400" wrap="square" tIns="1154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06" name="Google Shape;106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b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principal problema identificado en Clean and Garden es la gestión manual de la agenda y de los procesos internos, los cuales se llevan a cabo en un cuaderno físico y mediante comunicaciones dispersas por teléfono o WhatsApp.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Descripción: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solución propuesta consiste en el desarrollo de una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plataforma web integral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complementada con una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móvil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que en conjunto permitan resolver las problemáticas previamente identificadas. La propuesta contempla dos ejes principales: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web principal y Aplicación móvil complementaria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12700">
            <a:solidFill>
              <a:srgbClr val="26415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</a:rPr>
              <a:t>Desarrollar una plataforma integral compuesta por una </a:t>
            </a:r>
            <a:r>
              <a:rPr b="1" lang="es-CL" sz="1800">
                <a:solidFill>
                  <a:schemeClr val="dk1"/>
                </a:solidFill>
              </a:rPr>
              <a:t>aplicación web</a:t>
            </a:r>
            <a:r>
              <a:rPr lang="es-CL" sz="1800">
                <a:solidFill>
                  <a:schemeClr val="dk1"/>
                </a:solidFill>
              </a:rPr>
              <a:t> y una </a:t>
            </a:r>
            <a:r>
              <a:rPr b="1" lang="es-CL" sz="1800">
                <a:solidFill>
                  <a:schemeClr val="dk1"/>
                </a:solidFill>
              </a:rPr>
              <a:t>aplicación móvil</a:t>
            </a:r>
            <a:r>
              <a:rPr lang="es-CL" sz="1800">
                <a:solidFill>
                  <a:schemeClr val="dk1"/>
                </a:solidFill>
              </a:rPr>
              <a:t> que permita modernizar y optimizar los procesos de Clean and Garden, centralizando la gestión de citas, servicios, pagos y comunicación con los clientes, al mismo tiempo que fortalezca la presencia digital de la empresa mediante un portafolio profesional y reportes estadísticos de apoyo a la toma de decisiones.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Implementar un sistema de agenda en línea</a:t>
            </a:r>
            <a:r>
              <a:rPr lang="es-CL" sz="1100">
                <a:solidFill>
                  <a:schemeClr val="dk1"/>
                </a:solidFill>
              </a:rPr>
              <a:t> que permita a los clientes reservar, modificar y cancelar citas en tiempo real, y a la empresa gestionar la disponibilidad de servicios de forma centralizada.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Desarrollar módulos de portafolio digital, servicios, pagos y reportes estadísticos</a:t>
            </a:r>
            <a:r>
              <a:rPr lang="es-CL" sz="1100">
                <a:solidFill>
                  <a:schemeClr val="dk1"/>
                </a:solidFill>
              </a:rPr>
              <a:t>, que faciliten la exhibición de trabajos realizados, la venta de productos adicionales, el registro y validación de pagos, así como la generación de información consolidada para la toma de decisiones.</a:t>
            </a:r>
            <a:br>
              <a:rPr lang="es-CL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CL" sz="1100">
                <a:solidFill>
                  <a:schemeClr val="dk1"/>
                </a:solidFill>
              </a:rPr>
              <a:t>Incorporar herramientas de comunicación y notificación</a:t>
            </a:r>
            <a:r>
              <a:rPr lang="es-CL" sz="1100">
                <a:solidFill>
                  <a:schemeClr val="dk1"/>
                </a:solidFill>
              </a:rPr>
              <a:t> (chat interno, redirección a WhatsApp, correos y notificaciones push) que mejoren la interacción entre clientes, administradores y jardineros, garantizando una atención más ágil y eficiente.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22" name="Google Shape;122;p5"/>
          <p:cNvSpPr txBox="1"/>
          <p:nvPr/>
        </p:nvSpPr>
        <p:spPr>
          <a:xfrm>
            <a:off x="914374" y="1664801"/>
            <a:ext cx="10072800" cy="59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</a:rPr>
              <a:t>Gestión de usuarios y roles</a:t>
            </a:r>
            <a:r>
              <a:rPr lang="es-CL" sz="1300">
                <a:solidFill>
                  <a:schemeClr val="dk1"/>
                </a:solidFill>
              </a:rPr>
              <a:t>: registro, inicio de sesión y administración de clientes, administradores y jardineros con permisos diferenciados.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</a:rPr>
              <a:t>Portafolio y catálogo de servicios</a:t>
            </a:r>
            <a:r>
              <a:rPr lang="es-CL" sz="1300">
                <a:solidFill>
                  <a:schemeClr val="dk1"/>
                </a:solidFill>
              </a:rPr>
              <a:t>: exhibición de trabajos realizados, visualización de servicios con precios y duración, y registro de productos adicionales.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</a:rPr>
              <a:t>Agenda en línea y gestión de citas</a:t>
            </a:r>
            <a:r>
              <a:rPr lang="es-CL" sz="1300">
                <a:solidFill>
                  <a:schemeClr val="dk1"/>
                </a:solidFill>
              </a:rPr>
              <a:t>: reserva, reprogramación y cancelación de citas por clientes, control de agenda por administradores y actualización de servicios por jardineros.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</a:rPr>
              <a:t>Comunicación y notificaciones</a:t>
            </a:r>
            <a:r>
              <a:rPr lang="es-CL" sz="1300">
                <a:solidFill>
                  <a:schemeClr val="dk1"/>
                </a:solidFill>
              </a:rPr>
              <a:t>: chat interno con redirección a WhatsApp, envío de notificaciones push y correos electrónicos para confirmaciones, recordatorios y promociones.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s-CL" sz="1300">
                <a:solidFill>
                  <a:schemeClr val="dk1"/>
                </a:solidFill>
              </a:rPr>
              <a:t>Pagos y reportes</a:t>
            </a:r>
            <a:r>
              <a:rPr lang="es-CL" sz="1300">
                <a:solidFill>
                  <a:schemeClr val="dk1"/>
                </a:solidFill>
              </a:rPr>
              <a:t>: registro y validación de pagos con comprobantes, generación de documentos consolidados (PDF/XLS) y reportes estadísticos filtrados para apoyar la toma de decisiones.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ofrecerá geolocalización en tiempo real de técnicos.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incluirá inteligencia artificial para recomendaciones de servicios.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28" name="Google Shape;128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Cliente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Se registra e inicia sesión en la plataforma.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Visualiza el portafolio de trabajos y el catálogo de servicios/productos.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Agenda, reprograma o cancela citas en línea.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Recibe notificaciones (push y correo).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Se comunica con la empresa vía chat o WhatsApp.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Consulta su historial de servicios y pagos.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Puede subir comprobantes de pago y solicitar productos adicionales.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8881dd9696_1_7"/>
          <p:cNvSpPr txBox="1"/>
          <p:nvPr>
            <p:ph type="title"/>
          </p:nvPr>
        </p:nvSpPr>
        <p:spPr>
          <a:xfrm>
            <a:off x="841416" y="1054442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34" name="Google Shape;134;g38881dd9696_1_7"/>
          <p:cNvSpPr/>
          <p:nvPr/>
        </p:nvSpPr>
        <p:spPr>
          <a:xfrm>
            <a:off x="839487" y="1923143"/>
            <a:ext cx="10365600" cy="43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Administrador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Gestiona usuarios y roles (cliente, jardinero, administrador).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Administra el portafolio y el catálogo de servicios/productos.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Controla la agenda de citas y asigna servicios.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Valida comprobantes de pago y genera cobros mensuales consolidados.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Visualiza reportes estadísticos en PDF/XLS.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Se comunica con clientes mediante el chat integrado.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Recibe notificaciones administrativas de reservas, pagos o incidencias.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8881dd9696_1_13"/>
          <p:cNvSpPr txBox="1"/>
          <p:nvPr>
            <p:ph type="title"/>
          </p:nvPr>
        </p:nvSpPr>
        <p:spPr>
          <a:xfrm>
            <a:off x="841416" y="1054442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40" name="Google Shape;140;g38881dd9696_1_13"/>
          <p:cNvSpPr/>
          <p:nvPr/>
        </p:nvSpPr>
        <p:spPr>
          <a:xfrm>
            <a:off x="839487" y="1923143"/>
            <a:ext cx="10365600" cy="43326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CL" sz="1300">
                <a:solidFill>
                  <a:schemeClr val="dk1"/>
                </a:solidFill>
              </a:rPr>
              <a:t>Jardinero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Inicia sesión y accede a su agenda diaria/semanal.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Consulta detalles de las citas asignadas (cliente, dirección, tipo de servicio).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Marca servicios como completados.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Recibe notificaciones sobre cambios en su agenda (nuevas citas, cancelaciones o reprogramaciones).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Consulta el historial de servicios realizados.</a:t>
            </a:r>
            <a:br>
              <a:rPr lang="es-CL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s-CL" sz="1300">
                <a:solidFill>
                  <a:schemeClr val="dk1"/>
                </a:solidFill>
              </a:rPr>
              <a:t>Reporta incidencias o comentarios sobre los servicios atendidos.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/>
          <p:nvPr>
            <p:ph type="title"/>
          </p:nvPr>
        </p:nvSpPr>
        <p:spPr>
          <a:xfrm>
            <a:off x="440879" y="789817"/>
            <a:ext cx="10515600" cy="75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pic>
        <p:nvPicPr>
          <p:cNvPr id="146" name="Google Shape;146;p7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52725" y="1807025"/>
            <a:ext cx="8291924" cy="4728699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accent1"/>
            </a:solidFill>
            <a:prstDash val="solid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