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9" r:id="rId4"/>
    <p:sldId id="260" r:id="rId5"/>
    <p:sldId id="261" r:id="rId6"/>
    <p:sldId id="262" r:id="rId7"/>
    <p:sldId id="266" r:id="rId8"/>
    <p:sldId id="265" r:id="rId9"/>
    <p:sldId id="264" r:id="rId10"/>
    <p:sldId id="263" r:id="rId11"/>
    <p:sldId id="268" r:id="rId12"/>
    <p:sldId id="269" r:id="rId13"/>
    <p:sldId id="267"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04T16:06:48.482"/>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21406 8852 0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04T16:06:51.060"/>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29122 6403 0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04T16:06:52.246"/>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24271 11871 0,'-53'-18'199,"-70"-70"-198,-124-53 48,-424-194-48,36 35 48,-1675-882-47,687 406 29,194 159-29,777 405 30,-1465-476-30,1394 459-2,0 0 48,-2347-530-46,2594 671 0,-1023-36 29,1076 124-30,52 0 29,-370 0-27,424 0-3,-212 0 31,158 0-29,248 0 29</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04T16:06:53.246"/>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8202 5609 0,'194'18'2,"-388"-36"13,459 36-13,-160-18 28,107 0-28,-18 0 30,35 0-31,160 0 32,52-71-31,35 1 28,35-1-28,18 1 29,1-1-30,105-35 32,17 36-31,-317 17-2,53-18 48,724-105-47,-830 105 31,-17 71-30,-89 0-1,36 0 29,229 0-28,-247 0-1,141 0 30,-124 0-30,-34 0 31,-54 0-31,-105 0 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04T16:06:54.055"/>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20408 8961 0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04T16:06:44.441"/>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14444 17870 0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04T16:06:46.082"/>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8685 11472 0,'0'24'81,"24"0"-80,0-24 61,23 23-61,0-23 62,0 0-62,95 0 61,-1 0-60,-70 0-2,0 0 45,-24 0-44,-23 0 0,94 0 44,0-47-43,-95 47-1,143-24 60,-119 1-15,-24-1-45,25 0 57</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04T16:06:48.319"/>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10597 6822 0,'24'0'33,"23"0"46,0 0-78,24 0 61,47 24-61,23 23 46,-93-24-46,-25-23 45,1 0-14,-1 0 31,1 0-62,0 0 60,94 0-59,-95 0 28,1 0 1,-1 0 1,25 0-31,140 0 45,-117 0-44,-47 0 44,-1 0 1,95 0-45,142 0 60,-142 0-61,-94 0 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2CDE08-A2FE-45AA-ACCB-7AD9DB183A47}" type="datetimeFigureOut">
              <a:rPr lang="en-IN" smtClean="0"/>
              <a:t>06-11-2023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AB27F-809B-491C-B94C-5ACF3712A988}" type="slidenum">
              <a:rPr lang="en-IN" smtClean="0"/>
              <a:t>‹#›</a:t>
            </a:fld>
            <a:endParaRPr lang="en-IN"/>
          </a:p>
        </p:txBody>
      </p:sp>
    </p:spTree>
    <p:extLst>
      <p:ext uri="{BB962C8B-B14F-4D97-AF65-F5344CB8AC3E}">
        <p14:creationId xmlns:p14="http://schemas.microsoft.com/office/powerpoint/2010/main" val="3020764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1</a:t>
            </a:fld>
            <a:endParaRPr lang="en-IN"/>
          </a:p>
        </p:txBody>
      </p:sp>
    </p:spTree>
    <p:extLst>
      <p:ext uri="{BB962C8B-B14F-4D97-AF65-F5344CB8AC3E}">
        <p14:creationId xmlns:p14="http://schemas.microsoft.com/office/powerpoint/2010/main" val="2976766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10</a:t>
            </a:fld>
            <a:endParaRPr lang="en-IN"/>
          </a:p>
        </p:txBody>
      </p:sp>
    </p:spTree>
    <p:extLst>
      <p:ext uri="{BB962C8B-B14F-4D97-AF65-F5344CB8AC3E}">
        <p14:creationId xmlns:p14="http://schemas.microsoft.com/office/powerpoint/2010/main" val="2579336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11</a:t>
            </a:fld>
            <a:endParaRPr lang="en-IN"/>
          </a:p>
        </p:txBody>
      </p:sp>
    </p:spTree>
    <p:extLst>
      <p:ext uri="{BB962C8B-B14F-4D97-AF65-F5344CB8AC3E}">
        <p14:creationId xmlns:p14="http://schemas.microsoft.com/office/powerpoint/2010/main" val="2876489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12</a:t>
            </a:fld>
            <a:endParaRPr lang="en-IN"/>
          </a:p>
        </p:txBody>
      </p:sp>
    </p:spTree>
    <p:extLst>
      <p:ext uri="{BB962C8B-B14F-4D97-AF65-F5344CB8AC3E}">
        <p14:creationId xmlns:p14="http://schemas.microsoft.com/office/powerpoint/2010/main" val="3522834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13</a:t>
            </a:fld>
            <a:endParaRPr lang="en-IN"/>
          </a:p>
        </p:txBody>
      </p:sp>
    </p:spTree>
    <p:extLst>
      <p:ext uri="{BB962C8B-B14F-4D97-AF65-F5344CB8AC3E}">
        <p14:creationId xmlns:p14="http://schemas.microsoft.com/office/powerpoint/2010/main" val="2296729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14</a:t>
            </a:fld>
            <a:endParaRPr lang="en-IN"/>
          </a:p>
        </p:txBody>
      </p:sp>
    </p:spTree>
    <p:extLst>
      <p:ext uri="{BB962C8B-B14F-4D97-AF65-F5344CB8AC3E}">
        <p14:creationId xmlns:p14="http://schemas.microsoft.com/office/powerpoint/2010/main" val="711905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15</a:t>
            </a:fld>
            <a:endParaRPr lang="en-IN"/>
          </a:p>
        </p:txBody>
      </p:sp>
    </p:spTree>
    <p:extLst>
      <p:ext uri="{BB962C8B-B14F-4D97-AF65-F5344CB8AC3E}">
        <p14:creationId xmlns:p14="http://schemas.microsoft.com/office/powerpoint/2010/main" val="192271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16</a:t>
            </a:fld>
            <a:endParaRPr lang="en-IN"/>
          </a:p>
        </p:txBody>
      </p:sp>
    </p:spTree>
    <p:extLst>
      <p:ext uri="{BB962C8B-B14F-4D97-AF65-F5344CB8AC3E}">
        <p14:creationId xmlns:p14="http://schemas.microsoft.com/office/powerpoint/2010/main" val="1273975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17</a:t>
            </a:fld>
            <a:endParaRPr lang="en-IN"/>
          </a:p>
        </p:txBody>
      </p:sp>
    </p:spTree>
    <p:extLst>
      <p:ext uri="{BB962C8B-B14F-4D97-AF65-F5344CB8AC3E}">
        <p14:creationId xmlns:p14="http://schemas.microsoft.com/office/powerpoint/2010/main" val="324081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18</a:t>
            </a:fld>
            <a:endParaRPr lang="en-IN"/>
          </a:p>
        </p:txBody>
      </p:sp>
    </p:spTree>
    <p:extLst>
      <p:ext uri="{BB962C8B-B14F-4D97-AF65-F5344CB8AC3E}">
        <p14:creationId xmlns:p14="http://schemas.microsoft.com/office/powerpoint/2010/main" val="2043264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19</a:t>
            </a:fld>
            <a:endParaRPr lang="en-IN"/>
          </a:p>
        </p:txBody>
      </p:sp>
    </p:spTree>
    <p:extLst>
      <p:ext uri="{BB962C8B-B14F-4D97-AF65-F5344CB8AC3E}">
        <p14:creationId xmlns:p14="http://schemas.microsoft.com/office/powerpoint/2010/main" val="390316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2</a:t>
            </a:fld>
            <a:endParaRPr lang="en-IN"/>
          </a:p>
        </p:txBody>
      </p:sp>
    </p:spTree>
    <p:extLst>
      <p:ext uri="{BB962C8B-B14F-4D97-AF65-F5344CB8AC3E}">
        <p14:creationId xmlns:p14="http://schemas.microsoft.com/office/powerpoint/2010/main" val="4287834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20</a:t>
            </a:fld>
            <a:endParaRPr lang="en-IN"/>
          </a:p>
        </p:txBody>
      </p:sp>
    </p:spTree>
    <p:extLst>
      <p:ext uri="{BB962C8B-B14F-4D97-AF65-F5344CB8AC3E}">
        <p14:creationId xmlns:p14="http://schemas.microsoft.com/office/powerpoint/2010/main" val="3172133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3</a:t>
            </a:fld>
            <a:endParaRPr lang="en-IN"/>
          </a:p>
        </p:txBody>
      </p:sp>
    </p:spTree>
    <p:extLst>
      <p:ext uri="{BB962C8B-B14F-4D97-AF65-F5344CB8AC3E}">
        <p14:creationId xmlns:p14="http://schemas.microsoft.com/office/powerpoint/2010/main" val="1436641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4</a:t>
            </a:fld>
            <a:endParaRPr lang="en-IN"/>
          </a:p>
        </p:txBody>
      </p:sp>
    </p:spTree>
    <p:extLst>
      <p:ext uri="{BB962C8B-B14F-4D97-AF65-F5344CB8AC3E}">
        <p14:creationId xmlns:p14="http://schemas.microsoft.com/office/powerpoint/2010/main" val="1436641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5</a:t>
            </a:fld>
            <a:endParaRPr lang="en-IN"/>
          </a:p>
        </p:txBody>
      </p:sp>
    </p:spTree>
    <p:extLst>
      <p:ext uri="{BB962C8B-B14F-4D97-AF65-F5344CB8AC3E}">
        <p14:creationId xmlns:p14="http://schemas.microsoft.com/office/powerpoint/2010/main" val="105975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6</a:t>
            </a:fld>
            <a:endParaRPr lang="en-IN"/>
          </a:p>
        </p:txBody>
      </p:sp>
    </p:spTree>
    <p:extLst>
      <p:ext uri="{BB962C8B-B14F-4D97-AF65-F5344CB8AC3E}">
        <p14:creationId xmlns:p14="http://schemas.microsoft.com/office/powerpoint/2010/main" val="4228407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7</a:t>
            </a:fld>
            <a:endParaRPr lang="en-IN"/>
          </a:p>
        </p:txBody>
      </p:sp>
    </p:spTree>
    <p:extLst>
      <p:ext uri="{BB962C8B-B14F-4D97-AF65-F5344CB8AC3E}">
        <p14:creationId xmlns:p14="http://schemas.microsoft.com/office/powerpoint/2010/main" val="748408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8</a:t>
            </a:fld>
            <a:endParaRPr lang="en-IN"/>
          </a:p>
        </p:txBody>
      </p:sp>
    </p:spTree>
    <p:extLst>
      <p:ext uri="{BB962C8B-B14F-4D97-AF65-F5344CB8AC3E}">
        <p14:creationId xmlns:p14="http://schemas.microsoft.com/office/powerpoint/2010/main" val="466441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rushikesh</a:t>
            </a:r>
            <a:r>
              <a:rPr lang="en-US" dirty="0"/>
              <a:t> </a:t>
            </a:r>
            <a:r>
              <a:rPr lang="en-US" dirty="0" err="1"/>
              <a:t>shete</a:t>
            </a:r>
            <a:r>
              <a:rPr lang="en-US" dirty="0"/>
              <a:t> today I am representing my first caps town project  hotel booking analysis</a:t>
            </a:r>
            <a:endParaRPr lang="en-IN" dirty="0"/>
          </a:p>
        </p:txBody>
      </p:sp>
      <p:sp>
        <p:nvSpPr>
          <p:cNvPr id="4" name="Slide Number Placeholder 3"/>
          <p:cNvSpPr>
            <a:spLocks noGrp="1"/>
          </p:cNvSpPr>
          <p:nvPr>
            <p:ph type="sldNum" sz="quarter" idx="5"/>
          </p:nvPr>
        </p:nvSpPr>
        <p:spPr/>
        <p:txBody>
          <a:bodyPr/>
          <a:lstStyle/>
          <a:p>
            <a:fld id="{EDF7C823-5267-4E6F-BC79-A5DC653C3C54}" type="slidenum">
              <a:rPr lang="en-IN" smtClean="0"/>
              <a:t>9</a:t>
            </a:fld>
            <a:endParaRPr lang="en-IN"/>
          </a:p>
        </p:txBody>
      </p:sp>
    </p:spTree>
    <p:extLst>
      <p:ext uri="{BB962C8B-B14F-4D97-AF65-F5344CB8AC3E}">
        <p14:creationId xmlns:p14="http://schemas.microsoft.com/office/powerpoint/2010/main" val="1962409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1488-0921-1E47-2223-EAAAB7F816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EAC631-082D-07F0-3336-8B4A6A5104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CF7422-5A9C-1E7B-6345-B79020AA0500}"/>
              </a:ext>
            </a:extLst>
          </p:cNvPr>
          <p:cNvSpPr>
            <a:spLocks noGrp="1"/>
          </p:cNvSpPr>
          <p:nvPr>
            <p:ph type="dt" sz="half" idx="10"/>
          </p:nvPr>
        </p:nvSpPr>
        <p:spPr/>
        <p:txBody>
          <a:bodyPr/>
          <a:lstStyle/>
          <a:p>
            <a:fld id="{73D8D697-1419-4766-8518-13B6CC1A2801}" type="datetimeFigureOut">
              <a:rPr lang="en-IN" smtClean="0"/>
              <a:t>06-11-2023</a:t>
            </a:fld>
            <a:endParaRPr lang="en-IN"/>
          </a:p>
        </p:txBody>
      </p:sp>
      <p:sp>
        <p:nvSpPr>
          <p:cNvPr id="5" name="Footer Placeholder 4">
            <a:extLst>
              <a:ext uri="{FF2B5EF4-FFF2-40B4-BE49-F238E27FC236}">
                <a16:creationId xmlns:a16="http://schemas.microsoft.com/office/drawing/2014/main" id="{73CF1800-00AF-A9BA-7C4E-3FF7DDFC1F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3903C6-5266-75F8-3A34-8E8D135CDCE4}"/>
              </a:ext>
            </a:extLst>
          </p:cNvPr>
          <p:cNvSpPr>
            <a:spLocks noGrp="1"/>
          </p:cNvSpPr>
          <p:nvPr>
            <p:ph type="sldNum" sz="quarter" idx="12"/>
          </p:nvPr>
        </p:nvSpPr>
        <p:spPr/>
        <p:txBody>
          <a:bodyPr/>
          <a:lstStyle/>
          <a:p>
            <a:fld id="{CF2CAAB3-E2D9-4F57-95D0-EF5EC3036608}" type="slidenum">
              <a:rPr lang="en-IN" smtClean="0"/>
              <a:t>‹#›</a:t>
            </a:fld>
            <a:endParaRPr lang="en-IN"/>
          </a:p>
        </p:txBody>
      </p:sp>
    </p:spTree>
    <p:extLst>
      <p:ext uri="{BB962C8B-B14F-4D97-AF65-F5344CB8AC3E}">
        <p14:creationId xmlns:p14="http://schemas.microsoft.com/office/powerpoint/2010/main" val="305027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ADB0-0FE2-3A56-DB2C-52A438DE70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B01685-9212-6C8B-36B9-5B0B978AC8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1016A2-DAC1-CD41-C99F-30DC9419C65B}"/>
              </a:ext>
            </a:extLst>
          </p:cNvPr>
          <p:cNvSpPr>
            <a:spLocks noGrp="1"/>
          </p:cNvSpPr>
          <p:nvPr>
            <p:ph type="dt" sz="half" idx="10"/>
          </p:nvPr>
        </p:nvSpPr>
        <p:spPr/>
        <p:txBody>
          <a:bodyPr/>
          <a:lstStyle/>
          <a:p>
            <a:fld id="{73D8D697-1419-4766-8518-13B6CC1A2801}" type="datetimeFigureOut">
              <a:rPr lang="en-IN" smtClean="0"/>
              <a:t>06-11-2023</a:t>
            </a:fld>
            <a:endParaRPr lang="en-IN"/>
          </a:p>
        </p:txBody>
      </p:sp>
      <p:sp>
        <p:nvSpPr>
          <p:cNvPr id="5" name="Footer Placeholder 4">
            <a:extLst>
              <a:ext uri="{FF2B5EF4-FFF2-40B4-BE49-F238E27FC236}">
                <a16:creationId xmlns:a16="http://schemas.microsoft.com/office/drawing/2014/main" id="{E5568F2B-A181-CB49-B177-7EF72B535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31ECF2-21C5-F68F-EE0E-CCCAF71F7FB5}"/>
              </a:ext>
            </a:extLst>
          </p:cNvPr>
          <p:cNvSpPr>
            <a:spLocks noGrp="1"/>
          </p:cNvSpPr>
          <p:nvPr>
            <p:ph type="sldNum" sz="quarter" idx="12"/>
          </p:nvPr>
        </p:nvSpPr>
        <p:spPr/>
        <p:txBody>
          <a:bodyPr/>
          <a:lstStyle/>
          <a:p>
            <a:fld id="{CF2CAAB3-E2D9-4F57-95D0-EF5EC3036608}" type="slidenum">
              <a:rPr lang="en-IN" smtClean="0"/>
              <a:t>‹#›</a:t>
            </a:fld>
            <a:endParaRPr lang="en-IN"/>
          </a:p>
        </p:txBody>
      </p:sp>
    </p:spTree>
    <p:extLst>
      <p:ext uri="{BB962C8B-B14F-4D97-AF65-F5344CB8AC3E}">
        <p14:creationId xmlns:p14="http://schemas.microsoft.com/office/powerpoint/2010/main" val="181673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0E45B6-D125-5756-C330-38BE36AC33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7913A8-1188-D09C-3819-460C117957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302FAA-0674-C324-7050-936B116B8F6E}"/>
              </a:ext>
            </a:extLst>
          </p:cNvPr>
          <p:cNvSpPr>
            <a:spLocks noGrp="1"/>
          </p:cNvSpPr>
          <p:nvPr>
            <p:ph type="dt" sz="half" idx="10"/>
          </p:nvPr>
        </p:nvSpPr>
        <p:spPr/>
        <p:txBody>
          <a:bodyPr/>
          <a:lstStyle/>
          <a:p>
            <a:fld id="{73D8D697-1419-4766-8518-13B6CC1A2801}" type="datetimeFigureOut">
              <a:rPr lang="en-IN" smtClean="0"/>
              <a:t>06-11-2023</a:t>
            </a:fld>
            <a:endParaRPr lang="en-IN"/>
          </a:p>
        </p:txBody>
      </p:sp>
      <p:sp>
        <p:nvSpPr>
          <p:cNvPr id="5" name="Footer Placeholder 4">
            <a:extLst>
              <a:ext uri="{FF2B5EF4-FFF2-40B4-BE49-F238E27FC236}">
                <a16:creationId xmlns:a16="http://schemas.microsoft.com/office/drawing/2014/main" id="{9D31E407-66FA-36FF-377E-8E0389354F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BC2C19-5757-5DD0-04CD-B5898ECD66FE}"/>
              </a:ext>
            </a:extLst>
          </p:cNvPr>
          <p:cNvSpPr>
            <a:spLocks noGrp="1"/>
          </p:cNvSpPr>
          <p:nvPr>
            <p:ph type="sldNum" sz="quarter" idx="12"/>
          </p:nvPr>
        </p:nvSpPr>
        <p:spPr/>
        <p:txBody>
          <a:bodyPr/>
          <a:lstStyle/>
          <a:p>
            <a:fld id="{CF2CAAB3-E2D9-4F57-95D0-EF5EC3036608}" type="slidenum">
              <a:rPr lang="en-IN" smtClean="0"/>
              <a:t>‹#›</a:t>
            </a:fld>
            <a:endParaRPr lang="en-IN"/>
          </a:p>
        </p:txBody>
      </p:sp>
    </p:spTree>
    <p:extLst>
      <p:ext uri="{BB962C8B-B14F-4D97-AF65-F5344CB8AC3E}">
        <p14:creationId xmlns:p14="http://schemas.microsoft.com/office/powerpoint/2010/main" val="4282920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7A39-723F-5A0D-8402-B5E03AC18C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7F9496-DF95-5313-69AE-1EBB3A31E0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582EA1-6F05-8260-A764-BA2482B33DFF}"/>
              </a:ext>
            </a:extLst>
          </p:cNvPr>
          <p:cNvSpPr>
            <a:spLocks noGrp="1"/>
          </p:cNvSpPr>
          <p:nvPr>
            <p:ph type="dt" sz="half" idx="10"/>
          </p:nvPr>
        </p:nvSpPr>
        <p:spPr/>
        <p:txBody>
          <a:bodyPr/>
          <a:lstStyle/>
          <a:p>
            <a:fld id="{73D8D697-1419-4766-8518-13B6CC1A2801}" type="datetimeFigureOut">
              <a:rPr lang="en-IN" smtClean="0"/>
              <a:t>06-11-2023</a:t>
            </a:fld>
            <a:endParaRPr lang="en-IN"/>
          </a:p>
        </p:txBody>
      </p:sp>
      <p:sp>
        <p:nvSpPr>
          <p:cNvPr id="5" name="Footer Placeholder 4">
            <a:extLst>
              <a:ext uri="{FF2B5EF4-FFF2-40B4-BE49-F238E27FC236}">
                <a16:creationId xmlns:a16="http://schemas.microsoft.com/office/drawing/2014/main" id="{D79F4843-69FE-EB60-7C21-FBF308C459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8CFBCF-6265-51D3-D6E0-58E4640970EE}"/>
              </a:ext>
            </a:extLst>
          </p:cNvPr>
          <p:cNvSpPr>
            <a:spLocks noGrp="1"/>
          </p:cNvSpPr>
          <p:nvPr>
            <p:ph type="sldNum" sz="quarter" idx="12"/>
          </p:nvPr>
        </p:nvSpPr>
        <p:spPr/>
        <p:txBody>
          <a:bodyPr/>
          <a:lstStyle/>
          <a:p>
            <a:fld id="{CF2CAAB3-E2D9-4F57-95D0-EF5EC3036608}" type="slidenum">
              <a:rPr lang="en-IN" smtClean="0"/>
              <a:t>‹#›</a:t>
            </a:fld>
            <a:endParaRPr lang="en-IN"/>
          </a:p>
        </p:txBody>
      </p:sp>
    </p:spTree>
    <p:extLst>
      <p:ext uri="{BB962C8B-B14F-4D97-AF65-F5344CB8AC3E}">
        <p14:creationId xmlns:p14="http://schemas.microsoft.com/office/powerpoint/2010/main" val="423678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74F2-3C8D-E284-FCEE-A5B71FCADA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53D0E4-5EEC-5809-17C4-B2DB15CFAE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778850-0471-34A2-CA8C-F3E4A39127B0}"/>
              </a:ext>
            </a:extLst>
          </p:cNvPr>
          <p:cNvSpPr>
            <a:spLocks noGrp="1"/>
          </p:cNvSpPr>
          <p:nvPr>
            <p:ph type="dt" sz="half" idx="10"/>
          </p:nvPr>
        </p:nvSpPr>
        <p:spPr/>
        <p:txBody>
          <a:bodyPr/>
          <a:lstStyle/>
          <a:p>
            <a:fld id="{73D8D697-1419-4766-8518-13B6CC1A2801}" type="datetimeFigureOut">
              <a:rPr lang="en-IN" smtClean="0"/>
              <a:t>06-11-2023</a:t>
            </a:fld>
            <a:endParaRPr lang="en-IN"/>
          </a:p>
        </p:txBody>
      </p:sp>
      <p:sp>
        <p:nvSpPr>
          <p:cNvPr id="5" name="Footer Placeholder 4">
            <a:extLst>
              <a:ext uri="{FF2B5EF4-FFF2-40B4-BE49-F238E27FC236}">
                <a16:creationId xmlns:a16="http://schemas.microsoft.com/office/drawing/2014/main" id="{2CDEB69A-DEE1-95BD-55C2-F2236BF586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5E331C-E753-D6C3-1E3D-42C461616FE8}"/>
              </a:ext>
            </a:extLst>
          </p:cNvPr>
          <p:cNvSpPr>
            <a:spLocks noGrp="1"/>
          </p:cNvSpPr>
          <p:nvPr>
            <p:ph type="sldNum" sz="quarter" idx="12"/>
          </p:nvPr>
        </p:nvSpPr>
        <p:spPr/>
        <p:txBody>
          <a:bodyPr/>
          <a:lstStyle/>
          <a:p>
            <a:fld id="{CF2CAAB3-E2D9-4F57-95D0-EF5EC3036608}" type="slidenum">
              <a:rPr lang="en-IN" smtClean="0"/>
              <a:t>‹#›</a:t>
            </a:fld>
            <a:endParaRPr lang="en-IN"/>
          </a:p>
        </p:txBody>
      </p:sp>
    </p:spTree>
    <p:extLst>
      <p:ext uri="{BB962C8B-B14F-4D97-AF65-F5344CB8AC3E}">
        <p14:creationId xmlns:p14="http://schemas.microsoft.com/office/powerpoint/2010/main" val="94426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AA9A-9553-E214-FF5A-0276F30CF9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381187-42BD-9C46-6828-BC38401E19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4D0253-2AC8-4EA2-3FE4-78F244A419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500A7C-E44C-67FC-3470-BCC2DC37B61B}"/>
              </a:ext>
            </a:extLst>
          </p:cNvPr>
          <p:cNvSpPr>
            <a:spLocks noGrp="1"/>
          </p:cNvSpPr>
          <p:nvPr>
            <p:ph type="dt" sz="half" idx="10"/>
          </p:nvPr>
        </p:nvSpPr>
        <p:spPr/>
        <p:txBody>
          <a:bodyPr/>
          <a:lstStyle/>
          <a:p>
            <a:fld id="{73D8D697-1419-4766-8518-13B6CC1A2801}" type="datetimeFigureOut">
              <a:rPr lang="en-IN" smtClean="0"/>
              <a:t>06-11-2023</a:t>
            </a:fld>
            <a:endParaRPr lang="en-IN"/>
          </a:p>
        </p:txBody>
      </p:sp>
      <p:sp>
        <p:nvSpPr>
          <p:cNvPr id="6" name="Footer Placeholder 5">
            <a:extLst>
              <a:ext uri="{FF2B5EF4-FFF2-40B4-BE49-F238E27FC236}">
                <a16:creationId xmlns:a16="http://schemas.microsoft.com/office/drawing/2014/main" id="{9D9685B3-6E3C-2BDF-9D5C-2B64051C63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525110-519D-F011-09D3-3997D524D34D}"/>
              </a:ext>
            </a:extLst>
          </p:cNvPr>
          <p:cNvSpPr>
            <a:spLocks noGrp="1"/>
          </p:cNvSpPr>
          <p:nvPr>
            <p:ph type="sldNum" sz="quarter" idx="12"/>
          </p:nvPr>
        </p:nvSpPr>
        <p:spPr/>
        <p:txBody>
          <a:bodyPr/>
          <a:lstStyle/>
          <a:p>
            <a:fld id="{CF2CAAB3-E2D9-4F57-95D0-EF5EC3036608}" type="slidenum">
              <a:rPr lang="en-IN" smtClean="0"/>
              <a:t>‹#›</a:t>
            </a:fld>
            <a:endParaRPr lang="en-IN"/>
          </a:p>
        </p:txBody>
      </p:sp>
    </p:spTree>
    <p:extLst>
      <p:ext uri="{BB962C8B-B14F-4D97-AF65-F5344CB8AC3E}">
        <p14:creationId xmlns:p14="http://schemas.microsoft.com/office/powerpoint/2010/main" val="91768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5E1F-3F69-7102-9263-C228194A1A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33BF7B-372E-DDF7-272E-20DF178D37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B93383-327F-15BE-88CD-332C1D9EF5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C3C352-B791-49BA-F670-83237EB501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B456FF-3B73-3DAC-A1F9-5DE3B08283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132927-2F9B-5DB9-5037-1B43E0D7B8B4}"/>
              </a:ext>
            </a:extLst>
          </p:cNvPr>
          <p:cNvSpPr>
            <a:spLocks noGrp="1"/>
          </p:cNvSpPr>
          <p:nvPr>
            <p:ph type="dt" sz="half" idx="10"/>
          </p:nvPr>
        </p:nvSpPr>
        <p:spPr/>
        <p:txBody>
          <a:bodyPr/>
          <a:lstStyle/>
          <a:p>
            <a:fld id="{73D8D697-1419-4766-8518-13B6CC1A2801}" type="datetimeFigureOut">
              <a:rPr lang="en-IN" smtClean="0"/>
              <a:t>06-11-2023</a:t>
            </a:fld>
            <a:endParaRPr lang="en-IN"/>
          </a:p>
        </p:txBody>
      </p:sp>
      <p:sp>
        <p:nvSpPr>
          <p:cNvPr id="8" name="Footer Placeholder 7">
            <a:extLst>
              <a:ext uri="{FF2B5EF4-FFF2-40B4-BE49-F238E27FC236}">
                <a16:creationId xmlns:a16="http://schemas.microsoft.com/office/drawing/2014/main" id="{B8E6B7D0-3D66-9B10-AA0F-A663CB0370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5F58A3-00BF-9EA8-03AE-E17D3A57A78C}"/>
              </a:ext>
            </a:extLst>
          </p:cNvPr>
          <p:cNvSpPr>
            <a:spLocks noGrp="1"/>
          </p:cNvSpPr>
          <p:nvPr>
            <p:ph type="sldNum" sz="quarter" idx="12"/>
          </p:nvPr>
        </p:nvSpPr>
        <p:spPr/>
        <p:txBody>
          <a:bodyPr/>
          <a:lstStyle/>
          <a:p>
            <a:fld id="{CF2CAAB3-E2D9-4F57-95D0-EF5EC3036608}" type="slidenum">
              <a:rPr lang="en-IN" smtClean="0"/>
              <a:t>‹#›</a:t>
            </a:fld>
            <a:endParaRPr lang="en-IN"/>
          </a:p>
        </p:txBody>
      </p:sp>
    </p:spTree>
    <p:extLst>
      <p:ext uri="{BB962C8B-B14F-4D97-AF65-F5344CB8AC3E}">
        <p14:creationId xmlns:p14="http://schemas.microsoft.com/office/powerpoint/2010/main" val="280935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4203-E1AF-66EE-525F-3EB86289CA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E719A7-D124-C78F-9D8C-DBF14CB56B60}"/>
              </a:ext>
            </a:extLst>
          </p:cNvPr>
          <p:cNvSpPr>
            <a:spLocks noGrp="1"/>
          </p:cNvSpPr>
          <p:nvPr>
            <p:ph type="dt" sz="half" idx="10"/>
          </p:nvPr>
        </p:nvSpPr>
        <p:spPr/>
        <p:txBody>
          <a:bodyPr/>
          <a:lstStyle/>
          <a:p>
            <a:fld id="{73D8D697-1419-4766-8518-13B6CC1A2801}" type="datetimeFigureOut">
              <a:rPr lang="en-IN" smtClean="0"/>
              <a:t>06-11-2023</a:t>
            </a:fld>
            <a:endParaRPr lang="en-IN"/>
          </a:p>
        </p:txBody>
      </p:sp>
      <p:sp>
        <p:nvSpPr>
          <p:cNvPr id="4" name="Footer Placeholder 3">
            <a:extLst>
              <a:ext uri="{FF2B5EF4-FFF2-40B4-BE49-F238E27FC236}">
                <a16:creationId xmlns:a16="http://schemas.microsoft.com/office/drawing/2014/main" id="{F41864ED-C184-A5B9-3B73-294F42A588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48543D-5F84-C376-6227-1FE0B16BB6A1}"/>
              </a:ext>
            </a:extLst>
          </p:cNvPr>
          <p:cNvSpPr>
            <a:spLocks noGrp="1"/>
          </p:cNvSpPr>
          <p:nvPr>
            <p:ph type="sldNum" sz="quarter" idx="12"/>
          </p:nvPr>
        </p:nvSpPr>
        <p:spPr/>
        <p:txBody>
          <a:bodyPr/>
          <a:lstStyle/>
          <a:p>
            <a:fld id="{CF2CAAB3-E2D9-4F57-95D0-EF5EC3036608}" type="slidenum">
              <a:rPr lang="en-IN" smtClean="0"/>
              <a:t>‹#›</a:t>
            </a:fld>
            <a:endParaRPr lang="en-IN"/>
          </a:p>
        </p:txBody>
      </p:sp>
    </p:spTree>
    <p:extLst>
      <p:ext uri="{BB962C8B-B14F-4D97-AF65-F5344CB8AC3E}">
        <p14:creationId xmlns:p14="http://schemas.microsoft.com/office/powerpoint/2010/main" val="2899898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130FF7-C59A-AC15-7474-2F25D8881DE3}"/>
              </a:ext>
            </a:extLst>
          </p:cNvPr>
          <p:cNvSpPr>
            <a:spLocks noGrp="1"/>
          </p:cNvSpPr>
          <p:nvPr>
            <p:ph type="dt" sz="half" idx="10"/>
          </p:nvPr>
        </p:nvSpPr>
        <p:spPr/>
        <p:txBody>
          <a:bodyPr/>
          <a:lstStyle/>
          <a:p>
            <a:fld id="{73D8D697-1419-4766-8518-13B6CC1A2801}" type="datetimeFigureOut">
              <a:rPr lang="en-IN" smtClean="0"/>
              <a:t>06-11-2023</a:t>
            </a:fld>
            <a:endParaRPr lang="en-IN"/>
          </a:p>
        </p:txBody>
      </p:sp>
      <p:sp>
        <p:nvSpPr>
          <p:cNvPr id="3" name="Footer Placeholder 2">
            <a:extLst>
              <a:ext uri="{FF2B5EF4-FFF2-40B4-BE49-F238E27FC236}">
                <a16:creationId xmlns:a16="http://schemas.microsoft.com/office/drawing/2014/main" id="{76943CFB-2BA3-0E07-F816-BA1E06333C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C55AF7-3F49-B456-DADE-4BD25097FB31}"/>
              </a:ext>
            </a:extLst>
          </p:cNvPr>
          <p:cNvSpPr>
            <a:spLocks noGrp="1"/>
          </p:cNvSpPr>
          <p:nvPr>
            <p:ph type="sldNum" sz="quarter" idx="12"/>
          </p:nvPr>
        </p:nvSpPr>
        <p:spPr/>
        <p:txBody>
          <a:bodyPr/>
          <a:lstStyle/>
          <a:p>
            <a:fld id="{CF2CAAB3-E2D9-4F57-95D0-EF5EC3036608}" type="slidenum">
              <a:rPr lang="en-IN" smtClean="0"/>
              <a:t>‹#›</a:t>
            </a:fld>
            <a:endParaRPr lang="en-IN"/>
          </a:p>
        </p:txBody>
      </p:sp>
    </p:spTree>
    <p:extLst>
      <p:ext uri="{BB962C8B-B14F-4D97-AF65-F5344CB8AC3E}">
        <p14:creationId xmlns:p14="http://schemas.microsoft.com/office/powerpoint/2010/main" val="4051603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792C-5E6A-A045-7E9D-5F9795758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0862E3-5318-F18F-A3A6-7E53DD15B2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4BB9CB-802A-24FA-141C-88B92961F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7D538-BAC8-E004-E0CD-AC4FEAB03159}"/>
              </a:ext>
            </a:extLst>
          </p:cNvPr>
          <p:cNvSpPr>
            <a:spLocks noGrp="1"/>
          </p:cNvSpPr>
          <p:nvPr>
            <p:ph type="dt" sz="half" idx="10"/>
          </p:nvPr>
        </p:nvSpPr>
        <p:spPr/>
        <p:txBody>
          <a:bodyPr/>
          <a:lstStyle/>
          <a:p>
            <a:fld id="{73D8D697-1419-4766-8518-13B6CC1A2801}" type="datetimeFigureOut">
              <a:rPr lang="en-IN" smtClean="0"/>
              <a:t>06-11-2023</a:t>
            </a:fld>
            <a:endParaRPr lang="en-IN"/>
          </a:p>
        </p:txBody>
      </p:sp>
      <p:sp>
        <p:nvSpPr>
          <p:cNvPr id="6" name="Footer Placeholder 5">
            <a:extLst>
              <a:ext uri="{FF2B5EF4-FFF2-40B4-BE49-F238E27FC236}">
                <a16:creationId xmlns:a16="http://schemas.microsoft.com/office/drawing/2014/main" id="{5BAFDFBD-423C-A3BD-4E16-250F0C0819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687261-08D2-9115-E997-DDEFF0392583}"/>
              </a:ext>
            </a:extLst>
          </p:cNvPr>
          <p:cNvSpPr>
            <a:spLocks noGrp="1"/>
          </p:cNvSpPr>
          <p:nvPr>
            <p:ph type="sldNum" sz="quarter" idx="12"/>
          </p:nvPr>
        </p:nvSpPr>
        <p:spPr/>
        <p:txBody>
          <a:bodyPr/>
          <a:lstStyle/>
          <a:p>
            <a:fld id="{CF2CAAB3-E2D9-4F57-95D0-EF5EC3036608}" type="slidenum">
              <a:rPr lang="en-IN" smtClean="0"/>
              <a:t>‹#›</a:t>
            </a:fld>
            <a:endParaRPr lang="en-IN"/>
          </a:p>
        </p:txBody>
      </p:sp>
    </p:spTree>
    <p:extLst>
      <p:ext uri="{BB962C8B-B14F-4D97-AF65-F5344CB8AC3E}">
        <p14:creationId xmlns:p14="http://schemas.microsoft.com/office/powerpoint/2010/main" val="214557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E47A-8A91-CFB5-0E72-C78AED7E8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89E06B-C66B-6CAF-FB0F-E8F07C3BC8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6E52F7-1628-30FD-3DCB-CF153CEC7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B554D-F67E-89CB-BBB2-C6E308769A91}"/>
              </a:ext>
            </a:extLst>
          </p:cNvPr>
          <p:cNvSpPr>
            <a:spLocks noGrp="1"/>
          </p:cNvSpPr>
          <p:nvPr>
            <p:ph type="dt" sz="half" idx="10"/>
          </p:nvPr>
        </p:nvSpPr>
        <p:spPr/>
        <p:txBody>
          <a:bodyPr/>
          <a:lstStyle/>
          <a:p>
            <a:fld id="{73D8D697-1419-4766-8518-13B6CC1A2801}" type="datetimeFigureOut">
              <a:rPr lang="en-IN" smtClean="0"/>
              <a:t>06-11-2023</a:t>
            </a:fld>
            <a:endParaRPr lang="en-IN"/>
          </a:p>
        </p:txBody>
      </p:sp>
      <p:sp>
        <p:nvSpPr>
          <p:cNvPr id="6" name="Footer Placeholder 5">
            <a:extLst>
              <a:ext uri="{FF2B5EF4-FFF2-40B4-BE49-F238E27FC236}">
                <a16:creationId xmlns:a16="http://schemas.microsoft.com/office/drawing/2014/main" id="{5DE9DAE2-93C0-FA88-CBFF-A5E0EDC245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17CFD6-577C-C8C1-C72D-BFA9E7092283}"/>
              </a:ext>
            </a:extLst>
          </p:cNvPr>
          <p:cNvSpPr>
            <a:spLocks noGrp="1"/>
          </p:cNvSpPr>
          <p:nvPr>
            <p:ph type="sldNum" sz="quarter" idx="12"/>
          </p:nvPr>
        </p:nvSpPr>
        <p:spPr/>
        <p:txBody>
          <a:bodyPr/>
          <a:lstStyle/>
          <a:p>
            <a:fld id="{CF2CAAB3-E2D9-4F57-95D0-EF5EC3036608}" type="slidenum">
              <a:rPr lang="en-IN" smtClean="0"/>
              <a:t>‹#›</a:t>
            </a:fld>
            <a:endParaRPr lang="en-IN"/>
          </a:p>
        </p:txBody>
      </p:sp>
    </p:spTree>
    <p:extLst>
      <p:ext uri="{BB962C8B-B14F-4D97-AF65-F5344CB8AC3E}">
        <p14:creationId xmlns:p14="http://schemas.microsoft.com/office/powerpoint/2010/main" val="2726105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0CE973-F59F-FC13-52D2-3F3E06AC5C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D06DF8-F385-64EA-70C2-8203F51652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E6074E-1F03-91B6-9B93-0D7556EB7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8D697-1419-4766-8518-13B6CC1A2801}" type="datetimeFigureOut">
              <a:rPr lang="en-IN" smtClean="0"/>
              <a:t>06-11-2023</a:t>
            </a:fld>
            <a:endParaRPr lang="en-IN"/>
          </a:p>
        </p:txBody>
      </p:sp>
      <p:sp>
        <p:nvSpPr>
          <p:cNvPr id="5" name="Footer Placeholder 4">
            <a:extLst>
              <a:ext uri="{FF2B5EF4-FFF2-40B4-BE49-F238E27FC236}">
                <a16:creationId xmlns:a16="http://schemas.microsoft.com/office/drawing/2014/main" id="{51E4ACF4-D475-FBDB-6954-95047233A0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B83652-10E4-3D8B-629F-E3F90C416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AAB3-E2D9-4F57-95D0-EF5EC3036608}" type="slidenum">
              <a:rPr lang="en-IN" smtClean="0"/>
              <a:t>‹#›</a:t>
            </a:fld>
            <a:endParaRPr lang="en-IN"/>
          </a:p>
        </p:txBody>
      </p:sp>
    </p:spTree>
    <p:extLst>
      <p:ext uri="{BB962C8B-B14F-4D97-AF65-F5344CB8AC3E}">
        <p14:creationId xmlns:p14="http://schemas.microsoft.com/office/powerpoint/2010/main" val="3040132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emf"/><Relationship Id="rId7" Type="http://schemas.openxmlformats.org/officeDocument/2006/relationships/customXml" Target="../ink/ink3.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customXml" Target="../ink/ink5.xml"/><Relationship Id="rId5" Type="http://schemas.openxmlformats.org/officeDocument/2006/relationships/image" Target="../media/image2.png"/><Relationship Id="rId10" Type="http://schemas.openxmlformats.org/officeDocument/2006/relationships/image" Target="../media/image4.png"/><Relationship Id="rId4" Type="http://schemas.openxmlformats.org/officeDocument/2006/relationships/customXml" Target="../ink/ink1.xml"/><Relationship Id="rId9" Type="http://schemas.openxmlformats.org/officeDocument/2006/relationships/customXml" Target="../ink/ink4.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1.emf"/><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customXml" Target="../ink/ink7.xml"/><Relationship Id="rId5" Type="http://schemas.openxmlformats.org/officeDocument/2006/relationships/image" Target="../media/image2.png"/><Relationship Id="rId4" Type="http://schemas.openxmlformats.org/officeDocument/2006/relationships/customXml" Target="../ink/ink6.xml"/><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BAF9-75C6-82B0-046A-C48D622E396E}"/>
              </a:ext>
            </a:extLst>
          </p:cNvPr>
          <p:cNvSpPr>
            <a:spLocks noGrp="1"/>
          </p:cNvSpPr>
          <p:nvPr>
            <p:ph type="ctrTitle"/>
          </p:nvPr>
        </p:nvSpPr>
        <p:spPr>
          <a:xfrm>
            <a:off x="1524000" y="1122363"/>
            <a:ext cx="8711682" cy="883719"/>
          </a:xfrm>
        </p:spPr>
        <p:txBody>
          <a:bodyPr>
            <a:normAutofit fontScale="90000"/>
          </a:bodyPr>
          <a:lstStyle/>
          <a:p>
            <a:r>
              <a:rPr lang="en-US" sz="3600" b="1" i="0" u="none" strike="noStrike" baseline="0" dirty="0">
                <a:solidFill>
                  <a:srgbClr val="CC0000"/>
                </a:solidFill>
                <a:latin typeface="Amasis MT Pro Black" panose="020B0604020202020204" pitchFamily="18" charset="0"/>
                <a:cs typeface="Times New Roman" panose="02020603050405020304" pitchFamily="18" charset="0"/>
              </a:rPr>
              <a:t>Capstone Project</a:t>
            </a:r>
            <a:br>
              <a:rPr lang="en-US" sz="6000" dirty="0">
                <a:latin typeface="Amasis MT Pro Black" panose="020B06040202020202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26E08CB1-8545-0E29-4AD9-D5F2C85B231B}"/>
              </a:ext>
            </a:extLst>
          </p:cNvPr>
          <p:cNvSpPr>
            <a:spLocks noGrp="1"/>
          </p:cNvSpPr>
          <p:nvPr>
            <p:ph type="subTitle" idx="1"/>
          </p:nvPr>
        </p:nvSpPr>
        <p:spPr>
          <a:xfrm>
            <a:off x="1985865" y="1353779"/>
            <a:ext cx="7787951" cy="951301"/>
          </a:xfrm>
        </p:spPr>
        <p:txBody>
          <a:bodyPr>
            <a:normAutofit/>
          </a:bodyPr>
          <a:lstStyle/>
          <a:p>
            <a:r>
              <a:rPr lang="en-IN" sz="3600" dirty="0">
                <a:solidFill>
                  <a:srgbClr val="92D050"/>
                </a:solidFill>
                <a:latin typeface="Arial Rounded MT Bold" panose="020F0704030504030204" pitchFamily="34" charset="0"/>
              </a:rPr>
              <a:t>Bike Sharing Demand Prediction</a:t>
            </a:r>
            <a:endParaRPr lang="en-US" sz="3600" b="1" dirty="0">
              <a:solidFill>
                <a:srgbClr val="92D050"/>
              </a:solidFill>
              <a:latin typeface="Arial Rounded MT Bold" panose="020F07040305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9" name="TextBox 8">
            <a:extLst>
              <a:ext uri="{FF2B5EF4-FFF2-40B4-BE49-F238E27FC236}">
                <a16:creationId xmlns:a16="http://schemas.microsoft.com/office/drawing/2014/main" id="{EAE0A211-C959-255E-27D3-4F4C68217F49}"/>
              </a:ext>
            </a:extLst>
          </p:cNvPr>
          <p:cNvSpPr txBox="1"/>
          <p:nvPr/>
        </p:nvSpPr>
        <p:spPr>
          <a:xfrm>
            <a:off x="3172768" y="2040751"/>
            <a:ext cx="5490058" cy="338554"/>
          </a:xfrm>
          <a:prstGeom prst="rect">
            <a:avLst/>
          </a:prstGeom>
          <a:noFill/>
        </p:spPr>
        <p:txBody>
          <a:bodyPr wrap="square" rtlCol="0">
            <a:spAutoFit/>
          </a:bodyPr>
          <a:lstStyle/>
          <a:p>
            <a:pPr algn="ctr"/>
            <a:r>
              <a:rPr lang="en-IN" sz="1600" b="1" dirty="0"/>
              <a:t>Rushikesh s Shete (rushishete101@gamil.com)</a:t>
            </a:r>
          </a:p>
        </p:txBody>
      </p:sp>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9E486076-F49C-5A32-6C85-468B07FB1DFA}"/>
                  </a:ext>
                </a:extLst>
              </p14:cNvPr>
              <p14:cNvContentPartPr/>
              <p14:nvPr/>
            </p14:nvContentPartPr>
            <p14:xfrm>
              <a:off x="7706160" y="3186720"/>
              <a:ext cx="360" cy="360"/>
            </p14:xfrm>
          </p:contentPart>
        </mc:Choice>
        <mc:Fallback>
          <p:pic>
            <p:nvPicPr>
              <p:cNvPr id="7" name="Ink 6">
                <a:extLst>
                  <a:ext uri="{FF2B5EF4-FFF2-40B4-BE49-F238E27FC236}">
                    <a16:creationId xmlns:a16="http://schemas.microsoft.com/office/drawing/2014/main" id="{9E486076-F49C-5A32-6C85-468B07FB1DFA}"/>
                  </a:ext>
                </a:extLst>
              </p:cNvPr>
              <p:cNvPicPr/>
              <p:nvPr/>
            </p:nvPicPr>
            <p:blipFill>
              <a:blip r:embed="rId5"/>
              <a:stretch>
                <a:fillRect/>
              </a:stretch>
            </p:blipFill>
            <p:spPr>
              <a:xfrm>
                <a:off x="7690320" y="3123360"/>
                <a:ext cx="31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1C8A9FB1-79EF-DB71-BD98-DCC404E17793}"/>
                  </a:ext>
                </a:extLst>
              </p14:cNvPr>
              <p14:cNvContentPartPr/>
              <p14:nvPr/>
            </p14:nvContentPartPr>
            <p14:xfrm>
              <a:off x="10483920" y="2305080"/>
              <a:ext cx="360" cy="360"/>
            </p14:xfrm>
          </p:contentPart>
        </mc:Choice>
        <mc:Fallback>
          <p:pic>
            <p:nvPicPr>
              <p:cNvPr id="8" name="Ink 7">
                <a:extLst>
                  <a:ext uri="{FF2B5EF4-FFF2-40B4-BE49-F238E27FC236}">
                    <a16:creationId xmlns:a16="http://schemas.microsoft.com/office/drawing/2014/main" id="{1C8A9FB1-79EF-DB71-BD98-DCC404E17793}"/>
                  </a:ext>
                </a:extLst>
              </p:cNvPr>
              <p:cNvPicPr/>
              <p:nvPr/>
            </p:nvPicPr>
            <p:blipFill>
              <a:blip r:embed="rId5"/>
              <a:stretch>
                <a:fillRect/>
              </a:stretch>
            </p:blipFill>
            <p:spPr>
              <a:xfrm>
                <a:off x="10468080" y="2241720"/>
                <a:ext cx="31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89CB09E0-5EF2-E8D5-780B-19126CF68A5F}"/>
                  </a:ext>
                </a:extLst>
              </p14:cNvPr>
              <p14:cNvContentPartPr/>
              <p14:nvPr/>
            </p14:nvContentPartPr>
            <p14:xfrm>
              <a:off x="1816200" y="2190600"/>
              <a:ext cx="6921720" cy="2083320"/>
            </p14:xfrm>
          </p:contentPart>
        </mc:Choice>
        <mc:Fallback>
          <p:pic>
            <p:nvPicPr>
              <p:cNvPr id="10" name="Ink 9">
                <a:extLst>
                  <a:ext uri="{FF2B5EF4-FFF2-40B4-BE49-F238E27FC236}">
                    <a16:creationId xmlns:a16="http://schemas.microsoft.com/office/drawing/2014/main" id="{89CB09E0-5EF2-E8D5-780B-19126CF68A5F}"/>
                  </a:ext>
                </a:extLst>
              </p:cNvPr>
              <p:cNvPicPr/>
              <p:nvPr/>
            </p:nvPicPr>
            <p:blipFill>
              <a:blip r:embed="rId8"/>
              <a:stretch>
                <a:fillRect/>
              </a:stretch>
            </p:blipFill>
            <p:spPr>
              <a:xfrm>
                <a:off x="1800360" y="2127240"/>
                <a:ext cx="6953040" cy="2210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10FD8760-814C-E689-D952-C09FB34E1077}"/>
                  </a:ext>
                </a:extLst>
              </p14:cNvPr>
              <p14:cNvContentPartPr/>
              <p14:nvPr/>
            </p14:nvContentPartPr>
            <p14:xfrm>
              <a:off x="2952720" y="1701720"/>
              <a:ext cx="3397680" cy="324360"/>
            </p14:xfrm>
          </p:contentPart>
        </mc:Choice>
        <mc:Fallback>
          <p:pic>
            <p:nvPicPr>
              <p:cNvPr id="11" name="Ink 10">
                <a:extLst>
                  <a:ext uri="{FF2B5EF4-FFF2-40B4-BE49-F238E27FC236}">
                    <a16:creationId xmlns:a16="http://schemas.microsoft.com/office/drawing/2014/main" id="{10FD8760-814C-E689-D952-C09FB34E1077}"/>
                  </a:ext>
                </a:extLst>
              </p:cNvPr>
              <p:cNvPicPr/>
              <p:nvPr/>
            </p:nvPicPr>
            <p:blipFill>
              <a:blip r:embed="rId10"/>
              <a:stretch>
                <a:fillRect/>
              </a:stretch>
            </p:blipFill>
            <p:spPr>
              <a:xfrm>
                <a:off x="2936880" y="1638360"/>
                <a:ext cx="342900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5EE56A67-B940-6B9F-359B-3F7A9A26DB40}"/>
                  </a:ext>
                </a:extLst>
              </p14:cNvPr>
              <p14:cNvContentPartPr/>
              <p14:nvPr/>
            </p14:nvContentPartPr>
            <p14:xfrm>
              <a:off x="7346880" y="3225960"/>
              <a:ext cx="360" cy="360"/>
            </p14:xfrm>
          </p:contentPart>
        </mc:Choice>
        <mc:Fallback>
          <p:pic>
            <p:nvPicPr>
              <p:cNvPr id="12" name="Ink 11">
                <a:extLst>
                  <a:ext uri="{FF2B5EF4-FFF2-40B4-BE49-F238E27FC236}">
                    <a16:creationId xmlns:a16="http://schemas.microsoft.com/office/drawing/2014/main" id="{5EE56A67-B940-6B9F-359B-3F7A9A26DB40}"/>
                  </a:ext>
                </a:extLst>
              </p:cNvPr>
              <p:cNvPicPr/>
              <p:nvPr/>
            </p:nvPicPr>
            <p:blipFill>
              <a:blip r:embed="rId5"/>
              <a:stretch>
                <a:fillRect/>
              </a:stretch>
            </p:blipFill>
            <p:spPr>
              <a:xfrm>
                <a:off x="7331040" y="3162600"/>
                <a:ext cx="31680" cy="127080"/>
              </a:xfrm>
              <a:prstGeom prst="rect">
                <a:avLst/>
              </a:prstGeom>
            </p:spPr>
          </p:pic>
        </mc:Fallback>
      </mc:AlternateContent>
      <p:pic>
        <p:nvPicPr>
          <p:cNvPr id="5" name="Picture 2" descr="Screenshot (32)">
            <a:extLst>
              <a:ext uri="{FF2B5EF4-FFF2-40B4-BE49-F238E27FC236}">
                <a16:creationId xmlns:a16="http://schemas.microsoft.com/office/drawing/2014/main" id="{6F1673C2-6375-FE4C-D738-8B11356312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1216" y="2624680"/>
            <a:ext cx="7489568" cy="3554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910543"/>
      </p:ext>
    </p:extLst>
  </p:cSld>
  <p:clrMapOvr>
    <a:masterClrMapping/>
  </p:clrMapOvr>
  <mc:AlternateContent xmlns:mc="http://schemas.openxmlformats.org/markup-compatibility/2006">
    <mc:Choice xmlns:p14="http://schemas.microsoft.com/office/powerpoint/2010/main" Requires="p14">
      <p:transition spd="slow" p14:dur="2000" advTm="16320"/>
    </mc:Choice>
    <mc:Fallback>
      <p:transition spd="slow" advTm="1632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2" name="TextBox 1">
            <a:extLst>
              <a:ext uri="{FF2B5EF4-FFF2-40B4-BE49-F238E27FC236}">
                <a16:creationId xmlns:a16="http://schemas.microsoft.com/office/drawing/2014/main" id="{A39C3C69-5FCA-9DB3-C260-89863E49980C}"/>
              </a:ext>
            </a:extLst>
          </p:cNvPr>
          <p:cNvSpPr txBox="1"/>
          <p:nvPr/>
        </p:nvSpPr>
        <p:spPr>
          <a:xfrm>
            <a:off x="268507" y="571600"/>
            <a:ext cx="3780148"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Data Visualization</a:t>
            </a:r>
          </a:p>
        </p:txBody>
      </p:sp>
      <p:sp>
        <p:nvSpPr>
          <p:cNvPr id="5" name="TextBox 4">
            <a:extLst>
              <a:ext uri="{FF2B5EF4-FFF2-40B4-BE49-F238E27FC236}">
                <a16:creationId xmlns:a16="http://schemas.microsoft.com/office/drawing/2014/main" id="{24578365-4F67-CCD9-5776-726E614CDC4A}"/>
              </a:ext>
            </a:extLst>
          </p:cNvPr>
          <p:cNvSpPr txBox="1"/>
          <p:nvPr/>
        </p:nvSpPr>
        <p:spPr>
          <a:xfrm>
            <a:off x="1604210" y="1077381"/>
            <a:ext cx="6096000" cy="461665"/>
          </a:xfrm>
          <a:prstGeom prst="rect">
            <a:avLst/>
          </a:prstGeom>
          <a:noFill/>
        </p:spPr>
        <p:txBody>
          <a:bodyPr wrap="square">
            <a:spAutoFit/>
          </a:bodyPr>
          <a:lstStyle/>
          <a:p>
            <a:r>
              <a:rPr lang="en-IN" sz="2400" b="1" dirty="0">
                <a:solidFill>
                  <a:srgbClr val="C00000"/>
                </a:solidFill>
              </a:rPr>
              <a:t>Numerical variables Temperature</a:t>
            </a:r>
          </a:p>
        </p:txBody>
      </p:sp>
      <p:sp>
        <p:nvSpPr>
          <p:cNvPr id="7" name="TextBox 6">
            <a:extLst>
              <a:ext uri="{FF2B5EF4-FFF2-40B4-BE49-F238E27FC236}">
                <a16:creationId xmlns:a16="http://schemas.microsoft.com/office/drawing/2014/main" id="{42DA119B-6949-666A-3DC3-9332DDC4E332}"/>
              </a:ext>
            </a:extLst>
          </p:cNvPr>
          <p:cNvSpPr txBox="1"/>
          <p:nvPr/>
        </p:nvSpPr>
        <p:spPr>
          <a:xfrm>
            <a:off x="641685" y="5275529"/>
            <a:ext cx="6096000" cy="707886"/>
          </a:xfrm>
          <a:prstGeom prst="rect">
            <a:avLst/>
          </a:prstGeom>
          <a:noFill/>
        </p:spPr>
        <p:txBody>
          <a:bodyPr wrap="square">
            <a:spAutoFit/>
          </a:bodyPr>
          <a:lstStyle/>
          <a:p>
            <a:r>
              <a:rPr lang="en-US" sz="2000" dirty="0"/>
              <a:t>Above plot shows that people tend to rent bikes when the temperature is between -5 to 25 degrees.</a:t>
            </a:r>
            <a:endParaRPr lang="en-IN" sz="2000" dirty="0"/>
          </a:p>
        </p:txBody>
      </p:sp>
      <p:sp>
        <p:nvSpPr>
          <p:cNvPr id="9" name="TextBox 8">
            <a:extLst>
              <a:ext uri="{FF2B5EF4-FFF2-40B4-BE49-F238E27FC236}">
                <a16:creationId xmlns:a16="http://schemas.microsoft.com/office/drawing/2014/main" id="{E59C9ACE-BCAA-2D55-8C2F-F15A9203E1FD}"/>
              </a:ext>
            </a:extLst>
          </p:cNvPr>
          <p:cNvSpPr txBox="1"/>
          <p:nvPr/>
        </p:nvSpPr>
        <p:spPr>
          <a:xfrm>
            <a:off x="8671457" y="977535"/>
            <a:ext cx="2730819" cy="461665"/>
          </a:xfrm>
          <a:prstGeom prst="rect">
            <a:avLst/>
          </a:prstGeom>
          <a:noFill/>
        </p:spPr>
        <p:txBody>
          <a:bodyPr wrap="square">
            <a:spAutoFit/>
          </a:bodyPr>
          <a:lstStyle/>
          <a:p>
            <a:r>
              <a:rPr lang="en-IN" sz="2400" b="1" dirty="0">
                <a:solidFill>
                  <a:srgbClr val="C00000"/>
                </a:solidFill>
              </a:rPr>
              <a:t>visibility</a:t>
            </a:r>
          </a:p>
        </p:txBody>
      </p:sp>
      <p:sp>
        <p:nvSpPr>
          <p:cNvPr id="11" name="TextBox 10">
            <a:extLst>
              <a:ext uri="{FF2B5EF4-FFF2-40B4-BE49-F238E27FC236}">
                <a16:creationId xmlns:a16="http://schemas.microsoft.com/office/drawing/2014/main" id="{A5A5DDDD-3264-E9A1-039F-AB9C207DEF92}"/>
              </a:ext>
            </a:extLst>
          </p:cNvPr>
          <p:cNvSpPr txBox="1"/>
          <p:nvPr/>
        </p:nvSpPr>
        <p:spPr>
          <a:xfrm>
            <a:off x="6866022" y="5223915"/>
            <a:ext cx="5325978" cy="707886"/>
          </a:xfrm>
          <a:prstGeom prst="rect">
            <a:avLst/>
          </a:prstGeom>
          <a:noFill/>
        </p:spPr>
        <p:txBody>
          <a:bodyPr wrap="square">
            <a:spAutoFit/>
          </a:bodyPr>
          <a:lstStyle/>
          <a:p>
            <a:r>
              <a:rPr lang="en-US" sz="2000" dirty="0"/>
              <a:t>Above plot shows that people tend to rent bikes when the visibility is between 300 to 1700 </a:t>
            </a:r>
            <a:endParaRPr lang="en-IN" sz="2000" dirty="0"/>
          </a:p>
        </p:txBody>
      </p:sp>
      <p:pic>
        <p:nvPicPr>
          <p:cNvPr id="6146" name="Picture 2">
            <a:extLst>
              <a:ext uri="{FF2B5EF4-FFF2-40B4-BE49-F238E27FC236}">
                <a16:creationId xmlns:a16="http://schemas.microsoft.com/office/drawing/2014/main" id="{4C7EB234-1BF0-8282-DBF0-53AAEE01B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02" y="1539046"/>
            <a:ext cx="5133473" cy="375881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E91CA30-0959-2FA2-26D3-8396E4D5D3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7226" y="1539046"/>
            <a:ext cx="5105049" cy="365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279569"/>
      </p:ext>
    </p:extLst>
  </p:cSld>
  <p:clrMapOvr>
    <a:masterClrMapping/>
  </p:clrMapOvr>
  <mc:AlternateContent xmlns:mc="http://schemas.openxmlformats.org/markup-compatibility/2006">
    <mc:Choice xmlns:p14="http://schemas.microsoft.com/office/powerpoint/2010/main" Requires="p14">
      <p:transition spd="slow" p14:dur="2000" advTm="50526"/>
    </mc:Choice>
    <mc:Fallback>
      <p:transition spd="slow" advTm="5052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2" name="TextBox 1">
            <a:extLst>
              <a:ext uri="{FF2B5EF4-FFF2-40B4-BE49-F238E27FC236}">
                <a16:creationId xmlns:a16="http://schemas.microsoft.com/office/drawing/2014/main" id="{A39C3C69-5FCA-9DB3-C260-89863E49980C}"/>
              </a:ext>
            </a:extLst>
          </p:cNvPr>
          <p:cNvSpPr txBox="1"/>
          <p:nvPr/>
        </p:nvSpPr>
        <p:spPr>
          <a:xfrm>
            <a:off x="268507" y="571600"/>
            <a:ext cx="3780148"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Data Visualization</a:t>
            </a:r>
          </a:p>
        </p:txBody>
      </p:sp>
      <p:sp>
        <p:nvSpPr>
          <p:cNvPr id="5" name="TextBox 4">
            <a:extLst>
              <a:ext uri="{FF2B5EF4-FFF2-40B4-BE49-F238E27FC236}">
                <a16:creationId xmlns:a16="http://schemas.microsoft.com/office/drawing/2014/main" id="{CA605D32-1AE1-3B6F-ABCF-C8D2B2CC25B6}"/>
              </a:ext>
            </a:extLst>
          </p:cNvPr>
          <p:cNvSpPr txBox="1"/>
          <p:nvPr/>
        </p:nvSpPr>
        <p:spPr>
          <a:xfrm>
            <a:off x="1909011" y="1125507"/>
            <a:ext cx="6096000" cy="461665"/>
          </a:xfrm>
          <a:prstGeom prst="rect">
            <a:avLst/>
          </a:prstGeom>
          <a:noFill/>
        </p:spPr>
        <p:txBody>
          <a:bodyPr wrap="square">
            <a:spAutoFit/>
          </a:bodyPr>
          <a:lstStyle/>
          <a:p>
            <a:r>
              <a:rPr lang="en-IN" sz="2400" b="1" dirty="0">
                <a:solidFill>
                  <a:srgbClr val="C00000"/>
                </a:solidFill>
              </a:rPr>
              <a:t>Heat map</a:t>
            </a:r>
          </a:p>
        </p:txBody>
      </p:sp>
      <p:sp>
        <p:nvSpPr>
          <p:cNvPr id="7" name="TextBox 6">
            <a:extLst>
              <a:ext uri="{FF2B5EF4-FFF2-40B4-BE49-F238E27FC236}">
                <a16:creationId xmlns:a16="http://schemas.microsoft.com/office/drawing/2014/main" id="{B4582188-A6F5-F072-275E-2F57D445E58B}"/>
              </a:ext>
            </a:extLst>
          </p:cNvPr>
          <p:cNvSpPr txBox="1"/>
          <p:nvPr/>
        </p:nvSpPr>
        <p:spPr>
          <a:xfrm>
            <a:off x="561474" y="4962961"/>
            <a:ext cx="6096000" cy="1323439"/>
          </a:xfrm>
          <a:prstGeom prst="rect">
            <a:avLst/>
          </a:prstGeom>
          <a:noFill/>
        </p:spPr>
        <p:txBody>
          <a:bodyPr wrap="square">
            <a:spAutoFit/>
          </a:bodyPr>
          <a:lstStyle/>
          <a:p>
            <a:r>
              <a:rPr lang="en-US" sz="2000" dirty="0"/>
              <a:t>From the above heat map </a:t>
            </a:r>
            <a:r>
              <a:rPr lang="en-US" sz="2000" dirty="0" err="1"/>
              <a:t>i</a:t>
            </a:r>
            <a:r>
              <a:rPr lang="en-US" sz="2000" dirty="0"/>
              <a:t> can conclude that Temperature and Dew point temperature(°C) has the high correlation . we drop this column then it </a:t>
            </a:r>
            <a:r>
              <a:rPr lang="en-US" sz="2000" dirty="0" err="1"/>
              <a:t>dont</a:t>
            </a:r>
            <a:r>
              <a:rPr lang="en-US" sz="2000" dirty="0"/>
              <a:t> affects the outcome of our analysis</a:t>
            </a:r>
            <a:endParaRPr lang="en-IN" sz="2000" dirty="0"/>
          </a:p>
        </p:txBody>
      </p:sp>
      <p:sp>
        <p:nvSpPr>
          <p:cNvPr id="9" name="TextBox 8">
            <a:extLst>
              <a:ext uri="{FF2B5EF4-FFF2-40B4-BE49-F238E27FC236}">
                <a16:creationId xmlns:a16="http://schemas.microsoft.com/office/drawing/2014/main" id="{5D2550DE-5D52-92A6-07EA-6336144A533A}"/>
              </a:ext>
            </a:extLst>
          </p:cNvPr>
          <p:cNvSpPr txBox="1"/>
          <p:nvPr/>
        </p:nvSpPr>
        <p:spPr>
          <a:xfrm>
            <a:off x="6962274" y="4962961"/>
            <a:ext cx="6096000" cy="400110"/>
          </a:xfrm>
          <a:prstGeom prst="rect">
            <a:avLst/>
          </a:prstGeom>
          <a:noFill/>
        </p:spPr>
        <p:txBody>
          <a:bodyPr wrap="square">
            <a:spAutoFit/>
          </a:bodyPr>
          <a:lstStyle/>
          <a:p>
            <a:r>
              <a:rPr lang="en-US" sz="2000" dirty="0"/>
              <a:t>After removing the Dew point temperature</a:t>
            </a:r>
            <a:endParaRPr lang="en-IN" sz="2000" dirty="0"/>
          </a:p>
        </p:txBody>
      </p:sp>
      <p:pic>
        <p:nvPicPr>
          <p:cNvPr id="11" name="Picture 10">
            <a:extLst>
              <a:ext uri="{FF2B5EF4-FFF2-40B4-BE49-F238E27FC236}">
                <a16:creationId xmlns:a16="http://schemas.microsoft.com/office/drawing/2014/main" id="{A24CA593-4B72-4735-3484-A14FE6C8566E}"/>
              </a:ext>
            </a:extLst>
          </p:cNvPr>
          <p:cNvPicPr>
            <a:picLocks noChangeAspect="1"/>
          </p:cNvPicPr>
          <p:nvPr/>
        </p:nvPicPr>
        <p:blipFill>
          <a:blip r:embed="rId4"/>
          <a:stretch>
            <a:fillRect/>
          </a:stretch>
        </p:blipFill>
        <p:spPr>
          <a:xfrm>
            <a:off x="268507" y="1679414"/>
            <a:ext cx="5258292" cy="2579162"/>
          </a:xfrm>
          <a:prstGeom prst="rect">
            <a:avLst/>
          </a:prstGeom>
        </p:spPr>
      </p:pic>
      <p:pic>
        <p:nvPicPr>
          <p:cNvPr id="13" name="Picture 12">
            <a:extLst>
              <a:ext uri="{FF2B5EF4-FFF2-40B4-BE49-F238E27FC236}">
                <a16:creationId xmlns:a16="http://schemas.microsoft.com/office/drawing/2014/main" id="{70024F8C-B569-5D46-D571-6CB67DEEE6E7}"/>
              </a:ext>
            </a:extLst>
          </p:cNvPr>
          <p:cNvPicPr>
            <a:picLocks noChangeAspect="1"/>
          </p:cNvPicPr>
          <p:nvPr/>
        </p:nvPicPr>
        <p:blipFill>
          <a:blip r:embed="rId5"/>
          <a:stretch>
            <a:fillRect/>
          </a:stretch>
        </p:blipFill>
        <p:spPr>
          <a:xfrm>
            <a:off x="6657474" y="1679414"/>
            <a:ext cx="4661237" cy="2775393"/>
          </a:xfrm>
          <a:prstGeom prst="rect">
            <a:avLst/>
          </a:prstGeom>
        </p:spPr>
      </p:pic>
    </p:spTree>
    <p:extLst>
      <p:ext uri="{BB962C8B-B14F-4D97-AF65-F5344CB8AC3E}">
        <p14:creationId xmlns:p14="http://schemas.microsoft.com/office/powerpoint/2010/main" val="399337851"/>
      </p:ext>
    </p:extLst>
  </p:cSld>
  <p:clrMapOvr>
    <a:masterClrMapping/>
  </p:clrMapOvr>
  <mc:AlternateContent xmlns:mc="http://schemas.openxmlformats.org/markup-compatibility/2006">
    <mc:Choice xmlns:p14="http://schemas.microsoft.com/office/powerpoint/2010/main" Requires="p14">
      <p:transition spd="slow" p14:dur="2000" advTm="50526"/>
    </mc:Choice>
    <mc:Fallback>
      <p:transition spd="slow" advTm="5052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2" name="TextBox 1">
            <a:extLst>
              <a:ext uri="{FF2B5EF4-FFF2-40B4-BE49-F238E27FC236}">
                <a16:creationId xmlns:a16="http://schemas.microsoft.com/office/drawing/2014/main" id="{A39C3C69-5FCA-9DB3-C260-89863E49980C}"/>
              </a:ext>
            </a:extLst>
          </p:cNvPr>
          <p:cNvSpPr txBox="1"/>
          <p:nvPr/>
        </p:nvSpPr>
        <p:spPr>
          <a:xfrm>
            <a:off x="268507" y="571600"/>
            <a:ext cx="3780148"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Data Visualization</a:t>
            </a:r>
          </a:p>
        </p:txBody>
      </p:sp>
      <p:sp>
        <p:nvSpPr>
          <p:cNvPr id="5" name="TextBox 4">
            <a:extLst>
              <a:ext uri="{FF2B5EF4-FFF2-40B4-BE49-F238E27FC236}">
                <a16:creationId xmlns:a16="http://schemas.microsoft.com/office/drawing/2014/main" id="{41EE10EF-C028-DAF7-C776-A2ECAA7CCA06}"/>
              </a:ext>
            </a:extLst>
          </p:cNvPr>
          <p:cNvSpPr txBox="1"/>
          <p:nvPr/>
        </p:nvSpPr>
        <p:spPr>
          <a:xfrm>
            <a:off x="4347410" y="1033265"/>
            <a:ext cx="6096000" cy="461665"/>
          </a:xfrm>
          <a:prstGeom prst="rect">
            <a:avLst/>
          </a:prstGeom>
          <a:noFill/>
        </p:spPr>
        <p:txBody>
          <a:bodyPr wrap="square">
            <a:spAutoFit/>
          </a:bodyPr>
          <a:lstStyle/>
          <a:p>
            <a:r>
              <a:rPr lang="en-IN" sz="2400" b="1" dirty="0">
                <a:solidFill>
                  <a:srgbClr val="C00000"/>
                </a:solidFill>
              </a:rPr>
              <a:t>Handling outliers</a:t>
            </a:r>
          </a:p>
        </p:txBody>
      </p:sp>
      <p:sp>
        <p:nvSpPr>
          <p:cNvPr id="7" name="TextBox 6">
            <a:extLst>
              <a:ext uri="{FF2B5EF4-FFF2-40B4-BE49-F238E27FC236}">
                <a16:creationId xmlns:a16="http://schemas.microsoft.com/office/drawing/2014/main" id="{7383CEC1-9EFA-1F4D-DF94-C475FF13D08C}"/>
              </a:ext>
            </a:extLst>
          </p:cNvPr>
          <p:cNvSpPr txBox="1"/>
          <p:nvPr/>
        </p:nvSpPr>
        <p:spPr>
          <a:xfrm>
            <a:off x="6600509" y="2151727"/>
            <a:ext cx="4753640" cy="2554545"/>
          </a:xfrm>
          <a:prstGeom prst="rect">
            <a:avLst/>
          </a:prstGeom>
          <a:noFill/>
        </p:spPr>
        <p:txBody>
          <a:bodyPr wrap="square">
            <a:spAutoFit/>
          </a:bodyPr>
          <a:lstStyle/>
          <a:p>
            <a:pPr algn="ctr"/>
            <a:r>
              <a:rPr lang="en-US" sz="2000" dirty="0"/>
              <a:t>An Outlier is a data-item/object that deviates significantly from the rest of the (so-called normal)</a:t>
            </a:r>
            <a:r>
              <a:rPr lang="en-US" sz="2000" dirty="0" err="1"/>
              <a:t>objects,The</a:t>
            </a:r>
            <a:r>
              <a:rPr lang="en-US" sz="2000" dirty="0"/>
              <a:t> interquartile range (IQR) is the difference between the 75th and 25th percentile of the data. It is a measure of the dispersion similar to standard deviation or variance, but is much more robust against outlier</a:t>
            </a:r>
            <a:endParaRPr lang="en-IN" sz="2000" dirty="0"/>
          </a:p>
        </p:txBody>
      </p:sp>
      <p:pic>
        <p:nvPicPr>
          <p:cNvPr id="9" name="Picture 8">
            <a:extLst>
              <a:ext uri="{FF2B5EF4-FFF2-40B4-BE49-F238E27FC236}">
                <a16:creationId xmlns:a16="http://schemas.microsoft.com/office/drawing/2014/main" id="{5FDCB8F2-80F2-609B-96C1-5F6B5CBE6800}"/>
              </a:ext>
            </a:extLst>
          </p:cNvPr>
          <p:cNvPicPr>
            <a:picLocks noChangeAspect="1"/>
          </p:cNvPicPr>
          <p:nvPr/>
        </p:nvPicPr>
        <p:blipFill>
          <a:blip r:embed="rId4"/>
          <a:stretch>
            <a:fillRect/>
          </a:stretch>
        </p:blipFill>
        <p:spPr>
          <a:xfrm>
            <a:off x="1520031" y="1718160"/>
            <a:ext cx="3665538" cy="3421677"/>
          </a:xfrm>
          <a:prstGeom prst="rect">
            <a:avLst/>
          </a:prstGeom>
        </p:spPr>
      </p:pic>
    </p:spTree>
    <p:extLst>
      <p:ext uri="{BB962C8B-B14F-4D97-AF65-F5344CB8AC3E}">
        <p14:creationId xmlns:p14="http://schemas.microsoft.com/office/powerpoint/2010/main" val="3172854712"/>
      </p:ext>
    </p:extLst>
  </p:cSld>
  <p:clrMapOvr>
    <a:masterClrMapping/>
  </p:clrMapOvr>
  <mc:AlternateContent xmlns:mc="http://schemas.openxmlformats.org/markup-compatibility/2006">
    <mc:Choice xmlns:p14="http://schemas.microsoft.com/office/powerpoint/2010/main" Requires="p14">
      <p:transition spd="slow" p14:dur="2000" advTm="50526"/>
    </mc:Choice>
    <mc:Fallback>
      <p:transition spd="slow" advTm="5052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2" name="TextBox 1">
            <a:extLst>
              <a:ext uri="{FF2B5EF4-FFF2-40B4-BE49-F238E27FC236}">
                <a16:creationId xmlns:a16="http://schemas.microsoft.com/office/drawing/2014/main" id="{A39C3C69-5FCA-9DB3-C260-89863E49980C}"/>
              </a:ext>
            </a:extLst>
          </p:cNvPr>
          <p:cNvSpPr txBox="1"/>
          <p:nvPr/>
        </p:nvSpPr>
        <p:spPr>
          <a:xfrm>
            <a:off x="268507" y="571600"/>
            <a:ext cx="3780148"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Data Visualization</a:t>
            </a:r>
          </a:p>
        </p:txBody>
      </p:sp>
      <p:sp>
        <p:nvSpPr>
          <p:cNvPr id="5" name="TextBox 4">
            <a:extLst>
              <a:ext uri="{FF2B5EF4-FFF2-40B4-BE49-F238E27FC236}">
                <a16:creationId xmlns:a16="http://schemas.microsoft.com/office/drawing/2014/main" id="{5D0497A2-EFC2-C799-C337-51C94361B363}"/>
              </a:ext>
            </a:extLst>
          </p:cNvPr>
          <p:cNvSpPr txBox="1"/>
          <p:nvPr/>
        </p:nvSpPr>
        <p:spPr>
          <a:xfrm>
            <a:off x="4973053" y="1061339"/>
            <a:ext cx="6096000" cy="461665"/>
          </a:xfrm>
          <a:prstGeom prst="rect">
            <a:avLst/>
          </a:prstGeom>
          <a:noFill/>
        </p:spPr>
        <p:txBody>
          <a:bodyPr wrap="square">
            <a:spAutoFit/>
          </a:bodyPr>
          <a:lstStyle/>
          <a:p>
            <a:r>
              <a:rPr lang="en-IN" sz="2400" b="1" dirty="0">
                <a:solidFill>
                  <a:srgbClr val="C00000"/>
                </a:solidFill>
              </a:rPr>
              <a:t>Regression plot</a:t>
            </a:r>
          </a:p>
        </p:txBody>
      </p:sp>
      <p:pic>
        <p:nvPicPr>
          <p:cNvPr id="7170" name="Picture 2">
            <a:extLst>
              <a:ext uri="{FF2B5EF4-FFF2-40B4-BE49-F238E27FC236}">
                <a16:creationId xmlns:a16="http://schemas.microsoft.com/office/drawing/2014/main" id="{7608D266-BD4E-0D66-060A-9CFFC7C69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700" y="1523004"/>
            <a:ext cx="5522300" cy="26887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C94CA01-47BA-3D01-082B-819D738E0C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699" y="4091948"/>
            <a:ext cx="5522299" cy="276605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44F1B907-8911-3F73-99E9-2F412BCE14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2604" y="1523004"/>
            <a:ext cx="5175696" cy="256894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6C39CE43-9BBF-B2F7-25B5-36E147409C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2602" y="3976216"/>
            <a:ext cx="5175699" cy="2766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960154"/>
      </p:ext>
    </p:extLst>
  </p:cSld>
  <p:clrMapOvr>
    <a:masterClrMapping/>
  </p:clrMapOvr>
  <mc:AlternateContent xmlns:mc="http://schemas.openxmlformats.org/markup-compatibility/2006">
    <mc:Choice xmlns:p14="http://schemas.microsoft.com/office/powerpoint/2010/main" Requires="p14">
      <p:transition spd="slow" p14:dur="2000" advTm="50526"/>
    </mc:Choice>
    <mc:Fallback>
      <p:transition spd="slow" advTm="5052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2" name="TextBox 1">
            <a:extLst>
              <a:ext uri="{FF2B5EF4-FFF2-40B4-BE49-F238E27FC236}">
                <a16:creationId xmlns:a16="http://schemas.microsoft.com/office/drawing/2014/main" id="{A39C3C69-5FCA-9DB3-C260-89863E49980C}"/>
              </a:ext>
            </a:extLst>
          </p:cNvPr>
          <p:cNvSpPr txBox="1"/>
          <p:nvPr/>
        </p:nvSpPr>
        <p:spPr>
          <a:xfrm>
            <a:off x="268507" y="571600"/>
            <a:ext cx="3780148"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Data Visualization</a:t>
            </a:r>
          </a:p>
        </p:txBody>
      </p:sp>
      <p:sp>
        <p:nvSpPr>
          <p:cNvPr id="5" name="TextBox 4">
            <a:extLst>
              <a:ext uri="{FF2B5EF4-FFF2-40B4-BE49-F238E27FC236}">
                <a16:creationId xmlns:a16="http://schemas.microsoft.com/office/drawing/2014/main" id="{4981A8A2-9147-DC16-C2DC-D79A37449F1A}"/>
              </a:ext>
            </a:extLst>
          </p:cNvPr>
          <p:cNvSpPr txBox="1"/>
          <p:nvPr/>
        </p:nvSpPr>
        <p:spPr>
          <a:xfrm>
            <a:off x="2438399" y="4928481"/>
            <a:ext cx="8306149" cy="707886"/>
          </a:xfrm>
          <a:prstGeom prst="rect">
            <a:avLst/>
          </a:prstGeom>
          <a:noFill/>
        </p:spPr>
        <p:txBody>
          <a:bodyPr wrap="square">
            <a:spAutoFit/>
          </a:bodyPr>
          <a:lstStyle/>
          <a:p>
            <a:r>
              <a:rPr lang="en-US" sz="2000" dirty="0"/>
              <a:t>● </a:t>
            </a:r>
            <a:r>
              <a:rPr lang="en-US" sz="2000" dirty="0" err="1"/>
              <a:t>Temperature,solar</a:t>
            </a:r>
            <a:r>
              <a:rPr lang="en-US" sz="2000" dirty="0"/>
              <a:t> </a:t>
            </a:r>
            <a:r>
              <a:rPr lang="en-US" sz="2000" dirty="0" err="1"/>
              <a:t>radiation,wind</a:t>
            </a:r>
            <a:r>
              <a:rPr lang="en-US" sz="2000" dirty="0"/>
              <a:t> </a:t>
            </a:r>
            <a:r>
              <a:rPr lang="en-US" sz="2000" dirty="0" err="1"/>
              <a:t>speed,visibility</a:t>
            </a:r>
            <a:r>
              <a:rPr lang="en-US" sz="2000" dirty="0"/>
              <a:t> are positively related to target variable ,the rented bike count increases with increase of these features</a:t>
            </a:r>
            <a:endParaRPr lang="en-IN" sz="2000" dirty="0"/>
          </a:p>
        </p:txBody>
      </p:sp>
      <p:pic>
        <p:nvPicPr>
          <p:cNvPr id="8194" name="Picture 2">
            <a:extLst>
              <a:ext uri="{FF2B5EF4-FFF2-40B4-BE49-F238E27FC236}">
                <a16:creationId xmlns:a16="http://schemas.microsoft.com/office/drawing/2014/main" id="{5A307023-5D2F-5A14-DEA2-632191580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881" y="1221633"/>
            <a:ext cx="8181975" cy="375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119698"/>
      </p:ext>
    </p:extLst>
  </p:cSld>
  <p:clrMapOvr>
    <a:masterClrMapping/>
  </p:clrMapOvr>
  <mc:AlternateContent xmlns:mc="http://schemas.openxmlformats.org/markup-compatibility/2006">
    <mc:Choice xmlns:p14="http://schemas.microsoft.com/office/powerpoint/2010/main" Requires="p14">
      <p:transition spd="slow" p14:dur="2000" advTm="50526"/>
    </mc:Choice>
    <mc:Fallback>
      <p:transition spd="slow" advTm="5052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6" name="TextBox 5">
            <a:extLst>
              <a:ext uri="{FF2B5EF4-FFF2-40B4-BE49-F238E27FC236}">
                <a16:creationId xmlns:a16="http://schemas.microsoft.com/office/drawing/2014/main" id="{628AB584-5124-B72B-2B58-88480B2319C6}"/>
              </a:ext>
            </a:extLst>
          </p:cNvPr>
          <p:cNvSpPr txBox="1"/>
          <p:nvPr/>
        </p:nvSpPr>
        <p:spPr>
          <a:xfrm>
            <a:off x="1106905" y="862591"/>
            <a:ext cx="6096000" cy="523220"/>
          </a:xfrm>
          <a:prstGeom prst="rect">
            <a:avLst/>
          </a:prstGeom>
          <a:noFill/>
        </p:spPr>
        <p:txBody>
          <a:bodyPr wrap="square">
            <a:spAutoFit/>
          </a:bodyPr>
          <a:lstStyle/>
          <a:p>
            <a:r>
              <a:rPr lang="en-IN" sz="2800" b="1" dirty="0">
                <a:solidFill>
                  <a:srgbClr val="C00000"/>
                </a:solidFill>
              </a:rPr>
              <a:t>ML algorithms</a:t>
            </a:r>
          </a:p>
        </p:txBody>
      </p:sp>
      <p:sp>
        <p:nvSpPr>
          <p:cNvPr id="8" name="TextBox 7">
            <a:extLst>
              <a:ext uri="{FF2B5EF4-FFF2-40B4-BE49-F238E27FC236}">
                <a16:creationId xmlns:a16="http://schemas.microsoft.com/office/drawing/2014/main" id="{ADAA2869-9DE0-A971-357C-20E39CB8FA7B}"/>
              </a:ext>
            </a:extLst>
          </p:cNvPr>
          <p:cNvSpPr txBox="1"/>
          <p:nvPr/>
        </p:nvSpPr>
        <p:spPr>
          <a:xfrm>
            <a:off x="3593431" y="1583389"/>
            <a:ext cx="3609474" cy="2677656"/>
          </a:xfrm>
          <a:prstGeom prst="rect">
            <a:avLst/>
          </a:prstGeom>
          <a:noFill/>
        </p:spPr>
        <p:txBody>
          <a:bodyPr wrap="square">
            <a:spAutoFit/>
          </a:bodyPr>
          <a:lstStyle/>
          <a:p>
            <a:r>
              <a:rPr lang="en-US" sz="2400" dirty="0"/>
              <a:t>1. Linear regression                                   2. Ridge regression                                     3. Elastic net                                                                                     4. Decision tree                                     5. Random Forest regressor                                            6. SVR                                    7. Gradient boosting</a:t>
            </a:r>
            <a:endParaRPr lang="en-IN" sz="2400" dirty="0"/>
          </a:p>
        </p:txBody>
      </p:sp>
    </p:spTree>
    <p:extLst>
      <p:ext uri="{BB962C8B-B14F-4D97-AF65-F5344CB8AC3E}">
        <p14:creationId xmlns:p14="http://schemas.microsoft.com/office/powerpoint/2010/main" val="1487444278"/>
      </p:ext>
    </p:extLst>
  </p:cSld>
  <p:clrMapOvr>
    <a:masterClrMapping/>
  </p:clrMapOvr>
  <mc:AlternateContent xmlns:mc="http://schemas.openxmlformats.org/markup-compatibility/2006">
    <mc:Choice xmlns:p14="http://schemas.microsoft.com/office/powerpoint/2010/main" Requires="p14">
      <p:transition spd="slow" p14:dur="2000" advTm="50526"/>
    </mc:Choice>
    <mc:Fallback>
      <p:transition spd="slow" advTm="5052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6" name="TextBox 5">
            <a:extLst>
              <a:ext uri="{FF2B5EF4-FFF2-40B4-BE49-F238E27FC236}">
                <a16:creationId xmlns:a16="http://schemas.microsoft.com/office/drawing/2014/main" id="{628AB584-5124-B72B-2B58-88480B2319C6}"/>
              </a:ext>
            </a:extLst>
          </p:cNvPr>
          <p:cNvSpPr txBox="1"/>
          <p:nvPr/>
        </p:nvSpPr>
        <p:spPr>
          <a:xfrm>
            <a:off x="1106905" y="862591"/>
            <a:ext cx="6096000" cy="523220"/>
          </a:xfrm>
          <a:prstGeom prst="rect">
            <a:avLst/>
          </a:prstGeom>
          <a:noFill/>
        </p:spPr>
        <p:txBody>
          <a:bodyPr wrap="square">
            <a:spAutoFit/>
          </a:bodyPr>
          <a:lstStyle/>
          <a:p>
            <a:r>
              <a:rPr lang="en-IN" sz="2800" b="1" dirty="0">
                <a:solidFill>
                  <a:srgbClr val="C00000"/>
                </a:solidFill>
              </a:rPr>
              <a:t>ML algorithms</a:t>
            </a:r>
          </a:p>
        </p:txBody>
      </p:sp>
      <p:sp>
        <p:nvSpPr>
          <p:cNvPr id="3" name="TextBox 2">
            <a:extLst>
              <a:ext uri="{FF2B5EF4-FFF2-40B4-BE49-F238E27FC236}">
                <a16:creationId xmlns:a16="http://schemas.microsoft.com/office/drawing/2014/main" id="{A6C0F8DF-BA94-95EA-4F1C-B1DDCE5DB2E3}"/>
              </a:ext>
            </a:extLst>
          </p:cNvPr>
          <p:cNvSpPr txBox="1"/>
          <p:nvPr/>
        </p:nvSpPr>
        <p:spPr>
          <a:xfrm>
            <a:off x="1395663" y="1612049"/>
            <a:ext cx="6096000" cy="461665"/>
          </a:xfrm>
          <a:prstGeom prst="rect">
            <a:avLst/>
          </a:prstGeom>
          <a:noFill/>
        </p:spPr>
        <p:txBody>
          <a:bodyPr wrap="square">
            <a:spAutoFit/>
          </a:bodyPr>
          <a:lstStyle/>
          <a:p>
            <a:r>
              <a:rPr lang="en-IN" sz="2400" b="1" dirty="0">
                <a:solidFill>
                  <a:srgbClr val="C00000"/>
                </a:solidFill>
              </a:rPr>
              <a:t>● Linear regression </a:t>
            </a:r>
          </a:p>
        </p:txBody>
      </p:sp>
      <p:sp>
        <p:nvSpPr>
          <p:cNvPr id="7" name="TextBox 6">
            <a:extLst>
              <a:ext uri="{FF2B5EF4-FFF2-40B4-BE49-F238E27FC236}">
                <a16:creationId xmlns:a16="http://schemas.microsoft.com/office/drawing/2014/main" id="{83BEAB2F-AF4F-2EE0-5562-BEB846FBA705}"/>
              </a:ext>
            </a:extLst>
          </p:cNvPr>
          <p:cNvSpPr txBox="1"/>
          <p:nvPr/>
        </p:nvSpPr>
        <p:spPr>
          <a:xfrm>
            <a:off x="7491663" y="1608038"/>
            <a:ext cx="6096000" cy="461665"/>
          </a:xfrm>
          <a:prstGeom prst="rect">
            <a:avLst/>
          </a:prstGeom>
          <a:noFill/>
        </p:spPr>
        <p:txBody>
          <a:bodyPr wrap="square">
            <a:spAutoFit/>
          </a:bodyPr>
          <a:lstStyle/>
          <a:p>
            <a:r>
              <a:rPr lang="en-IN" sz="2400" b="1" dirty="0">
                <a:solidFill>
                  <a:srgbClr val="C00000"/>
                </a:solidFill>
              </a:rPr>
              <a:t>● Ridge regularization </a:t>
            </a:r>
          </a:p>
        </p:txBody>
      </p:sp>
      <p:sp>
        <p:nvSpPr>
          <p:cNvPr id="10" name="TextBox 9">
            <a:extLst>
              <a:ext uri="{FF2B5EF4-FFF2-40B4-BE49-F238E27FC236}">
                <a16:creationId xmlns:a16="http://schemas.microsoft.com/office/drawing/2014/main" id="{B0559B81-4713-406D-B572-434C78EFD1E8}"/>
              </a:ext>
            </a:extLst>
          </p:cNvPr>
          <p:cNvSpPr txBox="1"/>
          <p:nvPr/>
        </p:nvSpPr>
        <p:spPr>
          <a:xfrm>
            <a:off x="1106905" y="3729607"/>
            <a:ext cx="6793830" cy="461665"/>
          </a:xfrm>
          <a:prstGeom prst="rect">
            <a:avLst/>
          </a:prstGeom>
          <a:noFill/>
        </p:spPr>
        <p:txBody>
          <a:bodyPr wrap="square">
            <a:spAutoFit/>
          </a:bodyPr>
          <a:lstStyle/>
          <a:p>
            <a:r>
              <a:rPr lang="en-US" sz="2400" b="1" dirty="0">
                <a:solidFill>
                  <a:srgbClr val="C00000"/>
                </a:solidFill>
              </a:rPr>
              <a:t>● linear regression with elastic net</a:t>
            </a:r>
            <a:endParaRPr lang="en-IN" sz="2400" b="1" dirty="0">
              <a:solidFill>
                <a:srgbClr val="C00000"/>
              </a:solidFill>
            </a:endParaRPr>
          </a:p>
        </p:txBody>
      </p:sp>
      <p:pic>
        <p:nvPicPr>
          <p:cNvPr id="12" name="Picture 11">
            <a:extLst>
              <a:ext uri="{FF2B5EF4-FFF2-40B4-BE49-F238E27FC236}">
                <a16:creationId xmlns:a16="http://schemas.microsoft.com/office/drawing/2014/main" id="{8D04B2BB-C80F-FB06-DA2C-C6AB1D6D9C38}"/>
              </a:ext>
            </a:extLst>
          </p:cNvPr>
          <p:cNvPicPr>
            <a:picLocks noChangeAspect="1"/>
          </p:cNvPicPr>
          <p:nvPr/>
        </p:nvPicPr>
        <p:blipFill>
          <a:blip r:embed="rId4"/>
          <a:stretch>
            <a:fillRect/>
          </a:stretch>
        </p:blipFill>
        <p:spPr>
          <a:xfrm>
            <a:off x="1395663" y="2170211"/>
            <a:ext cx="3259464" cy="1429430"/>
          </a:xfrm>
          <a:prstGeom prst="rect">
            <a:avLst/>
          </a:prstGeom>
        </p:spPr>
      </p:pic>
      <p:pic>
        <p:nvPicPr>
          <p:cNvPr id="16" name="Picture 15">
            <a:extLst>
              <a:ext uri="{FF2B5EF4-FFF2-40B4-BE49-F238E27FC236}">
                <a16:creationId xmlns:a16="http://schemas.microsoft.com/office/drawing/2014/main" id="{1C6E6E6C-4B4F-3416-F31B-B3AF6C0B69B9}"/>
              </a:ext>
            </a:extLst>
          </p:cNvPr>
          <p:cNvPicPr>
            <a:picLocks noChangeAspect="1"/>
          </p:cNvPicPr>
          <p:nvPr/>
        </p:nvPicPr>
        <p:blipFill>
          <a:blip r:embed="rId5"/>
          <a:stretch>
            <a:fillRect/>
          </a:stretch>
        </p:blipFill>
        <p:spPr>
          <a:xfrm>
            <a:off x="7202905" y="2490269"/>
            <a:ext cx="3856054" cy="1109371"/>
          </a:xfrm>
          <a:prstGeom prst="rect">
            <a:avLst/>
          </a:prstGeom>
        </p:spPr>
      </p:pic>
      <p:pic>
        <p:nvPicPr>
          <p:cNvPr id="18" name="Picture 17">
            <a:extLst>
              <a:ext uri="{FF2B5EF4-FFF2-40B4-BE49-F238E27FC236}">
                <a16:creationId xmlns:a16="http://schemas.microsoft.com/office/drawing/2014/main" id="{6392A555-4162-E67C-5BD4-079F03651E06}"/>
              </a:ext>
            </a:extLst>
          </p:cNvPr>
          <p:cNvPicPr>
            <a:picLocks noChangeAspect="1"/>
          </p:cNvPicPr>
          <p:nvPr/>
        </p:nvPicPr>
        <p:blipFill>
          <a:blip r:embed="rId6"/>
          <a:stretch>
            <a:fillRect/>
          </a:stretch>
        </p:blipFill>
        <p:spPr>
          <a:xfrm>
            <a:off x="1478418" y="4321238"/>
            <a:ext cx="3025402" cy="1112616"/>
          </a:xfrm>
          <a:prstGeom prst="rect">
            <a:avLst/>
          </a:prstGeom>
        </p:spPr>
      </p:pic>
    </p:spTree>
    <p:extLst>
      <p:ext uri="{BB962C8B-B14F-4D97-AF65-F5344CB8AC3E}">
        <p14:creationId xmlns:p14="http://schemas.microsoft.com/office/powerpoint/2010/main" val="3395414386"/>
      </p:ext>
    </p:extLst>
  </p:cSld>
  <p:clrMapOvr>
    <a:masterClrMapping/>
  </p:clrMapOvr>
  <mc:AlternateContent xmlns:mc="http://schemas.openxmlformats.org/markup-compatibility/2006">
    <mc:Choice xmlns:p14="http://schemas.microsoft.com/office/powerpoint/2010/main" Requires="p14">
      <p:transition spd="slow" p14:dur="2000" advTm="50526"/>
    </mc:Choice>
    <mc:Fallback>
      <p:transition spd="slow" advTm="5052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6" name="TextBox 5">
            <a:extLst>
              <a:ext uri="{FF2B5EF4-FFF2-40B4-BE49-F238E27FC236}">
                <a16:creationId xmlns:a16="http://schemas.microsoft.com/office/drawing/2014/main" id="{628AB584-5124-B72B-2B58-88480B2319C6}"/>
              </a:ext>
            </a:extLst>
          </p:cNvPr>
          <p:cNvSpPr txBox="1"/>
          <p:nvPr/>
        </p:nvSpPr>
        <p:spPr>
          <a:xfrm>
            <a:off x="1106905" y="862591"/>
            <a:ext cx="6096000" cy="523220"/>
          </a:xfrm>
          <a:prstGeom prst="rect">
            <a:avLst/>
          </a:prstGeom>
          <a:noFill/>
        </p:spPr>
        <p:txBody>
          <a:bodyPr wrap="square">
            <a:spAutoFit/>
          </a:bodyPr>
          <a:lstStyle/>
          <a:p>
            <a:r>
              <a:rPr lang="en-IN" sz="2800" b="1" dirty="0">
                <a:solidFill>
                  <a:srgbClr val="C00000"/>
                </a:solidFill>
              </a:rPr>
              <a:t>ML algorithms</a:t>
            </a:r>
          </a:p>
        </p:txBody>
      </p:sp>
      <p:sp>
        <p:nvSpPr>
          <p:cNvPr id="7" name="TextBox 6">
            <a:extLst>
              <a:ext uri="{FF2B5EF4-FFF2-40B4-BE49-F238E27FC236}">
                <a16:creationId xmlns:a16="http://schemas.microsoft.com/office/drawing/2014/main" id="{83BEAB2F-AF4F-2EE0-5562-BEB846FBA705}"/>
              </a:ext>
            </a:extLst>
          </p:cNvPr>
          <p:cNvSpPr txBox="1"/>
          <p:nvPr/>
        </p:nvSpPr>
        <p:spPr>
          <a:xfrm>
            <a:off x="7042484" y="1738737"/>
            <a:ext cx="5486401" cy="830997"/>
          </a:xfrm>
          <a:prstGeom prst="rect">
            <a:avLst/>
          </a:prstGeom>
          <a:noFill/>
        </p:spPr>
        <p:txBody>
          <a:bodyPr wrap="square">
            <a:spAutoFit/>
          </a:bodyPr>
          <a:lstStyle/>
          <a:p>
            <a:r>
              <a:rPr lang="en-IN" sz="2400" dirty="0">
                <a:solidFill>
                  <a:srgbClr val="C00000"/>
                </a:solidFill>
              </a:rPr>
              <a:t>● </a:t>
            </a:r>
            <a:r>
              <a:rPr lang="en-US" sz="2400" b="1" dirty="0">
                <a:solidFill>
                  <a:srgbClr val="C00000"/>
                </a:solidFill>
              </a:rPr>
              <a:t>Random Forest Regressor with </a:t>
            </a:r>
            <a:r>
              <a:rPr lang="en-US" sz="2400" b="1" dirty="0" err="1">
                <a:solidFill>
                  <a:srgbClr val="C00000"/>
                </a:solidFill>
              </a:rPr>
              <a:t>GridSearchCV</a:t>
            </a:r>
            <a:endParaRPr lang="en-IN" sz="2400" b="1" dirty="0">
              <a:solidFill>
                <a:srgbClr val="C00000"/>
              </a:solidFill>
            </a:endParaRPr>
          </a:p>
        </p:txBody>
      </p:sp>
      <p:sp>
        <p:nvSpPr>
          <p:cNvPr id="10" name="TextBox 9">
            <a:extLst>
              <a:ext uri="{FF2B5EF4-FFF2-40B4-BE49-F238E27FC236}">
                <a16:creationId xmlns:a16="http://schemas.microsoft.com/office/drawing/2014/main" id="{B0559B81-4713-406D-B572-434C78EFD1E8}"/>
              </a:ext>
            </a:extLst>
          </p:cNvPr>
          <p:cNvSpPr txBox="1"/>
          <p:nvPr/>
        </p:nvSpPr>
        <p:spPr>
          <a:xfrm>
            <a:off x="1235242" y="1669345"/>
            <a:ext cx="6793830" cy="461665"/>
          </a:xfrm>
          <a:prstGeom prst="rect">
            <a:avLst/>
          </a:prstGeom>
          <a:noFill/>
        </p:spPr>
        <p:txBody>
          <a:bodyPr wrap="square">
            <a:spAutoFit/>
          </a:bodyPr>
          <a:lstStyle/>
          <a:p>
            <a:r>
              <a:rPr lang="en-US" sz="2400" b="1" dirty="0">
                <a:solidFill>
                  <a:srgbClr val="C00000"/>
                </a:solidFill>
              </a:rPr>
              <a:t>● </a:t>
            </a:r>
            <a:r>
              <a:rPr lang="en-IN" sz="2400" b="1" dirty="0">
                <a:solidFill>
                  <a:srgbClr val="C00000"/>
                </a:solidFill>
              </a:rPr>
              <a:t>Decision tree</a:t>
            </a:r>
          </a:p>
        </p:txBody>
      </p:sp>
      <p:sp>
        <p:nvSpPr>
          <p:cNvPr id="9" name="TextBox 8">
            <a:extLst>
              <a:ext uri="{FF2B5EF4-FFF2-40B4-BE49-F238E27FC236}">
                <a16:creationId xmlns:a16="http://schemas.microsoft.com/office/drawing/2014/main" id="{E8990106-A2F9-B330-0D95-AC4A559CA7D2}"/>
              </a:ext>
            </a:extLst>
          </p:cNvPr>
          <p:cNvSpPr txBox="1"/>
          <p:nvPr/>
        </p:nvSpPr>
        <p:spPr>
          <a:xfrm>
            <a:off x="187621" y="2569734"/>
            <a:ext cx="6096000" cy="1200329"/>
          </a:xfrm>
          <a:prstGeom prst="rect">
            <a:avLst/>
          </a:prstGeom>
          <a:noFill/>
        </p:spPr>
        <p:txBody>
          <a:bodyPr wrap="square">
            <a:spAutoFit/>
          </a:bodyPr>
          <a:lstStyle/>
          <a:p>
            <a:r>
              <a:rPr lang="en-US" b="0" i="0" dirty="0">
                <a:solidFill>
                  <a:srgbClr val="212121"/>
                </a:solidFill>
                <a:effectLst/>
                <a:latin typeface="Courier New" panose="02070309020205020404" pitchFamily="49" charset="0"/>
              </a:rPr>
              <a:t>The r2 score of decision tree is 0.8358437405936819 the r2 score of decision tree with hyper </a:t>
            </a:r>
            <a:r>
              <a:rPr lang="en-US" b="0" i="0" dirty="0" err="1">
                <a:solidFill>
                  <a:srgbClr val="212121"/>
                </a:solidFill>
                <a:effectLst/>
                <a:latin typeface="Courier New" panose="02070309020205020404" pitchFamily="49" charset="0"/>
              </a:rPr>
              <a:t>perameteres</a:t>
            </a:r>
            <a:r>
              <a:rPr lang="en-US" b="0" i="0" dirty="0">
                <a:solidFill>
                  <a:srgbClr val="212121"/>
                </a:solidFill>
                <a:effectLst/>
                <a:latin typeface="Courier New" panose="02070309020205020404" pitchFamily="49" charset="0"/>
              </a:rPr>
              <a:t> tunning is 0.8480124553969512 </a:t>
            </a:r>
            <a:endParaRPr lang="en-IN" dirty="0"/>
          </a:p>
        </p:txBody>
      </p:sp>
      <p:pic>
        <p:nvPicPr>
          <p:cNvPr id="16" name="Picture 15">
            <a:extLst>
              <a:ext uri="{FF2B5EF4-FFF2-40B4-BE49-F238E27FC236}">
                <a16:creationId xmlns:a16="http://schemas.microsoft.com/office/drawing/2014/main" id="{58C645DA-EB8C-C787-CF96-8D15CB8BA3FE}"/>
              </a:ext>
            </a:extLst>
          </p:cNvPr>
          <p:cNvPicPr>
            <a:picLocks noChangeAspect="1"/>
          </p:cNvPicPr>
          <p:nvPr/>
        </p:nvPicPr>
        <p:blipFill>
          <a:blip r:embed="rId4"/>
          <a:stretch>
            <a:fillRect/>
          </a:stretch>
        </p:blipFill>
        <p:spPr>
          <a:xfrm>
            <a:off x="6865373" y="2784724"/>
            <a:ext cx="5139006" cy="2274050"/>
          </a:xfrm>
          <a:prstGeom prst="rect">
            <a:avLst/>
          </a:prstGeom>
        </p:spPr>
      </p:pic>
    </p:spTree>
    <p:extLst>
      <p:ext uri="{BB962C8B-B14F-4D97-AF65-F5344CB8AC3E}">
        <p14:creationId xmlns:p14="http://schemas.microsoft.com/office/powerpoint/2010/main" val="993621493"/>
      </p:ext>
    </p:extLst>
  </p:cSld>
  <p:clrMapOvr>
    <a:masterClrMapping/>
  </p:clrMapOvr>
  <mc:AlternateContent xmlns:mc="http://schemas.openxmlformats.org/markup-compatibility/2006">
    <mc:Choice xmlns:p14="http://schemas.microsoft.com/office/powerpoint/2010/main" Requires="p14">
      <p:transition spd="slow" p14:dur="2000" advTm="50526"/>
    </mc:Choice>
    <mc:Fallback>
      <p:transition spd="slow" advTm="5052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6" name="TextBox 5">
            <a:extLst>
              <a:ext uri="{FF2B5EF4-FFF2-40B4-BE49-F238E27FC236}">
                <a16:creationId xmlns:a16="http://schemas.microsoft.com/office/drawing/2014/main" id="{628AB584-5124-B72B-2B58-88480B2319C6}"/>
              </a:ext>
            </a:extLst>
          </p:cNvPr>
          <p:cNvSpPr txBox="1"/>
          <p:nvPr/>
        </p:nvSpPr>
        <p:spPr>
          <a:xfrm>
            <a:off x="1106905" y="862591"/>
            <a:ext cx="6096000" cy="523220"/>
          </a:xfrm>
          <a:prstGeom prst="rect">
            <a:avLst/>
          </a:prstGeom>
          <a:noFill/>
        </p:spPr>
        <p:txBody>
          <a:bodyPr wrap="square">
            <a:spAutoFit/>
          </a:bodyPr>
          <a:lstStyle/>
          <a:p>
            <a:r>
              <a:rPr lang="en-IN" sz="2800" b="1" dirty="0">
                <a:solidFill>
                  <a:srgbClr val="C00000"/>
                </a:solidFill>
              </a:rPr>
              <a:t>ML algorithms</a:t>
            </a:r>
          </a:p>
        </p:txBody>
      </p:sp>
      <p:sp>
        <p:nvSpPr>
          <p:cNvPr id="7" name="TextBox 6">
            <a:extLst>
              <a:ext uri="{FF2B5EF4-FFF2-40B4-BE49-F238E27FC236}">
                <a16:creationId xmlns:a16="http://schemas.microsoft.com/office/drawing/2014/main" id="{83BEAB2F-AF4F-2EE0-5562-BEB846FBA705}"/>
              </a:ext>
            </a:extLst>
          </p:cNvPr>
          <p:cNvSpPr txBox="1"/>
          <p:nvPr/>
        </p:nvSpPr>
        <p:spPr>
          <a:xfrm>
            <a:off x="1004583" y="4259158"/>
            <a:ext cx="5486401" cy="830997"/>
          </a:xfrm>
          <a:prstGeom prst="rect">
            <a:avLst/>
          </a:prstGeom>
          <a:noFill/>
        </p:spPr>
        <p:txBody>
          <a:bodyPr wrap="square">
            <a:spAutoFit/>
          </a:bodyPr>
          <a:lstStyle/>
          <a:p>
            <a:r>
              <a:rPr lang="en-IN" sz="2400" dirty="0">
                <a:solidFill>
                  <a:srgbClr val="C00000"/>
                </a:solidFill>
              </a:rPr>
              <a:t>● </a:t>
            </a:r>
            <a:r>
              <a:rPr lang="en-US" sz="2400" b="1" dirty="0">
                <a:solidFill>
                  <a:srgbClr val="C00000"/>
                </a:solidFill>
              </a:rPr>
              <a:t>Gradient Boosting Regressor with </a:t>
            </a:r>
            <a:r>
              <a:rPr lang="en-US" sz="2400" b="1" dirty="0" err="1">
                <a:solidFill>
                  <a:srgbClr val="C00000"/>
                </a:solidFill>
              </a:rPr>
              <a:t>GridSearchCV</a:t>
            </a:r>
            <a:endParaRPr lang="en-IN" sz="2400" b="1" dirty="0">
              <a:solidFill>
                <a:srgbClr val="C00000"/>
              </a:solidFill>
            </a:endParaRPr>
          </a:p>
        </p:txBody>
      </p:sp>
      <p:sp>
        <p:nvSpPr>
          <p:cNvPr id="10" name="TextBox 9">
            <a:extLst>
              <a:ext uri="{FF2B5EF4-FFF2-40B4-BE49-F238E27FC236}">
                <a16:creationId xmlns:a16="http://schemas.microsoft.com/office/drawing/2014/main" id="{B0559B81-4713-406D-B572-434C78EFD1E8}"/>
              </a:ext>
            </a:extLst>
          </p:cNvPr>
          <p:cNvSpPr txBox="1"/>
          <p:nvPr/>
        </p:nvSpPr>
        <p:spPr>
          <a:xfrm>
            <a:off x="962526" y="1738737"/>
            <a:ext cx="6793830" cy="461665"/>
          </a:xfrm>
          <a:prstGeom prst="rect">
            <a:avLst/>
          </a:prstGeom>
          <a:noFill/>
        </p:spPr>
        <p:txBody>
          <a:bodyPr wrap="square">
            <a:spAutoFit/>
          </a:bodyPr>
          <a:lstStyle/>
          <a:p>
            <a:r>
              <a:rPr lang="en-US" sz="2400" b="1" dirty="0">
                <a:solidFill>
                  <a:srgbClr val="C00000"/>
                </a:solidFill>
              </a:rPr>
              <a:t>● SVR using grid search cv</a:t>
            </a:r>
            <a:endParaRPr lang="en-IN" sz="2400" b="1" dirty="0">
              <a:solidFill>
                <a:srgbClr val="C00000"/>
              </a:solidFill>
            </a:endParaRPr>
          </a:p>
        </p:txBody>
      </p:sp>
      <p:pic>
        <p:nvPicPr>
          <p:cNvPr id="13" name="Picture 12">
            <a:extLst>
              <a:ext uri="{FF2B5EF4-FFF2-40B4-BE49-F238E27FC236}">
                <a16:creationId xmlns:a16="http://schemas.microsoft.com/office/drawing/2014/main" id="{971427B4-235F-6C35-22D9-4A70E91691B8}"/>
              </a:ext>
            </a:extLst>
          </p:cNvPr>
          <p:cNvPicPr>
            <a:picLocks noChangeAspect="1"/>
          </p:cNvPicPr>
          <p:nvPr/>
        </p:nvPicPr>
        <p:blipFill>
          <a:blip r:embed="rId4"/>
          <a:stretch>
            <a:fillRect/>
          </a:stretch>
        </p:blipFill>
        <p:spPr>
          <a:xfrm>
            <a:off x="962525" y="2086259"/>
            <a:ext cx="7164473" cy="1025651"/>
          </a:xfrm>
          <a:prstGeom prst="rect">
            <a:avLst/>
          </a:prstGeom>
        </p:spPr>
      </p:pic>
      <p:pic>
        <p:nvPicPr>
          <p:cNvPr id="15" name="Picture 14">
            <a:extLst>
              <a:ext uri="{FF2B5EF4-FFF2-40B4-BE49-F238E27FC236}">
                <a16:creationId xmlns:a16="http://schemas.microsoft.com/office/drawing/2014/main" id="{F6CEB6C4-38D8-3949-ADB2-CB8FB9ED0CC5}"/>
              </a:ext>
            </a:extLst>
          </p:cNvPr>
          <p:cNvPicPr>
            <a:picLocks noChangeAspect="1"/>
          </p:cNvPicPr>
          <p:nvPr/>
        </p:nvPicPr>
        <p:blipFill>
          <a:blip r:embed="rId5"/>
          <a:stretch>
            <a:fillRect/>
          </a:stretch>
        </p:blipFill>
        <p:spPr>
          <a:xfrm>
            <a:off x="1004583" y="3111910"/>
            <a:ext cx="6709716" cy="1253766"/>
          </a:xfrm>
          <a:prstGeom prst="rect">
            <a:avLst/>
          </a:prstGeom>
        </p:spPr>
      </p:pic>
      <p:pic>
        <p:nvPicPr>
          <p:cNvPr id="9222" name="Picture 6">
            <a:extLst>
              <a:ext uri="{FF2B5EF4-FFF2-40B4-BE49-F238E27FC236}">
                <a16:creationId xmlns:a16="http://schemas.microsoft.com/office/drawing/2014/main" id="{9E0471D6-A528-44FF-B91D-88FB5DE016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8414" y="1576962"/>
            <a:ext cx="4575143" cy="37040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6067EE2D-5993-E74A-F83F-62E17AADE506}"/>
              </a:ext>
            </a:extLst>
          </p:cNvPr>
          <p:cNvPicPr>
            <a:picLocks noChangeAspect="1"/>
          </p:cNvPicPr>
          <p:nvPr/>
        </p:nvPicPr>
        <p:blipFill>
          <a:blip r:embed="rId7"/>
          <a:stretch>
            <a:fillRect/>
          </a:stretch>
        </p:blipFill>
        <p:spPr>
          <a:xfrm>
            <a:off x="1306820" y="5181425"/>
            <a:ext cx="2796782" cy="662997"/>
          </a:xfrm>
          <a:prstGeom prst="rect">
            <a:avLst/>
          </a:prstGeom>
        </p:spPr>
      </p:pic>
    </p:spTree>
    <p:extLst>
      <p:ext uri="{BB962C8B-B14F-4D97-AF65-F5344CB8AC3E}">
        <p14:creationId xmlns:p14="http://schemas.microsoft.com/office/powerpoint/2010/main" val="3808917676"/>
      </p:ext>
    </p:extLst>
  </p:cSld>
  <p:clrMapOvr>
    <a:masterClrMapping/>
  </p:clrMapOvr>
  <mc:AlternateContent xmlns:mc="http://schemas.openxmlformats.org/markup-compatibility/2006">
    <mc:Choice xmlns:p14="http://schemas.microsoft.com/office/powerpoint/2010/main" Requires="p14">
      <p:transition spd="slow" p14:dur="2000" advTm="50526"/>
    </mc:Choice>
    <mc:Fallback>
      <p:transition spd="slow" advTm="5052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4"/>
          <a:stretch>
            <a:fillRect/>
          </a:stretch>
        </p:blipFill>
        <p:spPr>
          <a:xfrm>
            <a:off x="11354149" y="135091"/>
            <a:ext cx="650230" cy="667342"/>
          </a:xfrm>
          <a:prstGeom prst="rect">
            <a:avLst/>
          </a:prstGeom>
        </p:spPr>
      </p:pic>
      <p:sp>
        <p:nvSpPr>
          <p:cNvPr id="5" name="TextBox 4">
            <a:extLst>
              <a:ext uri="{FF2B5EF4-FFF2-40B4-BE49-F238E27FC236}">
                <a16:creationId xmlns:a16="http://schemas.microsoft.com/office/drawing/2014/main" id="{7525A4FF-E090-7FA0-14E2-16F784902825}"/>
              </a:ext>
            </a:extLst>
          </p:cNvPr>
          <p:cNvSpPr txBox="1"/>
          <p:nvPr/>
        </p:nvSpPr>
        <p:spPr>
          <a:xfrm>
            <a:off x="810307" y="617767"/>
            <a:ext cx="6094638" cy="461665"/>
          </a:xfrm>
          <a:prstGeom prst="rect">
            <a:avLst/>
          </a:prstGeom>
          <a:noFill/>
        </p:spPr>
        <p:txBody>
          <a:bodyPr wrap="square">
            <a:spAutoFit/>
          </a:bodyPr>
          <a:lstStyle/>
          <a:p>
            <a:r>
              <a:rPr lang="en-IN" sz="2400" b="1" i="0" u="none" strike="noStrike" dirty="0">
                <a:solidFill>
                  <a:srgbClr val="CC0000"/>
                </a:solidFill>
                <a:effectLst/>
                <a:latin typeface="Arial" panose="020B0604020202020204" pitchFamily="34" charset="0"/>
              </a:rPr>
              <a:t>Conclusions :</a:t>
            </a:r>
            <a:endParaRPr lang="en-IN" sz="2400" dirty="0"/>
          </a:p>
        </p:txBody>
      </p:sp>
      <p:sp>
        <p:nvSpPr>
          <p:cNvPr id="9" name="TextBox 8">
            <a:extLst>
              <a:ext uri="{FF2B5EF4-FFF2-40B4-BE49-F238E27FC236}">
                <a16:creationId xmlns:a16="http://schemas.microsoft.com/office/drawing/2014/main" id="{33AA91E2-0869-F336-D6AE-2D24869B9F75}"/>
              </a:ext>
            </a:extLst>
          </p:cNvPr>
          <p:cNvSpPr txBox="1"/>
          <p:nvPr/>
        </p:nvSpPr>
        <p:spPr>
          <a:xfrm>
            <a:off x="3316740" y="5187728"/>
            <a:ext cx="6094638" cy="646331"/>
          </a:xfrm>
          <a:prstGeom prst="rect">
            <a:avLst/>
          </a:prstGeom>
          <a:noFill/>
        </p:spPr>
        <p:txBody>
          <a:bodyPr wrap="square">
            <a:spAutoFit/>
          </a:bodyPr>
          <a:lstStyle/>
          <a:p>
            <a:pPr algn="l"/>
            <a:r>
              <a:rPr lang="en-US" b="1" i="1" dirty="0">
                <a:solidFill>
                  <a:srgbClr val="212121"/>
                </a:solidFill>
                <a:effectLst/>
                <a:latin typeface="Roboto" panose="02000000000000000000" pitchFamily="2" charset="0"/>
              </a:rPr>
              <a:t>You have successfully completed your Machine Learning Capstone Project !!!</a:t>
            </a:r>
            <a:endParaRPr lang="en-US" b="0" i="0" dirty="0">
              <a:solidFill>
                <a:srgbClr val="212121"/>
              </a:solidFill>
              <a:effectLst/>
              <a:latin typeface="Roboto" panose="02000000000000000000" pitchFamily="2" charset="0"/>
            </a:endParaRPr>
          </a:p>
        </p:txBody>
      </p:sp>
      <p:pic>
        <p:nvPicPr>
          <p:cNvPr id="10" name="Picture 9">
            <a:extLst>
              <a:ext uri="{FF2B5EF4-FFF2-40B4-BE49-F238E27FC236}">
                <a16:creationId xmlns:a16="http://schemas.microsoft.com/office/drawing/2014/main" id="{6166338E-9B70-28D6-7169-6D9B052A9CCD}"/>
              </a:ext>
            </a:extLst>
          </p:cNvPr>
          <p:cNvPicPr>
            <a:picLocks noChangeAspect="1"/>
          </p:cNvPicPr>
          <p:nvPr/>
        </p:nvPicPr>
        <p:blipFill>
          <a:blip r:embed="rId5"/>
          <a:stretch>
            <a:fillRect/>
          </a:stretch>
        </p:blipFill>
        <p:spPr>
          <a:xfrm>
            <a:off x="9545872" y="4680627"/>
            <a:ext cx="2311550" cy="1467280"/>
          </a:xfrm>
          <a:prstGeom prst="rect">
            <a:avLst/>
          </a:prstGeom>
        </p:spPr>
      </p:pic>
      <p:pic>
        <p:nvPicPr>
          <p:cNvPr id="11" name="Picture 10">
            <a:extLst>
              <a:ext uri="{FF2B5EF4-FFF2-40B4-BE49-F238E27FC236}">
                <a16:creationId xmlns:a16="http://schemas.microsoft.com/office/drawing/2014/main" id="{AE6FE753-015F-9A5C-B214-82C3904268EA}"/>
              </a:ext>
            </a:extLst>
          </p:cNvPr>
          <p:cNvPicPr>
            <a:picLocks noChangeAspect="1"/>
          </p:cNvPicPr>
          <p:nvPr/>
        </p:nvPicPr>
        <p:blipFill>
          <a:blip r:embed="rId6"/>
          <a:stretch>
            <a:fillRect/>
          </a:stretch>
        </p:blipFill>
        <p:spPr>
          <a:xfrm>
            <a:off x="452117" y="4752586"/>
            <a:ext cx="2491467" cy="1487647"/>
          </a:xfrm>
          <a:prstGeom prst="rect">
            <a:avLst/>
          </a:prstGeom>
        </p:spPr>
      </p:pic>
      <p:sp>
        <p:nvSpPr>
          <p:cNvPr id="3" name="TextBox 2">
            <a:extLst>
              <a:ext uri="{FF2B5EF4-FFF2-40B4-BE49-F238E27FC236}">
                <a16:creationId xmlns:a16="http://schemas.microsoft.com/office/drawing/2014/main" id="{57A72673-D6DA-4889-52C1-66C09E3CB774}"/>
              </a:ext>
            </a:extLst>
          </p:cNvPr>
          <p:cNvSpPr txBox="1"/>
          <p:nvPr/>
        </p:nvSpPr>
        <p:spPr>
          <a:xfrm>
            <a:off x="1553881" y="1023183"/>
            <a:ext cx="9381694" cy="3785652"/>
          </a:xfrm>
          <a:prstGeom prst="rect">
            <a:avLst/>
          </a:prstGeom>
          <a:noFill/>
        </p:spPr>
        <p:txBody>
          <a:bodyPr wrap="square">
            <a:spAutoFit/>
          </a:bodyPr>
          <a:lstStyle/>
          <a:p>
            <a:r>
              <a:rPr lang="en-US" sz="2000" dirty="0"/>
              <a:t>● Hour of the day holds most importance among all the features for prediction of dataset                                                                                                                    ● It is observed that highest number bike rentals counts in Autumn/fall Summer Seasons and the lowest in Spring season.                                                                                                                                        ● We observed that the highest number of bike rentals on a clear day and the lowest on a snowy or rainy day                                                                                                                                                            ● the top 5 important features of our dataset are: </a:t>
            </a:r>
            <a:r>
              <a:rPr lang="en-US" sz="2000" dirty="0" err="1"/>
              <a:t>Season_winter</a:t>
            </a:r>
            <a:r>
              <a:rPr lang="en-US" sz="2000" dirty="0"/>
              <a:t>, Temperature, Hour, </a:t>
            </a:r>
            <a:r>
              <a:rPr lang="en-US" sz="2000" dirty="0" err="1"/>
              <a:t>Season_autumn</a:t>
            </a:r>
            <a:r>
              <a:rPr lang="en-US" sz="2000" dirty="0"/>
              <a:t>, Humidity                                                                                                                                                            ● Peoples </a:t>
            </a:r>
            <a:r>
              <a:rPr lang="en-US" sz="2000" dirty="0" err="1"/>
              <a:t>dont</a:t>
            </a:r>
            <a:r>
              <a:rPr lang="en-US" sz="2000" dirty="0"/>
              <a:t> use rented bikes in no functioning day                                                                                                   ● people tend to rent bikes when the temperature is between -5 to 25 degrees                                                                                                                                                                           ● people tend to rent bikes when the visibility is between 300 to 1700                                                           ● for all the above experiments we can conclude that gradient boosting and random forest regressor with using hyperparameters we got the best results</a:t>
            </a:r>
            <a:endParaRPr lang="en-IN" sz="2000" dirty="0"/>
          </a:p>
        </p:txBody>
      </p:sp>
    </p:spTree>
    <p:custDataLst>
      <p:tags r:id="rId1"/>
    </p:custDataLst>
    <p:extLst>
      <p:ext uri="{BB962C8B-B14F-4D97-AF65-F5344CB8AC3E}">
        <p14:creationId xmlns:p14="http://schemas.microsoft.com/office/powerpoint/2010/main" val="836214176"/>
      </p:ext>
    </p:extLst>
  </p:cSld>
  <p:clrMapOvr>
    <a:masterClrMapping/>
  </p:clrMapOvr>
  <mc:AlternateContent xmlns:mc="http://schemas.openxmlformats.org/markup-compatibility/2006">
    <mc:Choice xmlns:p14="http://schemas.microsoft.com/office/powerpoint/2010/main" Requires="p14">
      <p:transition spd="slow" p14:dur="2000" advTm="93529"/>
    </mc:Choice>
    <mc:Fallback>
      <p:transition spd="slow" advTm="935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8" name="Subtitle 7">
            <a:extLst>
              <a:ext uri="{FF2B5EF4-FFF2-40B4-BE49-F238E27FC236}">
                <a16:creationId xmlns:a16="http://schemas.microsoft.com/office/drawing/2014/main" id="{A3CAA4D4-D96E-B529-E0FB-FF1A9C9782EF}"/>
              </a:ext>
            </a:extLst>
          </p:cNvPr>
          <p:cNvSpPr>
            <a:spLocks noGrp="1"/>
          </p:cNvSpPr>
          <p:nvPr>
            <p:ph type="subTitle" idx="1"/>
          </p:nvPr>
        </p:nvSpPr>
        <p:spPr>
          <a:xfrm>
            <a:off x="273698" y="891285"/>
            <a:ext cx="3710473" cy="498976"/>
          </a:xfrm>
        </p:spPr>
        <p:txBody>
          <a:bodyPr>
            <a:normAutofit/>
          </a:bodyPr>
          <a:lstStyle/>
          <a:p>
            <a:r>
              <a:rPr lang="en-IN" dirty="0">
                <a:solidFill>
                  <a:srgbClr val="BC261A"/>
                </a:solidFill>
                <a:latin typeface="Arial Black" panose="020B0A04020102020204" pitchFamily="34" charset="0"/>
              </a:rPr>
              <a:t>Problem statement :</a:t>
            </a:r>
          </a:p>
        </p:txBody>
      </p:sp>
      <p:sp>
        <p:nvSpPr>
          <p:cNvPr id="14" name="Oval 13">
            <a:extLst>
              <a:ext uri="{FF2B5EF4-FFF2-40B4-BE49-F238E27FC236}">
                <a16:creationId xmlns:a16="http://schemas.microsoft.com/office/drawing/2014/main" id="{1A2F7887-F5F1-D22D-5C72-619A9DB1EBA6}"/>
              </a:ext>
            </a:extLst>
          </p:cNvPr>
          <p:cNvSpPr/>
          <p:nvPr/>
        </p:nvSpPr>
        <p:spPr>
          <a:xfrm>
            <a:off x="805390" y="4626382"/>
            <a:ext cx="1841548" cy="18524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solidFill>
                  <a:schemeClr val="bg1"/>
                </a:solidFill>
                <a:latin typeface="Arial Rounded MT Bold" panose="020F0704030504030204" pitchFamily="34" charset="0"/>
              </a:rPr>
              <a:t>Mobile Price Range Prediction</a:t>
            </a:r>
            <a:endParaRPr lang="en-US" sz="1400" b="1" dirty="0">
              <a:solidFill>
                <a:schemeClr val="bg1"/>
              </a:solidFill>
              <a:latin typeface="Arial Rounded MT Bold" panose="020F0704030504030204" pitchFamily="34" charset="0"/>
              <a:cs typeface="Times New Roman" panose="02020603050405020304" pitchFamily="18" charset="0"/>
            </a:endParaRPr>
          </a:p>
        </p:txBody>
      </p:sp>
      <p:sp>
        <p:nvSpPr>
          <p:cNvPr id="15" name="Oval 14">
            <a:extLst>
              <a:ext uri="{FF2B5EF4-FFF2-40B4-BE49-F238E27FC236}">
                <a16:creationId xmlns:a16="http://schemas.microsoft.com/office/drawing/2014/main" id="{CCA3F044-3010-0722-EB5D-DB6F4DCE1F68}"/>
              </a:ext>
            </a:extLst>
          </p:cNvPr>
          <p:cNvSpPr/>
          <p:nvPr/>
        </p:nvSpPr>
        <p:spPr>
          <a:xfrm>
            <a:off x="3455346" y="4626382"/>
            <a:ext cx="1841548" cy="18524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a:t>
            </a:r>
            <a:r>
              <a:rPr lang="en-US" dirty="0"/>
              <a:t> </a:t>
            </a:r>
            <a:r>
              <a:rPr lang="en-US" b="1" dirty="0"/>
              <a:t>Summary</a:t>
            </a:r>
          </a:p>
        </p:txBody>
      </p:sp>
      <p:sp>
        <p:nvSpPr>
          <p:cNvPr id="16" name="Oval 15">
            <a:extLst>
              <a:ext uri="{FF2B5EF4-FFF2-40B4-BE49-F238E27FC236}">
                <a16:creationId xmlns:a16="http://schemas.microsoft.com/office/drawing/2014/main" id="{46CD2852-6055-B3F2-FBBE-C0A829479F2E}"/>
              </a:ext>
            </a:extLst>
          </p:cNvPr>
          <p:cNvSpPr/>
          <p:nvPr/>
        </p:nvSpPr>
        <p:spPr>
          <a:xfrm>
            <a:off x="6009026" y="4626382"/>
            <a:ext cx="1841548" cy="18524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Cleaning of Dataset</a:t>
            </a:r>
          </a:p>
        </p:txBody>
      </p:sp>
      <p:sp>
        <p:nvSpPr>
          <p:cNvPr id="17" name="Oval 16">
            <a:extLst>
              <a:ext uri="{FF2B5EF4-FFF2-40B4-BE49-F238E27FC236}">
                <a16:creationId xmlns:a16="http://schemas.microsoft.com/office/drawing/2014/main" id="{59E8E1DF-60C2-ED68-963E-88DD29325585}"/>
              </a:ext>
            </a:extLst>
          </p:cNvPr>
          <p:cNvSpPr/>
          <p:nvPr/>
        </p:nvSpPr>
        <p:spPr>
          <a:xfrm>
            <a:off x="8768142" y="4626382"/>
            <a:ext cx="1841548" cy="18524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Analysis &amp; Visualization</a:t>
            </a:r>
          </a:p>
        </p:txBody>
      </p:sp>
      <p:sp>
        <p:nvSpPr>
          <p:cNvPr id="19" name="Arrow: Right 18">
            <a:extLst>
              <a:ext uri="{FF2B5EF4-FFF2-40B4-BE49-F238E27FC236}">
                <a16:creationId xmlns:a16="http://schemas.microsoft.com/office/drawing/2014/main" id="{AEB8CFBA-7EA4-E1B2-EA31-A47473C07A7E}"/>
              </a:ext>
            </a:extLst>
          </p:cNvPr>
          <p:cNvSpPr/>
          <p:nvPr/>
        </p:nvSpPr>
        <p:spPr>
          <a:xfrm>
            <a:off x="2893809" y="5439560"/>
            <a:ext cx="371171" cy="2261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04DEAE06-E9CD-E134-6DBE-ABB00051141D}"/>
              </a:ext>
            </a:extLst>
          </p:cNvPr>
          <p:cNvSpPr/>
          <p:nvPr/>
        </p:nvSpPr>
        <p:spPr>
          <a:xfrm>
            <a:off x="5487260" y="5439560"/>
            <a:ext cx="371171" cy="2261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73449F93-AAB4-35CC-96C7-91100FF99EBE}"/>
              </a:ext>
            </a:extLst>
          </p:cNvPr>
          <p:cNvSpPr/>
          <p:nvPr/>
        </p:nvSpPr>
        <p:spPr>
          <a:xfrm>
            <a:off x="8271077" y="5439560"/>
            <a:ext cx="371171" cy="2261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4">
            <p14:nvContentPartPr>
              <p14:cNvPr id="24" name="Ink 23">
                <a:extLst>
                  <a:ext uri="{FF2B5EF4-FFF2-40B4-BE49-F238E27FC236}">
                    <a16:creationId xmlns:a16="http://schemas.microsoft.com/office/drawing/2014/main" id="{0F4DDE52-08D4-1A0D-4317-52A47D3711E0}"/>
                  </a:ext>
                </a:extLst>
              </p14:cNvPr>
              <p14:cNvContentPartPr/>
              <p14:nvPr/>
            </p14:nvContentPartPr>
            <p14:xfrm>
              <a:off x="5199840" y="6433200"/>
              <a:ext cx="360" cy="360"/>
            </p14:xfrm>
          </p:contentPart>
        </mc:Choice>
        <mc:Fallback>
          <p:pic>
            <p:nvPicPr>
              <p:cNvPr id="24" name="Ink 23">
                <a:extLst>
                  <a:ext uri="{FF2B5EF4-FFF2-40B4-BE49-F238E27FC236}">
                    <a16:creationId xmlns:a16="http://schemas.microsoft.com/office/drawing/2014/main" id="{0F4DDE52-08D4-1A0D-4317-52A47D3711E0}"/>
                  </a:ext>
                </a:extLst>
              </p:cNvPr>
              <p:cNvPicPr/>
              <p:nvPr/>
            </p:nvPicPr>
            <p:blipFill>
              <a:blip r:embed="rId5"/>
              <a:stretch>
                <a:fillRect/>
              </a:stretch>
            </p:blipFill>
            <p:spPr>
              <a:xfrm>
                <a:off x="5184000" y="6369840"/>
                <a:ext cx="31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5" name="Ink 24">
                <a:extLst>
                  <a:ext uri="{FF2B5EF4-FFF2-40B4-BE49-F238E27FC236}">
                    <a16:creationId xmlns:a16="http://schemas.microsoft.com/office/drawing/2014/main" id="{359F3F97-3B76-B495-3F0C-073CC43C222D}"/>
                  </a:ext>
                </a:extLst>
              </p14:cNvPr>
              <p14:cNvContentPartPr/>
              <p14:nvPr/>
            </p14:nvContentPartPr>
            <p14:xfrm>
              <a:off x="3126600" y="4104360"/>
              <a:ext cx="442440" cy="51480"/>
            </p14:xfrm>
          </p:contentPart>
        </mc:Choice>
        <mc:Fallback>
          <p:pic>
            <p:nvPicPr>
              <p:cNvPr id="25" name="Ink 24">
                <a:extLst>
                  <a:ext uri="{FF2B5EF4-FFF2-40B4-BE49-F238E27FC236}">
                    <a16:creationId xmlns:a16="http://schemas.microsoft.com/office/drawing/2014/main" id="{359F3F97-3B76-B495-3F0C-073CC43C222D}"/>
                  </a:ext>
                </a:extLst>
              </p:cNvPr>
              <p:cNvPicPr/>
              <p:nvPr/>
            </p:nvPicPr>
            <p:blipFill>
              <a:blip r:embed="rId7"/>
              <a:stretch>
                <a:fillRect/>
              </a:stretch>
            </p:blipFill>
            <p:spPr>
              <a:xfrm>
                <a:off x="3110760" y="4041000"/>
                <a:ext cx="4737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6" name="Ink 25">
                <a:extLst>
                  <a:ext uri="{FF2B5EF4-FFF2-40B4-BE49-F238E27FC236}">
                    <a16:creationId xmlns:a16="http://schemas.microsoft.com/office/drawing/2014/main" id="{EBB9367E-82C4-649D-6F46-9863FBAD4929}"/>
                  </a:ext>
                </a:extLst>
              </p14:cNvPr>
              <p14:cNvContentPartPr/>
              <p14:nvPr/>
            </p14:nvContentPartPr>
            <p14:xfrm>
              <a:off x="3814920" y="2455920"/>
              <a:ext cx="603720" cy="34200"/>
            </p14:xfrm>
          </p:contentPart>
        </mc:Choice>
        <mc:Fallback>
          <p:pic>
            <p:nvPicPr>
              <p:cNvPr id="26" name="Ink 25">
                <a:extLst>
                  <a:ext uri="{FF2B5EF4-FFF2-40B4-BE49-F238E27FC236}">
                    <a16:creationId xmlns:a16="http://schemas.microsoft.com/office/drawing/2014/main" id="{EBB9367E-82C4-649D-6F46-9863FBAD4929}"/>
                  </a:ext>
                </a:extLst>
              </p:cNvPr>
              <p:cNvPicPr/>
              <p:nvPr/>
            </p:nvPicPr>
            <p:blipFill>
              <a:blip r:embed="rId9"/>
              <a:stretch>
                <a:fillRect/>
              </a:stretch>
            </p:blipFill>
            <p:spPr>
              <a:xfrm>
                <a:off x="3799080" y="2392560"/>
                <a:ext cx="635040" cy="160920"/>
              </a:xfrm>
              <a:prstGeom prst="rect">
                <a:avLst/>
              </a:prstGeom>
            </p:spPr>
          </p:pic>
        </mc:Fallback>
      </mc:AlternateContent>
      <p:sp>
        <p:nvSpPr>
          <p:cNvPr id="3" name="TextBox 2">
            <a:extLst>
              <a:ext uri="{FF2B5EF4-FFF2-40B4-BE49-F238E27FC236}">
                <a16:creationId xmlns:a16="http://schemas.microsoft.com/office/drawing/2014/main" id="{9EDBA07C-09F2-FFE3-586C-513AF3570B8D}"/>
              </a:ext>
            </a:extLst>
          </p:cNvPr>
          <p:cNvSpPr txBox="1"/>
          <p:nvPr/>
        </p:nvSpPr>
        <p:spPr>
          <a:xfrm>
            <a:off x="2128934" y="1658318"/>
            <a:ext cx="8464478" cy="2246769"/>
          </a:xfrm>
          <a:prstGeom prst="rect">
            <a:avLst/>
          </a:prstGeom>
          <a:noFill/>
        </p:spPr>
        <p:txBody>
          <a:bodyPr wrap="square">
            <a:spAutoFit/>
          </a:bodyPr>
          <a:lstStyle/>
          <a:p>
            <a:r>
              <a:rPr lang="en-US" sz="2000" dirty="0"/>
              <a:t>The contents of the data came from a city called Seoul. A bike-sharing system is a service in which bikes are made available for shared use to individuals on a short term basis for a price or free . The data had variables such as date, hour, temperature, humidity, wind-speed, visibility, dew point temperature, solar radiation, rainfall, snowfall, seasons, holiday, functioning day and rented bike count. The problem statement was to build a machine learning model that could predict the rented bikes count required for an hour, given other variables</a:t>
            </a:r>
            <a:endParaRPr lang="en-IN" sz="2000" dirty="0"/>
          </a:p>
        </p:txBody>
      </p:sp>
    </p:spTree>
    <p:extLst>
      <p:ext uri="{BB962C8B-B14F-4D97-AF65-F5344CB8AC3E}">
        <p14:creationId xmlns:p14="http://schemas.microsoft.com/office/powerpoint/2010/main" val="448448991"/>
      </p:ext>
    </p:extLst>
  </p:cSld>
  <p:clrMapOvr>
    <a:masterClrMapping/>
  </p:clrMapOvr>
  <mc:AlternateContent xmlns:mc="http://schemas.openxmlformats.org/markup-compatibility/2006">
    <mc:Choice xmlns:p14="http://schemas.microsoft.com/office/powerpoint/2010/main" Requires="p14">
      <p:transition spd="slow" p14:dur="2000" advTm="41522"/>
    </mc:Choice>
    <mc:Fallback>
      <p:transition spd="slow" advTm="4152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9" name="TextBox 8">
            <a:extLst>
              <a:ext uri="{FF2B5EF4-FFF2-40B4-BE49-F238E27FC236}">
                <a16:creationId xmlns:a16="http://schemas.microsoft.com/office/drawing/2014/main" id="{33AA91E2-0869-F336-D6AE-2D24869B9F75}"/>
              </a:ext>
            </a:extLst>
          </p:cNvPr>
          <p:cNvSpPr txBox="1"/>
          <p:nvPr/>
        </p:nvSpPr>
        <p:spPr>
          <a:xfrm>
            <a:off x="3316740" y="5187728"/>
            <a:ext cx="6094638" cy="646331"/>
          </a:xfrm>
          <a:prstGeom prst="rect">
            <a:avLst/>
          </a:prstGeom>
          <a:noFill/>
        </p:spPr>
        <p:txBody>
          <a:bodyPr wrap="square">
            <a:spAutoFit/>
          </a:bodyPr>
          <a:lstStyle/>
          <a:p>
            <a:pPr algn="l"/>
            <a:r>
              <a:rPr lang="en-US" b="1" i="1" dirty="0">
                <a:solidFill>
                  <a:srgbClr val="212121"/>
                </a:solidFill>
                <a:effectLst/>
                <a:latin typeface="Roboto" panose="02000000000000000000" pitchFamily="2" charset="0"/>
              </a:rPr>
              <a:t>You have successfully completed your Machine Learning Capstone Project !!!</a:t>
            </a:r>
            <a:endParaRPr lang="en-US" b="0" i="0" dirty="0">
              <a:solidFill>
                <a:srgbClr val="212121"/>
              </a:solidFill>
              <a:effectLst/>
              <a:latin typeface="Roboto" panose="02000000000000000000" pitchFamily="2" charset="0"/>
            </a:endParaRPr>
          </a:p>
        </p:txBody>
      </p:sp>
      <p:pic>
        <p:nvPicPr>
          <p:cNvPr id="2" name="Picture 1">
            <a:extLst>
              <a:ext uri="{FF2B5EF4-FFF2-40B4-BE49-F238E27FC236}">
                <a16:creationId xmlns:a16="http://schemas.microsoft.com/office/drawing/2014/main" id="{A77C072C-FA4A-E6CF-932D-9DA855D61667}"/>
              </a:ext>
            </a:extLst>
          </p:cNvPr>
          <p:cNvPicPr>
            <a:picLocks noChangeAspect="1"/>
          </p:cNvPicPr>
          <p:nvPr/>
        </p:nvPicPr>
        <p:blipFill>
          <a:blip r:embed="rId4"/>
          <a:stretch>
            <a:fillRect/>
          </a:stretch>
        </p:blipFill>
        <p:spPr>
          <a:xfrm>
            <a:off x="3087787" y="1896241"/>
            <a:ext cx="6016426" cy="2411271"/>
          </a:xfrm>
          <a:prstGeom prst="rect">
            <a:avLst/>
          </a:prstGeom>
        </p:spPr>
      </p:pic>
    </p:spTree>
    <p:extLst>
      <p:ext uri="{BB962C8B-B14F-4D97-AF65-F5344CB8AC3E}">
        <p14:creationId xmlns:p14="http://schemas.microsoft.com/office/powerpoint/2010/main" val="2158104842"/>
      </p:ext>
    </p:extLst>
  </p:cSld>
  <p:clrMapOvr>
    <a:masterClrMapping/>
  </p:clrMapOvr>
  <mc:AlternateContent xmlns:mc="http://schemas.openxmlformats.org/markup-compatibility/2006">
    <mc:Choice xmlns:p14="http://schemas.microsoft.com/office/powerpoint/2010/main" Requires="p14">
      <p:transition spd="slow" p14:dur="2000" advTm="8322"/>
    </mc:Choice>
    <mc:Fallback>
      <p:transition spd="slow" advTm="832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3" name="Subtitle 2">
            <a:extLst>
              <a:ext uri="{FF2B5EF4-FFF2-40B4-BE49-F238E27FC236}">
                <a16:creationId xmlns:a16="http://schemas.microsoft.com/office/drawing/2014/main" id="{068A01E7-6475-B0B2-FEFB-3528C92F2DAB}"/>
              </a:ext>
            </a:extLst>
          </p:cNvPr>
          <p:cNvSpPr>
            <a:spLocks noGrp="1"/>
          </p:cNvSpPr>
          <p:nvPr>
            <p:ph type="subTitle" idx="1"/>
          </p:nvPr>
        </p:nvSpPr>
        <p:spPr>
          <a:xfrm>
            <a:off x="413657" y="802433"/>
            <a:ext cx="3825834" cy="821094"/>
          </a:xfrm>
        </p:spPr>
        <p:txBody>
          <a:bodyPr>
            <a:noAutofit/>
          </a:bodyPr>
          <a:lstStyle/>
          <a:p>
            <a:r>
              <a:rPr lang="en-IN" sz="2800" dirty="0">
                <a:solidFill>
                  <a:srgbClr val="BC261A"/>
                </a:solidFill>
                <a:latin typeface="Arial Black" panose="020B0A04020102020204" pitchFamily="34" charset="0"/>
              </a:rPr>
              <a:t>Points to discuss :</a:t>
            </a:r>
          </a:p>
        </p:txBody>
      </p:sp>
      <p:pic>
        <p:nvPicPr>
          <p:cNvPr id="10" name="Picture 9">
            <a:extLst>
              <a:ext uri="{FF2B5EF4-FFF2-40B4-BE49-F238E27FC236}">
                <a16:creationId xmlns:a16="http://schemas.microsoft.com/office/drawing/2014/main" id="{B617E6FB-D187-3FD2-381E-49BA6D4E4689}"/>
              </a:ext>
            </a:extLst>
          </p:cNvPr>
          <p:cNvPicPr>
            <a:picLocks noChangeAspect="1"/>
          </p:cNvPicPr>
          <p:nvPr/>
        </p:nvPicPr>
        <p:blipFill>
          <a:blip r:embed="rId4"/>
          <a:stretch>
            <a:fillRect/>
          </a:stretch>
        </p:blipFill>
        <p:spPr>
          <a:xfrm>
            <a:off x="9411705" y="4572604"/>
            <a:ext cx="2018237" cy="1809725"/>
          </a:xfrm>
          <a:prstGeom prst="rect">
            <a:avLst/>
          </a:prstGeom>
        </p:spPr>
      </p:pic>
      <p:sp>
        <p:nvSpPr>
          <p:cNvPr id="5" name="TextBox 4">
            <a:extLst>
              <a:ext uri="{FF2B5EF4-FFF2-40B4-BE49-F238E27FC236}">
                <a16:creationId xmlns:a16="http://schemas.microsoft.com/office/drawing/2014/main" id="{B058EB62-E2C7-E626-47FE-E13B73101058}"/>
              </a:ext>
            </a:extLst>
          </p:cNvPr>
          <p:cNvSpPr txBox="1"/>
          <p:nvPr/>
        </p:nvSpPr>
        <p:spPr>
          <a:xfrm>
            <a:off x="3399768" y="1623527"/>
            <a:ext cx="4397051" cy="2677656"/>
          </a:xfrm>
          <a:prstGeom prst="rect">
            <a:avLst/>
          </a:prstGeom>
          <a:noFill/>
        </p:spPr>
        <p:txBody>
          <a:bodyPr wrap="square">
            <a:spAutoFit/>
          </a:bodyPr>
          <a:lstStyle/>
          <a:p>
            <a:r>
              <a:rPr lang="en-IN" sz="2400" dirty="0"/>
              <a:t>● Data description and summary ● Analysis of categorical variable ● Analysis of numerical variable   ● Handling outliers                         ● Regression plot                            ● Machine learning algorithms     ● conclusion</a:t>
            </a:r>
          </a:p>
        </p:txBody>
      </p:sp>
    </p:spTree>
    <p:extLst>
      <p:ext uri="{BB962C8B-B14F-4D97-AF65-F5344CB8AC3E}">
        <p14:creationId xmlns:p14="http://schemas.microsoft.com/office/powerpoint/2010/main" val="3192252542"/>
      </p:ext>
    </p:extLst>
  </p:cSld>
  <p:clrMapOvr>
    <a:masterClrMapping/>
  </p:clrMapOvr>
  <mc:AlternateContent xmlns:mc="http://schemas.openxmlformats.org/markup-compatibility/2006">
    <mc:Choice xmlns:p14="http://schemas.microsoft.com/office/powerpoint/2010/main" Requires="p14">
      <p:transition spd="slow" p14:dur="2000" advTm="29547"/>
    </mc:Choice>
    <mc:Fallback>
      <p:transition spd="slow" advTm="2954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3" name="Subtitle 2">
            <a:extLst>
              <a:ext uri="{FF2B5EF4-FFF2-40B4-BE49-F238E27FC236}">
                <a16:creationId xmlns:a16="http://schemas.microsoft.com/office/drawing/2014/main" id="{068A01E7-6475-B0B2-FEFB-3528C92F2DAB}"/>
              </a:ext>
            </a:extLst>
          </p:cNvPr>
          <p:cNvSpPr>
            <a:spLocks noGrp="1"/>
          </p:cNvSpPr>
          <p:nvPr>
            <p:ph type="subTitle" idx="1"/>
          </p:nvPr>
        </p:nvSpPr>
        <p:spPr>
          <a:xfrm>
            <a:off x="283028" y="802433"/>
            <a:ext cx="3825834" cy="821094"/>
          </a:xfrm>
        </p:spPr>
        <p:txBody>
          <a:bodyPr>
            <a:noAutofit/>
          </a:bodyPr>
          <a:lstStyle/>
          <a:p>
            <a:r>
              <a:rPr lang="en-IN" sz="2800" dirty="0">
                <a:solidFill>
                  <a:srgbClr val="BC261A"/>
                </a:solidFill>
                <a:latin typeface="Arial Black" panose="020B0A04020102020204" pitchFamily="34" charset="0"/>
              </a:rPr>
              <a:t>Points to discuss :</a:t>
            </a:r>
          </a:p>
        </p:txBody>
      </p:sp>
      <p:pic>
        <p:nvPicPr>
          <p:cNvPr id="10" name="Picture 9">
            <a:extLst>
              <a:ext uri="{FF2B5EF4-FFF2-40B4-BE49-F238E27FC236}">
                <a16:creationId xmlns:a16="http://schemas.microsoft.com/office/drawing/2014/main" id="{B617E6FB-D187-3FD2-381E-49BA6D4E4689}"/>
              </a:ext>
            </a:extLst>
          </p:cNvPr>
          <p:cNvPicPr>
            <a:picLocks noChangeAspect="1"/>
          </p:cNvPicPr>
          <p:nvPr/>
        </p:nvPicPr>
        <p:blipFill>
          <a:blip r:embed="rId4"/>
          <a:stretch>
            <a:fillRect/>
          </a:stretch>
        </p:blipFill>
        <p:spPr>
          <a:xfrm>
            <a:off x="9411705" y="4572604"/>
            <a:ext cx="2018237" cy="1809725"/>
          </a:xfrm>
          <a:prstGeom prst="rect">
            <a:avLst/>
          </a:prstGeom>
        </p:spPr>
      </p:pic>
      <p:sp>
        <p:nvSpPr>
          <p:cNvPr id="5" name="TextBox 4">
            <a:extLst>
              <a:ext uri="{FF2B5EF4-FFF2-40B4-BE49-F238E27FC236}">
                <a16:creationId xmlns:a16="http://schemas.microsoft.com/office/drawing/2014/main" id="{8B75ED32-49D9-D666-6EC4-DE785C0B8B9F}"/>
              </a:ext>
            </a:extLst>
          </p:cNvPr>
          <p:cNvSpPr txBox="1"/>
          <p:nvPr/>
        </p:nvSpPr>
        <p:spPr>
          <a:xfrm>
            <a:off x="2532022" y="1351107"/>
            <a:ext cx="7274451" cy="4093428"/>
          </a:xfrm>
          <a:prstGeom prst="rect">
            <a:avLst/>
          </a:prstGeom>
          <a:noFill/>
        </p:spPr>
        <p:txBody>
          <a:bodyPr wrap="square">
            <a:spAutoFit/>
          </a:bodyPr>
          <a:lstStyle/>
          <a:p>
            <a:r>
              <a:rPr lang="en-IN" sz="2000" dirty="0"/>
              <a:t>The dataset contains weather information (Temperature, Humidity, Windspeed, Visibility, Dewpoint, Solar radiation, Snowfall, Rainfall), the number of bikes rented per hour and date information.                ● Date : year-month-day                                                                                 ● Rented Bike count - Count of bikes rented at each hour                                       ● Hour - Hour of he day                                                                                         ● Temperature-Temperature in Celsius                                                            ● Humidity - %                                                                                               ● Windspeed - m/s                                                                                        ● Visibility - 10m                                                                                                        ● Dew point temperature – Celsius                                                                                       ● Solar radiation - MJ/m2                                                                                                                 ● Rainfall - mm</a:t>
            </a:r>
          </a:p>
        </p:txBody>
      </p:sp>
    </p:spTree>
    <p:extLst>
      <p:ext uri="{BB962C8B-B14F-4D97-AF65-F5344CB8AC3E}">
        <p14:creationId xmlns:p14="http://schemas.microsoft.com/office/powerpoint/2010/main" val="1081730091"/>
      </p:ext>
    </p:extLst>
  </p:cSld>
  <p:clrMapOvr>
    <a:masterClrMapping/>
  </p:clrMapOvr>
  <mc:AlternateContent xmlns:mc="http://schemas.openxmlformats.org/markup-compatibility/2006">
    <mc:Choice xmlns:p14="http://schemas.microsoft.com/office/powerpoint/2010/main" Requires="p14">
      <p:transition spd="slow" p14:dur="2000" advTm="29547"/>
    </mc:Choice>
    <mc:Fallback>
      <p:transition spd="slow" advTm="2954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3" name="Subtitle 2">
            <a:extLst>
              <a:ext uri="{FF2B5EF4-FFF2-40B4-BE49-F238E27FC236}">
                <a16:creationId xmlns:a16="http://schemas.microsoft.com/office/drawing/2014/main" id="{068A01E7-6475-B0B2-FEFB-3528C92F2DAB}"/>
              </a:ext>
            </a:extLst>
          </p:cNvPr>
          <p:cNvSpPr>
            <a:spLocks noGrp="1"/>
          </p:cNvSpPr>
          <p:nvPr>
            <p:ph type="subTitle" idx="1"/>
          </p:nvPr>
        </p:nvSpPr>
        <p:spPr>
          <a:xfrm>
            <a:off x="283028" y="802433"/>
            <a:ext cx="3825834" cy="821094"/>
          </a:xfrm>
        </p:spPr>
        <p:txBody>
          <a:bodyPr>
            <a:noAutofit/>
          </a:bodyPr>
          <a:lstStyle/>
          <a:p>
            <a:r>
              <a:rPr lang="en-IN" sz="2800" dirty="0">
                <a:solidFill>
                  <a:srgbClr val="BC261A"/>
                </a:solidFill>
                <a:latin typeface="Arial Black" panose="020B0A04020102020204" pitchFamily="34" charset="0"/>
              </a:rPr>
              <a:t>Points to discuss :</a:t>
            </a:r>
          </a:p>
        </p:txBody>
      </p:sp>
      <p:pic>
        <p:nvPicPr>
          <p:cNvPr id="10" name="Picture 9">
            <a:extLst>
              <a:ext uri="{FF2B5EF4-FFF2-40B4-BE49-F238E27FC236}">
                <a16:creationId xmlns:a16="http://schemas.microsoft.com/office/drawing/2014/main" id="{B617E6FB-D187-3FD2-381E-49BA6D4E4689}"/>
              </a:ext>
            </a:extLst>
          </p:cNvPr>
          <p:cNvPicPr>
            <a:picLocks noChangeAspect="1"/>
          </p:cNvPicPr>
          <p:nvPr/>
        </p:nvPicPr>
        <p:blipFill>
          <a:blip r:embed="rId4"/>
          <a:stretch>
            <a:fillRect/>
          </a:stretch>
        </p:blipFill>
        <p:spPr>
          <a:xfrm>
            <a:off x="9411705" y="4572604"/>
            <a:ext cx="2018237" cy="1809725"/>
          </a:xfrm>
          <a:prstGeom prst="rect">
            <a:avLst/>
          </a:prstGeom>
        </p:spPr>
      </p:pic>
      <p:sp>
        <p:nvSpPr>
          <p:cNvPr id="6" name="TextBox 5">
            <a:extLst>
              <a:ext uri="{FF2B5EF4-FFF2-40B4-BE49-F238E27FC236}">
                <a16:creationId xmlns:a16="http://schemas.microsoft.com/office/drawing/2014/main" id="{52B6F8A5-A7EB-A9BB-24C6-49DAEB0B1EB6}"/>
              </a:ext>
            </a:extLst>
          </p:cNvPr>
          <p:cNvSpPr txBox="1"/>
          <p:nvPr/>
        </p:nvSpPr>
        <p:spPr>
          <a:xfrm>
            <a:off x="2684884" y="1425752"/>
            <a:ext cx="7793393" cy="2862322"/>
          </a:xfrm>
          <a:prstGeom prst="rect">
            <a:avLst/>
          </a:prstGeom>
          <a:noFill/>
        </p:spPr>
        <p:txBody>
          <a:bodyPr wrap="square">
            <a:spAutoFit/>
          </a:bodyPr>
          <a:lstStyle/>
          <a:p>
            <a:r>
              <a:rPr lang="en-US" sz="2000" dirty="0"/>
              <a:t>● Snowfall - cm                                                                                                          ● Seasons - Winter, Spring, Summer, Autumn                                                                                                                                                ● Holiday - Holiday/No holiday                                                                                       ● Functional Day – </a:t>
            </a:r>
            <a:r>
              <a:rPr lang="en-US" sz="2000" dirty="0" err="1"/>
              <a:t>NoFunc</a:t>
            </a:r>
            <a:r>
              <a:rPr lang="en-US" sz="2000" dirty="0"/>
              <a:t> (Non Functional Hours), Fun(Functional hours)                                                                                                                                                                    1. This dataset contains 8760 lines and 14 columns                                                                              2. Numerical variables - temperature, humidity , wind, visibility ,dew point temp, solar </a:t>
            </a:r>
            <a:r>
              <a:rPr lang="en-US" sz="2000" dirty="0" err="1"/>
              <a:t>radiation,rainfall,snowfall</a:t>
            </a:r>
            <a:r>
              <a:rPr lang="en-US" sz="2000" dirty="0"/>
              <a:t>                                                                              3. Categorical variables - </a:t>
            </a:r>
            <a:r>
              <a:rPr lang="en-US" sz="2000" dirty="0" err="1"/>
              <a:t>seasons,holiday</a:t>
            </a:r>
            <a:r>
              <a:rPr lang="en-US" sz="2000" dirty="0"/>
              <a:t> and functioning day                                                                                                                        4. Rented bike column - which we need to predict for new observations</a:t>
            </a:r>
            <a:endParaRPr lang="en-IN" sz="2000" dirty="0"/>
          </a:p>
        </p:txBody>
      </p:sp>
    </p:spTree>
    <p:extLst>
      <p:ext uri="{BB962C8B-B14F-4D97-AF65-F5344CB8AC3E}">
        <p14:creationId xmlns:p14="http://schemas.microsoft.com/office/powerpoint/2010/main" val="649078497"/>
      </p:ext>
    </p:extLst>
  </p:cSld>
  <p:clrMapOvr>
    <a:masterClrMapping/>
  </p:clrMapOvr>
  <mc:AlternateContent xmlns:mc="http://schemas.openxmlformats.org/markup-compatibility/2006">
    <mc:Choice xmlns:p14="http://schemas.microsoft.com/office/powerpoint/2010/main" Requires="p14">
      <p:transition spd="slow" p14:dur="2000" advTm="29547"/>
    </mc:Choice>
    <mc:Fallback>
      <p:transition spd="slow" advTm="2954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2" name="TextBox 1">
            <a:extLst>
              <a:ext uri="{FF2B5EF4-FFF2-40B4-BE49-F238E27FC236}">
                <a16:creationId xmlns:a16="http://schemas.microsoft.com/office/drawing/2014/main" id="{A39C3C69-5FCA-9DB3-C260-89863E49980C}"/>
              </a:ext>
            </a:extLst>
          </p:cNvPr>
          <p:cNvSpPr txBox="1"/>
          <p:nvPr/>
        </p:nvSpPr>
        <p:spPr>
          <a:xfrm>
            <a:off x="268507" y="571600"/>
            <a:ext cx="3780148"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Data Visualization</a:t>
            </a:r>
          </a:p>
        </p:txBody>
      </p:sp>
      <p:sp>
        <p:nvSpPr>
          <p:cNvPr id="5" name="TextBox 4">
            <a:extLst>
              <a:ext uri="{FF2B5EF4-FFF2-40B4-BE49-F238E27FC236}">
                <a16:creationId xmlns:a16="http://schemas.microsoft.com/office/drawing/2014/main" id="{CAD77E5C-26F4-6B34-9576-012727DEEC23}"/>
              </a:ext>
            </a:extLst>
          </p:cNvPr>
          <p:cNvSpPr txBox="1"/>
          <p:nvPr/>
        </p:nvSpPr>
        <p:spPr>
          <a:xfrm>
            <a:off x="4940969" y="1033265"/>
            <a:ext cx="6096000" cy="461665"/>
          </a:xfrm>
          <a:prstGeom prst="rect">
            <a:avLst/>
          </a:prstGeom>
          <a:noFill/>
        </p:spPr>
        <p:txBody>
          <a:bodyPr wrap="square">
            <a:spAutoFit/>
          </a:bodyPr>
          <a:lstStyle/>
          <a:p>
            <a:r>
              <a:rPr lang="en-IN" sz="2400" b="1" dirty="0">
                <a:solidFill>
                  <a:srgbClr val="C00000"/>
                </a:solidFill>
              </a:rPr>
              <a:t>Month</a:t>
            </a:r>
          </a:p>
        </p:txBody>
      </p:sp>
      <p:sp>
        <p:nvSpPr>
          <p:cNvPr id="9" name="TextBox 8">
            <a:extLst>
              <a:ext uri="{FF2B5EF4-FFF2-40B4-BE49-F238E27FC236}">
                <a16:creationId xmlns:a16="http://schemas.microsoft.com/office/drawing/2014/main" id="{277C74DE-250E-71A1-73D4-B533F7197DAD}"/>
              </a:ext>
            </a:extLst>
          </p:cNvPr>
          <p:cNvSpPr txBox="1"/>
          <p:nvPr/>
        </p:nvSpPr>
        <p:spPr>
          <a:xfrm>
            <a:off x="2158581" y="5439093"/>
            <a:ext cx="7491663" cy="1015663"/>
          </a:xfrm>
          <a:prstGeom prst="rect">
            <a:avLst/>
          </a:prstGeom>
          <a:noFill/>
        </p:spPr>
        <p:txBody>
          <a:bodyPr wrap="square">
            <a:spAutoFit/>
          </a:bodyPr>
          <a:lstStyle/>
          <a:p>
            <a:r>
              <a:rPr lang="en-US" sz="2000" b="0" i="0" dirty="0">
                <a:solidFill>
                  <a:srgbClr val="212121"/>
                </a:solidFill>
                <a:effectLst/>
                <a:latin typeface="Roboto" panose="02000000000000000000" pitchFamily="2" charset="0"/>
              </a:rPr>
              <a:t>From the above bar plot we can clearly say that from the month 5 to 10 the demand of the rented bike is high as compare to other months</a:t>
            </a:r>
            <a:endParaRPr lang="en-IN" sz="2000" dirty="0"/>
          </a:p>
        </p:txBody>
      </p:sp>
      <p:pic>
        <p:nvPicPr>
          <p:cNvPr id="11" name="Picture 2">
            <a:extLst>
              <a:ext uri="{FF2B5EF4-FFF2-40B4-BE49-F238E27FC236}">
                <a16:creationId xmlns:a16="http://schemas.microsoft.com/office/drawing/2014/main" id="{D40F994B-A67F-1A50-CFB6-D8D986054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013" y="1418906"/>
            <a:ext cx="7347534" cy="402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820118"/>
      </p:ext>
    </p:extLst>
  </p:cSld>
  <p:clrMapOvr>
    <a:masterClrMapping/>
  </p:clrMapOvr>
  <mc:AlternateContent xmlns:mc="http://schemas.openxmlformats.org/markup-compatibility/2006">
    <mc:Choice xmlns:p14="http://schemas.microsoft.com/office/powerpoint/2010/main" Requires="p14">
      <p:transition spd="slow" p14:dur="2000" advTm="50526"/>
    </mc:Choice>
    <mc:Fallback>
      <p:transition spd="slow" advTm="5052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2" name="TextBox 1">
            <a:extLst>
              <a:ext uri="{FF2B5EF4-FFF2-40B4-BE49-F238E27FC236}">
                <a16:creationId xmlns:a16="http://schemas.microsoft.com/office/drawing/2014/main" id="{A39C3C69-5FCA-9DB3-C260-89863E49980C}"/>
              </a:ext>
            </a:extLst>
          </p:cNvPr>
          <p:cNvSpPr txBox="1"/>
          <p:nvPr/>
        </p:nvSpPr>
        <p:spPr>
          <a:xfrm>
            <a:off x="268507" y="571600"/>
            <a:ext cx="3780148"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Data Visualization</a:t>
            </a:r>
          </a:p>
        </p:txBody>
      </p:sp>
      <p:sp>
        <p:nvSpPr>
          <p:cNvPr id="7" name="TextBox 6">
            <a:extLst>
              <a:ext uri="{FF2B5EF4-FFF2-40B4-BE49-F238E27FC236}">
                <a16:creationId xmlns:a16="http://schemas.microsoft.com/office/drawing/2014/main" id="{DE48A004-C576-075E-4D1B-F59DD5E83DDD}"/>
              </a:ext>
            </a:extLst>
          </p:cNvPr>
          <p:cNvSpPr txBox="1"/>
          <p:nvPr/>
        </p:nvSpPr>
        <p:spPr>
          <a:xfrm>
            <a:off x="1167412" y="5086473"/>
            <a:ext cx="10186737" cy="1477328"/>
          </a:xfrm>
          <a:prstGeom prst="rect">
            <a:avLst/>
          </a:prstGeom>
          <a:noFill/>
        </p:spPr>
        <p:txBody>
          <a:bodyPr wrap="square">
            <a:spAutoFit/>
          </a:bodyPr>
          <a:lstStyle/>
          <a:p>
            <a:r>
              <a:rPr lang="en-US" sz="1800" dirty="0"/>
              <a:t>From the above point plot and bar plot we can say that in the week days which represent in blue </a:t>
            </a:r>
            <a:r>
              <a:rPr lang="en-US" sz="1800" dirty="0" err="1"/>
              <a:t>colur</a:t>
            </a:r>
            <a:r>
              <a:rPr lang="en-US" sz="1800" dirty="0"/>
              <a:t> show that the demand of the bike higher because of the office. Peak Time are 7 am to 9 am and 5 pm to 7 pm The orange </a:t>
            </a:r>
            <a:r>
              <a:rPr lang="en-US" sz="1800" dirty="0" err="1"/>
              <a:t>colour</a:t>
            </a:r>
            <a:r>
              <a:rPr lang="en-US" sz="1800" dirty="0"/>
              <a:t> represent the weekend days, and it show that the demand of rented bikes are very low specially in the morning hour but when the evening start from 4 pm to 8 pm the demand slightly increases</a:t>
            </a:r>
            <a:endParaRPr lang="en-IN" sz="1800" b="1" dirty="0">
              <a:solidFill>
                <a:srgbClr val="C00000"/>
              </a:solidFill>
            </a:endParaRPr>
          </a:p>
        </p:txBody>
      </p:sp>
      <p:sp>
        <p:nvSpPr>
          <p:cNvPr id="9" name="TextBox 8">
            <a:extLst>
              <a:ext uri="{FF2B5EF4-FFF2-40B4-BE49-F238E27FC236}">
                <a16:creationId xmlns:a16="http://schemas.microsoft.com/office/drawing/2014/main" id="{7624069D-352A-55A9-69CD-94B5C93727AC}"/>
              </a:ext>
            </a:extLst>
          </p:cNvPr>
          <p:cNvSpPr txBox="1"/>
          <p:nvPr/>
        </p:nvSpPr>
        <p:spPr>
          <a:xfrm>
            <a:off x="5258149" y="835332"/>
            <a:ext cx="6096000" cy="461665"/>
          </a:xfrm>
          <a:prstGeom prst="rect">
            <a:avLst/>
          </a:prstGeom>
          <a:noFill/>
        </p:spPr>
        <p:txBody>
          <a:bodyPr wrap="square">
            <a:spAutoFit/>
          </a:bodyPr>
          <a:lstStyle/>
          <a:p>
            <a:r>
              <a:rPr lang="en-IN" sz="2400" b="1" dirty="0">
                <a:solidFill>
                  <a:srgbClr val="C00000"/>
                </a:solidFill>
              </a:rPr>
              <a:t>week</a:t>
            </a:r>
          </a:p>
        </p:txBody>
      </p:sp>
      <p:pic>
        <p:nvPicPr>
          <p:cNvPr id="3074" name="Picture 2">
            <a:extLst>
              <a:ext uri="{FF2B5EF4-FFF2-40B4-BE49-F238E27FC236}">
                <a16:creationId xmlns:a16="http://schemas.microsoft.com/office/drawing/2014/main" id="{8DD13977-426A-9D0E-1EBB-17A17152B0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7412" y="1554899"/>
            <a:ext cx="4128336" cy="34046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9BDEB7E-C1AF-0344-3241-15A6DEE11E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3058" y="1836928"/>
            <a:ext cx="6421321" cy="2754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572016"/>
      </p:ext>
    </p:extLst>
  </p:cSld>
  <p:clrMapOvr>
    <a:masterClrMapping/>
  </p:clrMapOvr>
  <mc:AlternateContent xmlns:mc="http://schemas.openxmlformats.org/markup-compatibility/2006">
    <mc:Choice xmlns:p14="http://schemas.microsoft.com/office/powerpoint/2010/main" Requires="p14">
      <p:transition spd="slow" p14:dur="2000" advTm="50526"/>
    </mc:Choice>
    <mc:Fallback>
      <p:transition spd="slow" advTm="5052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2" name="TextBox 1">
            <a:extLst>
              <a:ext uri="{FF2B5EF4-FFF2-40B4-BE49-F238E27FC236}">
                <a16:creationId xmlns:a16="http://schemas.microsoft.com/office/drawing/2014/main" id="{A39C3C69-5FCA-9DB3-C260-89863E49980C}"/>
              </a:ext>
            </a:extLst>
          </p:cNvPr>
          <p:cNvSpPr txBox="1"/>
          <p:nvPr/>
        </p:nvSpPr>
        <p:spPr>
          <a:xfrm>
            <a:off x="268507" y="571600"/>
            <a:ext cx="3780148"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Data Visualization</a:t>
            </a:r>
          </a:p>
        </p:txBody>
      </p:sp>
      <p:sp>
        <p:nvSpPr>
          <p:cNvPr id="5" name="TextBox 4">
            <a:extLst>
              <a:ext uri="{FF2B5EF4-FFF2-40B4-BE49-F238E27FC236}">
                <a16:creationId xmlns:a16="http://schemas.microsoft.com/office/drawing/2014/main" id="{6D5DFCBC-DBA0-0E6B-9CCF-EEBF760A6FD3}"/>
              </a:ext>
            </a:extLst>
          </p:cNvPr>
          <p:cNvSpPr txBox="1"/>
          <p:nvPr/>
        </p:nvSpPr>
        <p:spPr>
          <a:xfrm>
            <a:off x="4812632" y="1227039"/>
            <a:ext cx="6096000" cy="461665"/>
          </a:xfrm>
          <a:prstGeom prst="rect">
            <a:avLst/>
          </a:prstGeom>
          <a:noFill/>
        </p:spPr>
        <p:txBody>
          <a:bodyPr wrap="square">
            <a:spAutoFit/>
          </a:bodyPr>
          <a:lstStyle/>
          <a:p>
            <a:r>
              <a:rPr lang="en-IN" sz="2400" b="1" dirty="0">
                <a:solidFill>
                  <a:srgbClr val="C00000"/>
                </a:solidFill>
              </a:rPr>
              <a:t>seasons </a:t>
            </a:r>
          </a:p>
        </p:txBody>
      </p:sp>
      <p:sp>
        <p:nvSpPr>
          <p:cNvPr id="7" name="TextBox 6">
            <a:extLst>
              <a:ext uri="{FF2B5EF4-FFF2-40B4-BE49-F238E27FC236}">
                <a16:creationId xmlns:a16="http://schemas.microsoft.com/office/drawing/2014/main" id="{355D26CE-1859-941C-C5E8-3C67A2BFEB6B}"/>
              </a:ext>
            </a:extLst>
          </p:cNvPr>
          <p:cNvSpPr txBox="1"/>
          <p:nvPr/>
        </p:nvSpPr>
        <p:spPr>
          <a:xfrm>
            <a:off x="2158581" y="5207078"/>
            <a:ext cx="8646695" cy="1323439"/>
          </a:xfrm>
          <a:prstGeom prst="rect">
            <a:avLst/>
          </a:prstGeom>
          <a:noFill/>
        </p:spPr>
        <p:txBody>
          <a:bodyPr wrap="square">
            <a:spAutoFit/>
          </a:bodyPr>
          <a:lstStyle/>
          <a:p>
            <a:r>
              <a:rPr lang="en-US" sz="2000" dirty="0"/>
              <a:t>In the above box plot and bar plot which shows the use of rented bike in in four different seasons, and it clearly shows that, In summer season the use of rented bike is high In winter season the use of rented bike is very low because of snowfall.</a:t>
            </a:r>
            <a:endParaRPr lang="en-IN" sz="2000" dirty="0"/>
          </a:p>
        </p:txBody>
      </p:sp>
      <p:pic>
        <p:nvPicPr>
          <p:cNvPr id="4098" name="Picture 2">
            <a:extLst>
              <a:ext uri="{FF2B5EF4-FFF2-40B4-BE49-F238E27FC236}">
                <a16:creationId xmlns:a16="http://schemas.microsoft.com/office/drawing/2014/main" id="{7A65270A-C51C-C53A-6E34-EE5B60BC42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95" y="1836036"/>
            <a:ext cx="5662863" cy="318592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F70C467-5111-D5B6-F14B-6E68666768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8609" y="1684848"/>
            <a:ext cx="5931592" cy="333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730306"/>
      </p:ext>
    </p:extLst>
  </p:cSld>
  <p:clrMapOvr>
    <a:masterClrMapping/>
  </p:clrMapOvr>
  <mc:AlternateContent xmlns:mc="http://schemas.openxmlformats.org/markup-compatibility/2006">
    <mc:Choice xmlns:p14="http://schemas.microsoft.com/office/powerpoint/2010/main" Requires="p14">
      <p:transition spd="slow" p14:dur="2000" advTm="50526"/>
    </mc:Choice>
    <mc:Fallback>
      <p:transition spd="slow" advTm="5052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5F69E8-BE7E-482E-9613-4B21238486AE}"/>
              </a:ext>
            </a:extLst>
          </p:cNvPr>
          <p:cNvPicPr>
            <a:picLocks noChangeAspect="1"/>
          </p:cNvPicPr>
          <p:nvPr/>
        </p:nvPicPr>
        <p:blipFill>
          <a:blip r:embed="rId3"/>
          <a:stretch>
            <a:fillRect/>
          </a:stretch>
        </p:blipFill>
        <p:spPr>
          <a:xfrm>
            <a:off x="11354149" y="135091"/>
            <a:ext cx="650230" cy="667342"/>
          </a:xfrm>
          <a:prstGeom prst="rect">
            <a:avLst/>
          </a:prstGeom>
        </p:spPr>
      </p:pic>
      <p:sp>
        <p:nvSpPr>
          <p:cNvPr id="2" name="TextBox 1">
            <a:extLst>
              <a:ext uri="{FF2B5EF4-FFF2-40B4-BE49-F238E27FC236}">
                <a16:creationId xmlns:a16="http://schemas.microsoft.com/office/drawing/2014/main" id="{A39C3C69-5FCA-9DB3-C260-89863E49980C}"/>
              </a:ext>
            </a:extLst>
          </p:cNvPr>
          <p:cNvSpPr txBox="1"/>
          <p:nvPr/>
        </p:nvSpPr>
        <p:spPr>
          <a:xfrm>
            <a:off x="268507" y="571600"/>
            <a:ext cx="3780148"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Data Visualization</a:t>
            </a:r>
          </a:p>
        </p:txBody>
      </p:sp>
      <p:sp>
        <p:nvSpPr>
          <p:cNvPr id="5" name="TextBox 4">
            <a:extLst>
              <a:ext uri="{FF2B5EF4-FFF2-40B4-BE49-F238E27FC236}">
                <a16:creationId xmlns:a16="http://schemas.microsoft.com/office/drawing/2014/main" id="{A952ADB9-DA64-B5C8-7C5E-5A073ACD09DC}"/>
              </a:ext>
            </a:extLst>
          </p:cNvPr>
          <p:cNvSpPr txBox="1"/>
          <p:nvPr/>
        </p:nvSpPr>
        <p:spPr>
          <a:xfrm>
            <a:off x="1616592" y="1039835"/>
            <a:ext cx="6096000" cy="461665"/>
          </a:xfrm>
          <a:prstGeom prst="rect">
            <a:avLst/>
          </a:prstGeom>
          <a:noFill/>
        </p:spPr>
        <p:txBody>
          <a:bodyPr wrap="square">
            <a:spAutoFit/>
          </a:bodyPr>
          <a:lstStyle/>
          <a:p>
            <a:r>
              <a:rPr lang="en-IN" sz="2400" b="1" dirty="0">
                <a:solidFill>
                  <a:srgbClr val="C00000"/>
                </a:solidFill>
              </a:rPr>
              <a:t>Holiday</a:t>
            </a:r>
          </a:p>
        </p:txBody>
      </p:sp>
      <p:sp>
        <p:nvSpPr>
          <p:cNvPr id="7" name="TextBox 6">
            <a:extLst>
              <a:ext uri="{FF2B5EF4-FFF2-40B4-BE49-F238E27FC236}">
                <a16:creationId xmlns:a16="http://schemas.microsoft.com/office/drawing/2014/main" id="{B18CCC59-7018-C0F9-3903-74875A0F736D}"/>
              </a:ext>
            </a:extLst>
          </p:cNvPr>
          <p:cNvSpPr txBox="1"/>
          <p:nvPr/>
        </p:nvSpPr>
        <p:spPr>
          <a:xfrm>
            <a:off x="268507" y="5249324"/>
            <a:ext cx="6096000" cy="1323439"/>
          </a:xfrm>
          <a:prstGeom prst="rect">
            <a:avLst/>
          </a:prstGeom>
          <a:noFill/>
        </p:spPr>
        <p:txBody>
          <a:bodyPr wrap="square">
            <a:spAutoFit/>
          </a:bodyPr>
          <a:lstStyle/>
          <a:p>
            <a:r>
              <a:rPr lang="en-US" sz="2000" dirty="0"/>
              <a:t>In the above point plot which shows the use of rented bike in a holiday, and it clearly shows that, plot shows that in holiday people uses the rented bike from 2pm-8pm</a:t>
            </a:r>
            <a:endParaRPr lang="en-IN" sz="2000" dirty="0"/>
          </a:p>
        </p:txBody>
      </p:sp>
      <p:sp>
        <p:nvSpPr>
          <p:cNvPr id="9" name="TextBox 8">
            <a:extLst>
              <a:ext uri="{FF2B5EF4-FFF2-40B4-BE49-F238E27FC236}">
                <a16:creationId xmlns:a16="http://schemas.microsoft.com/office/drawing/2014/main" id="{D108B3ED-98EB-CF8A-D30B-6287D4C6067D}"/>
              </a:ext>
            </a:extLst>
          </p:cNvPr>
          <p:cNvSpPr txBox="1"/>
          <p:nvPr/>
        </p:nvSpPr>
        <p:spPr>
          <a:xfrm>
            <a:off x="8081559" y="809002"/>
            <a:ext cx="3272590" cy="461665"/>
          </a:xfrm>
          <a:prstGeom prst="rect">
            <a:avLst/>
          </a:prstGeom>
          <a:noFill/>
        </p:spPr>
        <p:txBody>
          <a:bodyPr wrap="square">
            <a:spAutoFit/>
          </a:bodyPr>
          <a:lstStyle/>
          <a:p>
            <a:r>
              <a:rPr lang="en-IN" sz="2400" b="1" dirty="0">
                <a:solidFill>
                  <a:srgbClr val="C00000"/>
                </a:solidFill>
              </a:rPr>
              <a:t>Functioning day</a:t>
            </a:r>
          </a:p>
        </p:txBody>
      </p:sp>
      <p:sp>
        <p:nvSpPr>
          <p:cNvPr id="11" name="TextBox 10">
            <a:extLst>
              <a:ext uri="{FF2B5EF4-FFF2-40B4-BE49-F238E27FC236}">
                <a16:creationId xmlns:a16="http://schemas.microsoft.com/office/drawing/2014/main" id="{4BA47FF8-78A4-E82E-E561-AB5BAC263ADF}"/>
              </a:ext>
            </a:extLst>
          </p:cNvPr>
          <p:cNvSpPr txBox="1"/>
          <p:nvPr/>
        </p:nvSpPr>
        <p:spPr>
          <a:xfrm>
            <a:off x="6237392" y="5204105"/>
            <a:ext cx="5766987" cy="1323439"/>
          </a:xfrm>
          <a:prstGeom prst="rect">
            <a:avLst/>
          </a:prstGeom>
          <a:noFill/>
        </p:spPr>
        <p:txBody>
          <a:bodyPr wrap="square">
            <a:spAutoFit/>
          </a:bodyPr>
          <a:lstStyle/>
          <a:p>
            <a:r>
              <a:rPr lang="en-US" sz="2000" dirty="0"/>
              <a:t>In the above point plot which shows the use of rented bike in functioning day or not, and it clearly shows that, Peoples </a:t>
            </a:r>
            <a:r>
              <a:rPr lang="en-US" sz="2000" dirty="0" err="1"/>
              <a:t>dont</a:t>
            </a:r>
            <a:r>
              <a:rPr lang="en-US" sz="2000" dirty="0"/>
              <a:t> use </a:t>
            </a:r>
            <a:r>
              <a:rPr lang="en-US" sz="2000" dirty="0" err="1"/>
              <a:t>reneted</a:t>
            </a:r>
            <a:r>
              <a:rPr lang="en-US" sz="2000" dirty="0"/>
              <a:t> bikes in no functioning day</a:t>
            </a:r>
            <a:endParaRPr lang="en-IN" sz="2000" dirty="0"/>
          </a:p>
        </p:txBody>
      </p:sp>
      <p:pic>
        <p:nvPicPr>
          <p:cNvPr id="5122" name="Picture 2">
            <a:extLst>
              <a:ext uri="{FF2B5EF4-FFF2-40B4-BE49-F238E27FC236}">
                <a16:creationId xmlns:a16="http://schemas.microsoft.com/office/drawing/2014/main" id="{581A9FFF-E6B5-EE18-4784-034ED328BF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12503"/>
            <a:ext cx="6521776" cy="32081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C7EC581A-9D38-3EF4-0580-DA814C101DAD}"/>
              </a:ext>
            </a:extLst>
          </p:cNvPr>
          <p:cNvPicPr>
            <a:picLocks noChangeAspect="1"/>
          </p:cNvPicPr>
          <p:nvPr/>
        </p:nvPicPr>
        <p:blipFill>
          <a:blip r:embed="rId5"/>
          <a:stretch>
            <a:fillRect/>
          </a:stretch>
        </p:blipFill>
        <p:spPr>
          <a:xfrm>
            <a:off x="6696386" y="1712503"/>
            <a:ext cx="5316320" cy="3023368"/>
          </a:xfrm>
          <a:prstGeom prst="rect">
            <a:avLst/>
          </a:prstGeom>
        </p:spPr>
      </p:pic>
    </p:spTree>
    <p:extLst>
      <p:ext uri="{BB962C8B-B14F-4D97-AF65-F5344CB8AC3E}">
        <p14:creationId xmlns:p14="http://schemas.microsoft.com/office/powerpoint/2010/main" val="1103173541"/>
      </p:ext>
    </p:extLst>
  </p:cSld>
  <p:clrMapOvr>
    <a:masterClrMapping/>
  </p:clrMapOvr>
  <mc:AlternateContent xmlns:mc="http://schemas.openxmlformats.org/markup-compatibility/2006">
    <mc:Choice xmlns:p14="http://schemas.microsoft.com/office/powerpoint/2010/main" Requires="p14">
      <p:transition spd="slow" p14:dur="2000" advTm="50526"/>
    </mc:Choice>
    <mc:Fallback>
      <p:transition spd="slow" advTm="5052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89.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1459</Words>
  <Application>Microsoft Office PowerPoint</Application>
  <PresentationFormat>Widescreen</PresentationFormat>
  <Paragraphs>102</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Amasis MT Pro Black</vt:lpstr>
      <vt:lpstr>Arial</vt:lpstr>
      <vt:lpstr>Arial Black</vt:lpstr>
      <vt:lpstr>Arial Rounded MT Bold</vt:lpstr>
      <vt:lpstr>Calibri</vt:lpstr>
      <vt:lpstr>Calibri Light</vt:lpstr>
      <vt:lpstr>Courier New</vt:lpstr>
      <vt:lpstr>Roboto</vt:lpstr>
      <vt:lpstr>Times New Roman</vt:lpstr>
      <vt:lpstr>Office Theme</vt:lpstr>
      <vt:lpstr>Capstone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Rushikesh Shete</dc:creator>
  <cp:lastModifiedBy>Rushikesh Shete</cp:lastModifiedBy>
  <cp:revision>1</cp:revision>
  <dcterms:created xsi:type="dcterms:W3CDTF">2023-11-06T11:59:51Z</dcterms:created>
  <dcterms:modified xsi:type="dcterms:W3CDTF">2023-11-06T14:59:52Z</dcterms:modified>
</cp:coreProperties>
</file>