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sldIdLst>
    <p:sldId id="256" r:id="rId2"/>
    <p:sldId id="257" r:id="rId3"/>
    <p:sldId id="258" r:id="rId4"/>
    <p:sldId id="259" r:id="rId5"/>
    <p:sldId id="260" r:id="rId6"/>
    <p:sldId id="266" r:id="rId7"/>
    <p:sldId id="262" r:id="rId8"/>
    <p:sldId id="263" r:id="rId9"/>
    <p:sldId id="267"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7" d="100"/>
          <a:sy n="77" d="100"/>
        </p:scale>
        <p:origin x="91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391A759-BFF8-4B5B-9ECE-D93AC303B331}" type="datetime1">
              <a:rPr lang="en-US" smtClean="0"/>
              <a:t>7/23/2024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FDF98CC-160E-494C-8C3C-8CDC5FA257D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1395390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FDF398-5DA3-4937-BE3F-7CA1B9158252}" type="datetime1">
              <a:rPr lang="en-US" smtClean="0"/>
              <a:t>7/23/2024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18198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91ED9-F929-4A92-90F9-3C9C84ABBE83}" type="datetime1">
              <a:rPr lang="en-US" smtClean="0"/>
              <a:t>7/23/2024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49979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AB316-A2E6-49F2-825C-64AA951E4184}" type="datetime1">
              <a:rPr lang="en-US" smtClean="0"/>
              <a:t>7/23/2024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9026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9748B-ADD6-4C5A-8C2A-A39721276E74}" type="datetime1">
              <a:rPr lang="en-US" smtClean="0"/>
              <a:t>7/23/2024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4536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41FB0F-3C5C-4949-B933-9C7E511ED094}" type="datetime1">
              <a:rPr lang="en-US" smtClean="0"/>
              <a:t>7/23/2024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3895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F01D58-E949-4BCB-829A-BBF80E38D59C}" type="datetime1">
              <a:rPr lang="en-US" smtClean="0"/>
              <a:t>7/23/2024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717315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10A846-0DA4-4D92-9BF1-DE8C52C1F4DF}" type="datetime1">
              <a:rPr lang="en-US" smtClean="0"/>
              <a:t>7/23/2024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64199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12331-4A9C-472F-A7FA-968157338839}" type="datetime1">
              <a:rPr lang="en-US" smtClean="0"/>
              <a:t>7/23/2024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54536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197F3D-ED52-43FD-A26D-318B71534485}" type="datetime1">
              <a:rPr lang="en-US" smtClean="0"/>
              <a:t>7/23/2024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32510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291FA4-6264-4BB8-B3B5-77711EED2D82}" type="datetime1">
              <a:rPr lang="en-US" smtClean="0"/>
              <a:t>7/23/2024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68905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7F6A1D9-D323-4F4E-8655-25E2D32CE742}" type="datetime1">
              <a:rPr lang="en-US" smtClean="0"/>
              <a:t>7/23/2024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661294585"/>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datasets/duttasd28/image-style-transfergoogle-images"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ainting on the wall&#10;&#10;Description automatically generated">
            <a:extLst>
              <a:ext uri="{FF2B5EF4-FFF2-40B4-BE49-F238E27FC236}">
                <a16:creationId xmlns:a16="http://schemas.microsoft.com/office/drawing/2014/main" id="{D5967F27-DCBE-24E5-8EB5-631501DC983A}"/>
              </a:ext>
            </a:extLst>
          </p:cNvPr>
          <p:cNvPicPr>
            <a:picLocks noChangeAspect="1"/>
          </p:cNvPicPr>
          <p:nvPr/>
        </p:nvPicPr>
        <p:blipFill>
          <a:blip r:embed="rId2">
            <a:alphaModFix amt="40000"/>
            <a:extLst>
              <a:ext uri="{28A0092B-C50C-407E-A947-70E740481C1C}">
                <a14:useLocalDpi xmlns:a14="http://schemas.microsoft.com/office/drawing/2010/main" val="0"/>
              </a:ext>
            </a:extLst>
          </a:blip>
          <a:srcRect b="1747"/>
          <a:stretch/>
        </p:blipFill>
        <p:spPr>
          <a:xfrm>
            <a:off x="0" y="0"/>
            <a:ext cx="12191980" cy="6858000"/>
          </a:xfrm>
          <a:prstGeom prst="rect">
            <a:avLst/>
          </a:prstGeom>
        </p:spPr>
      </p:pic>
      <p:sp>
        <p:nvSpPr>
          <p:cNvPr id="2" name="Title 1">
            <a:extLst>
              <a:ext uri="{FF2B5EF4-FFF2-40B4-BE49-F238E27FC236}">
                <a16:creationId xmlns:a16="http://schemas.microsoft.com/office/drawing/2014/main" id="{21E5E66A-1935-328E-ADF4-F1BF85A594EE}"/>
              </a:ext>
            </a:extLst>
          </p:cNvPr>
          <p:cNvSpPr>
            <a:spLocks noGrp="1"/>
          </p:cNvSpPr>
          <p:nvPr>
            <p:ph type="ctrTitle"/>
          </p:nvPr>
        </p:nvSpPr>
        <p:spPr>
          <a:xfrm>
            <a:off x="1261872" y="758952"/>
            <a:ext cx="9418320" cy="4041648"/>
          </a:xfrm>
        </p:spPr>
        <p:txBody>
          <a:bodyPr>
            <a:normAutofit/>
          </a:bodyPr>
          <a:lstStyle/>
          <a:p>
            <a:r>
              <a:rPr lang="en-US" sz="6100" b="1" dirty="0"/>
              <a:t>Title:</a:t>
            </a:r>
            <a:r>
              <a:rPr lang="en-US" sz="6100" dirty="0"/>
              <a:t> Multi-Style Neural Transfer: Applying Diverse Artistic Styles to Image Quadrants</a:t>
            </a:r>
            <a:endParaRPr lang="en-IN" sz="6100" dirty="0"/>
          </a:p>
        </p:txBody>
      </p:sp>
      <p:sp>
        <p:nvSpPr>
          <p:cNvPr id="3" name="Subtitle 2">
            <a:extLst>
              <a:ext uri="{FF2B5EF4-FFF2-40B4-BE49-F238E27FC236}">
                <a16:creationId xmlns:a16="http://schemas.microsoft.com/office/drawing/2014/main" id="{35E588DE-8EA1-1239-A366-6E43D53D82F2}"/>
              </a:ext>
            </a:extLst>
          </p:cNvPr>
          <p:cNvSpPr>
            <a:spLocks noGrp="1"/>
          </p:cNvSpPr>
          <p:nvPr>
            <p:ph type="subTitle" idx="1"/>
          </p:nvPr>
        </p:nvSpPr>
        <p:spPr>
          <a:xfrm>
            <a:off x="1261872" y="4800600"/>
            <a:ext cx="9418320" cy="1691640"/>
          </a:xfrm>
        </p:spPr>
        <p:txBody>
          <a:bodyPr>
            <a:normAutofit/>
          </a:bodyPr>
          <a:lstStyle/>
          <a:p>
            <a:r>
              <a:rPr lang="en-IN">
                <a:solidFill>
                  <a:schemeClr val="tx1"/>
                </a:solidFill>
              </a:rPr>
              <a:t>By : Rushitha  Buddharaju , Srilatha Korrapati</a:t>
            </a:r>
            <a:endParaRPr lang="en-IN" dirty="0">
              <a:solidFill>
                <a:schemeClr val="tx1"/>
              </a:solidFill>
            </a:endParaRPr>
          </a:p>
        </p:txBody>
      </p:sp>
    </p:spTree>
    <p:extLst>
      <p:ext uri="{BB962C8B-B14F-4D97-AF65-F5344CB8AC3E}">
        <p14:creationId xmlns:p14="http://schemas.microsoft.com/office/powerpoint/2010/main" val="34899151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AE69D4-BB56-E1BF-D68E-6D0D167EAE08}"/>
              </a:ext>
            </a:extLst>
          </p:cNvPr>
          <p:cNvSpPr>
            <a:spLocks noGrp="1"/>
          </p:cNvSpPr>
          <p:nvPr>
            <p:ph type="title"/>
          </p:nvPr>
        </p:nvSpPr>
        <p:spPr>
          <a:xfrm>
            <a:off x="1261872" y="0"/>
            <a:ext cx="9692640" cy="1325562"/>
          </a:xfrm>
        </p:spPr>
        <p:txBody>
          <a:bodyPr>
            <a:normAutofit/>
          </a:bodyPr>
          <a:lstStyle/>
          <a:p>
            <a:r>
              <a:rPr lang="en-IN" dirty="0"/>
              <a:t>Results</a:t>
            </a:r>
          </a:p>
        </p:txBody>
      </p:sp>
      <p:pic>
        <p:nvPicPr>
          <p:cNvPr id="6" name="Content Placeholder 5">
            <a:extLst>
              <a:ext uri="{FF2B5EF4-FFF2-40B4-BE49-F238E27FC236}">
                <a16:creationId xmlns:a16="http://schemas.microsoft.com/office/drawing/2014/main" id="{0F2A233E-39C7-A7A5-4AC0-4A8A906D8273}"/>
              </a:ext>
            </a:extLst>
          </p:cNvPr>
          <p:cNvPicPr>
            <a:picLocks noChangeAspect="1"/>
          </p:cNvPicPr>
          <p:nvPr/>
        </p:nvPicPr>
        <p:blipFill>
          <a:blip r:embed="rId2"/>
          <a:srcRect l="4367" r="-1" b="-1"/>
          <a:stretch/>
        </p:blipFill>
        <p:spPr>
          <a:xfrm>
            <a:off x="6516177" y="2077278"/>
            <a:ext cx="3313787" cy="3728739"/>
          </a:xfrm>
          <a:prstGeom prst="rect">
            <a:avLst/>
          </a:prstGeom>
        </p:spPr>
      </p:pic>
      <p:pic>
        <p:nvPicPr>
          <p:cNvPr id="9" name="Content Placeholder 8">
            <a:extLst>
              <a:ext uri="{FF2B5EF4-FFF2-40B4-BE49-F238E27FC236}">
                <a16:creationId xmlns:a16="http://schemas.microsoft.com/office/drawing/2014/main" id="{9978329B-1CD9-EC08-6841-B34C6C1B807F}"/>
              </a:ext>
            </a:extLst>
          </p:cNvPr>
          <p:cNvPicPr>
            <a:picLocks noChangeAspect="1"/>
          </p:cNvPicPr>
          <p:nvPr/>
        </p:nvPicPr>
        <p:blipFill>
          <a:blip r:embed="rId3"/>
          <a:stretch>
            <a:fillRect/>
          </a:stretch>
        </p:blipFill>
        <p:spPr>
          <a:xfrm>
            <a:off x="1621254" y="1325562"/>
            <a:ext cx="4444388" cy="4480455"/>
          </a:xfrm>
          <a:prstGeom prst="rect">
            <a:avLst/>
          </a:prstGeom>
        </p:spPr>
      </p:pic>
      <p:sp>
        <p:nvSpPr>
          <p:cNvPr id="11" name="TextBox 10">
            <a:extLst>
              <a:ext uri="{FF2B5EF4-FFF2-40B4-BE49-F238E27FC236}">
                <a16:creationId xmlns:a16="http://schemas.microsoft.com/office/drawing/2014/main" id="{7824ACB5-A71F-8999-9480-051E9A6D89E4}"/>
              </a:ext>
            </a:extLst>
          </p:cNvPr>
          <p:cNvSpPr txBox="1"/>
          <p:nvPr/>
        </p:nvSpPr>
        <p:spPr>
          <a:xfrm>
            <a:off x="6774068" y="5958125"/>
            <a:ext cx="1865361" cy="283476"/>
          </a:xfrm>
          <a:prstGeom prst="rect">
            <a:avLst/>
          </a:prstGeom>
          <a:noFill/>
        </p:spPr>
        <p:txBody>
          <a:bodyPr wrap="square" rtlCol="0">
            <a:spAutoFit/>
          </a:bodyPr>
          <a:lstStyle/>
          <a:p>
            <a:pPr defTabSz="315468">
              <a:spcAft>
                <a:spcPts val="600"/>
              </a:spcAft>
            </a:pPr>
            <a:r>
              <a:rPr lang="en-IN" sz="1242" kern="1200">
                <a:solidFill>
                  <a:schemeClr val="tx1"/>
                </a:solidFill>
                <a:latin typeface="+mn-lt"/>
                <a:ea typeface="+mn-ea"/>
                <a:cs typeface="+mn-cs"/>
              </a:rPr>
              <a:t>Initial results</a:t>
            </a:r>
            <a:endParaRPr lang="en-IN"/>
          </a:p>
        </p:txBody>
      </p:sp>
      <p:sp>
        <p:nvSpPr>
          <p:cNvPr id="15" name="TextBox 14">
            <a:extLst>
              <a:ext uri="{FF2B5EF4-FFF2-40B4-BE49-F238E27FC236}">
                <a16:creationId xmlns:a16="http://schemas.microsoft.com/office/drawing/2014/main" id="{5EDD43FA-7BB5-F2D7-7886-439199CC00FF}"/>
              </a:ext>
            </a:extLst>
          </p:cNvPr>
          <p:cNvSpPr txBox="1"/>
          <p:nvPr/>
        </p:nvSpPr>
        <p:spPr>
          <a:xfrm>
            <a:off x="2774232" y="5958125"/>
            <a:ext cx="2194274" cy="283476"/>
          </a:xfrm>
          <a:prstGeom prst="rect">
            <a:avLst/>
          </a:prstGeom>
          <a:noFill/>
        </p:spPr>
        <p:txBody>
          <a:bodyPr wrap="square" rtlCol="0">
            <a:spAutoFit/>
          </a:bodyPr>
          <a:lstStyle/>
          <a:p>
            <a:pPr defTabSz="315468">
              <a:spcAft>
                <a:spcPts val="600"/>
              </a:spcAft>
            </a:pPr>
            <a:r>
              <a:rPr lang="en-IN" sz="1242" kern="1200">
                <a:solidFill>
                  <a:schemeClr val="tx1"/>
                </a:solidFill>
                <a:latin typeface="+mn-lt"/>
                <a:ea typeface="+mn-ea"/>
                <a:cs typeface="+mn-cs"/>
              </a:rPr>
              <a:t>Improved results</a:t>
            </a:r>
            <a:endParaRPr lang="en-IN"/>
          </a:p>
        </p:txBody>
      </p:sp>
    </p:spTree>
    <p:extLst>
      <p:ext uri="{BB962C8B-B14F-4D97-AF65-F5344CB8AC3E}">
        <p14:creationId xmlns:p14="http://schemas.microsoft.com/office/powerpoint/2010/main" val="1815009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F9EEF3-9C08-2648-925A-4B78A2998B00}"/>
              </a:ext>
            </a:extLst>
          </p:cNvPr>
          <p:cNvSpPr>
            <a:spLocks noGrp="1"/>
          </p:cNvSpPr>
          <p:nvPr>
            <p:ph type="title"/>
          </p:nvPr>
        </p:nvSpPr>
        <p:spPr/>
        <p:txBody>
          <a:bodyPr/>
          <a:lstStyle/>
          <a:p>
            <a:r>
              <a:rPr lang="en-IN" dirty="0"/>
              <a:t>Conclusion</a:t>
            </a:r>
          </a:p>
        </p:txBody>
      </p:sp>
      <p:sp>
        <p:nvSpPr>
          <p:cNvPr id="4" name="Content Placeholder 3">
            <a:extLst>
              <a:ext uri="{FF2B5EF4-FFF2-40B4-BE49-F238E27FC236}">
                <a16:creationId xmlns:a16="http://schemas.microsoft.com/office/drawing/2014/main" id="{7D7F5336-9D3F-C66D-CE21-2DBE6E105952}"/>
              </a:ext>
            </a:extLst>
          </p:cNvPr>
          <p:cNvSpPr>
            <a:spLocks noGrp="1"/>
          </p:cNvSpPr>
          <p:nvPr>
            <p:ph idx="1"/>
          </p:nvPr>
        </p:nvSpPr>
        <p:spPr/>
        <p:txBody>
          <a:bodyPr/>
          <a:lstStyle/>
          <a:p>
            <a:r>
              <a:rPr lang="en-US" dirty="0"/>
              <a:t>Our project on multi-style neural transfer allows different artistic styles to be applied to various parts of a single image, offering more creative freedom than traditional methods that use only one style per image. By segmenting the image and optimizing the process, we preserved the content while adding diverse artistic effects. Despite challenges in blending styles smoothly, our method shows promise in creating cohesive artwork. Using a pre-trained VGG19 network and other techniques helped us achieve our goals. Future work will focus on improving transitions and applying this method to videos and animations.</a:t>
            </a:r>
            <a:endParaRPr lang="en-IN" dirty="0"/>
          </a:p>
        </p:txBody>
      </p:sp>
    </p:spTree>
    <p:extLst>
      <p:ext uri="{BB962C8B-B14F-4D97-AF65-F5344CB8AC3E}">
        <p14:creationId xmlns:p14="http://schemas.microsoft.com/office/powerpoint/2010/main" val="4057060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89683EB-D202-4B4D-B1BD-8BA6965FB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4" descr="A network of blue dots and lines&#10;&#10;Description automatically generated">
            <a:extLst>
              <a:ext uri="{FF2B5EF4-FFF2-40B4-BE49-F238E27FC236}">
                <a16:creationId xmlns:a16="http://schemas.microsoft.com/office/drawing/2014/main" id="{4C5FC0E8-7BDC-3223-2882-9FF2DBFB61D6}"/>
              </a:ext>
            </a:extLst>
          </p:cNvPr>
          <p:cNvPicPr>
            <a:picLocks noChangeAspect="1"/>
          </p:cNvPicPr>
          <p:nvPr/>
        </p:nvPicPr>
        <p:blipFill>
          <a:blip r:embed="rId2">
            <a:alphaModFix amt="35000"/>
            <a:extLst>
              <a:ext uri="{28A0092B-C50C-407E-A947-70E740481C1C}">
                <a14:useLocalDpi xmlns:a14="http://schemas.microsoft.com/office/drawing/2010/main" val="0"/>
              </a:ext>
            </a:extLst>
          </a:blip>
          <a:srcRect t="4165" b="9079"/>
          <a:stretch/>
        </p:blipFill>
        <p:spPr>
          <a:xfrm>
            <a:off x="20" y="10"/>
            <a:ext cx="11292820" cy="6857990"/>
          </a:xfrm>
          <a:prstGeom prst="rect">
            <a:avLst/>
          </a:prstGeom>
        </p:spPr>
      </p:pic>
      <p:sp>
        <p:nvSpPr>
          <p:cNvPr id="4" name="Title 3">
            <a:extLst>
              <a:ext uri="{FF2B5EF4-FFF2-40B4-BE49-F238E27FC236}">
                <a16:creationId xmlns:a16="http://schemas.microsoft.com/office/drawing/2014/main" id="{5BC05CC6-F585-DF70-ED34-825C87367272}"/>
              </a:ext>
            </a:extLst>
          </p:cNvPr>
          <p:cNvSpPr>
            <a:spLocks noGrp="1"/>
          </p:cNvSpPr>
          <p:nvPr>
            <p:ph type="title"/>
          </p:nvPr>
        </p:nvSpPr>
        <p:spPr>
          <a:xfrm>
            <a:off x="1261872" y="365760"/>
            <a:ext cx="9692640" cy="1325562"/>
          </a:xfrm>
        </p:spPr>
        <p:txBody>
          <a:bodyPr>
            <a:normAutofit/>
          </a:bodyPr>
          <a:lstStyle/>
          <a:p>
            <a:r>
              <a:rPr lang="en-IN" dirty="0">
                <a:solidFill>
                  <a:schemeClr val="bg1"/>
                </a:solidFill>
              </a:rPr>
              <a:t>Introduction</a:t>
            </a:r>
          </a:p>
        </p:txBody>
      </p:sp>
      <p:sp>
        <p:nvSpPr>
          <p:cNvPr id="5" name="Content Placeholder 4">
            <a:extLst>
              <a:ext uri="{FF2B5EF4-FFF2-40B4-BE49-F238E27FC236}">
                <a16:creationId xmlns:a16="http://schemas.microsoft.com/office/drawing/2014/main" id="{2C108D03-7E15-2A6D-7255-1D1E0DD24D93}"/>
              </a:ext>
            </a:extLst>
          </p:cNvPr>
          <p:cNvSpPr>
            <a:spLocks noGrp="1"/>
          </p:cNvSpPr>
          <p:nvPr>
            <p:ph idx="1"/>
          </p:nvPr>
        </p:nvSpPr>
        <p:spPr>
          <a:xfrm>
            <a:off x="1261872" y="2005739"/>
            <a:ext cx="8595360" cy="4174398"/>
          </a:xfrm>
        </p:spPr>
        <p:txBody>
          <a:bodyPr>
            <a:normAutofit/>
          </a:bodyPr>
          <a:lstStyle/>
          <a:p>
            <a:pPr algn="just"/>
            <a:r>
              <a:rPr lang="en-US" dirty="0">
                <a:solidFill>
                  <a:schemeClr val="bg1"/>
                </a:solidFill>
              </a:rPr>
              <a:t>In digital art,</a:t>
            </a:r>
            <a:r>
              <a:rPr lang="en-US" b="1" dirty="0">
                <a:solidFill>
                  <a:schemeClr val="bg1"/>
                </a:solidFill>
              </a:rPr>
              <a:t> </a:t>
            </a:r>
            <a:r>
              <a:rPr lang="en-US" dirty="0">
                <a:solidFill>
                  <a:schemeClr val="bg1"/>
                </a:solidFill>
              </a:rPr>
              <a:t>neural style transfer is a cool technique that transforms images with different artistic styles. Unlike the old way of using just one style for the whole image, the new way lets us mix things by applying various styles to different parts of the same picture. This leads to questions like how to blend different styles smoothly while keeping the whole image looking good. By exploring these ideas, we hope to make neural style transfer more flexible and creative, inspired by how real artists use various techniques and ideas.</a:t>
            </a:r>
            <a:endParaRPr lang="en-IN" dirty="0">
              <a:solidFill>
                <a:schemeClr val="bg1"/>
              </a:solidFill>
            </a:endParaRPr>
          </a:p>
        </p:txBody>
      </p:sp>
    </p:spTree>
    <p:extLst>
      <p:ext uri="{BB962C8B-B14F-4D97-AF65-F5344CB8AC3E}">
        <p14:creationId xmlns:p14="http://schemas.microsoft.com/office/powerpoint/2010/main" val="3935987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B582A9-EED4-64E2-9318-04DEA2FFC49F}"/>
              </a:ext>
            </a:extLst>
          </p:cNvPr>
          <p:cNvSpPr>
            <a:spLocks noGrp="1"/>
          </p:cNvSpPr>
          <p:nvPr>
            <p:ph type="title"/>
          </p:nvPr>
        </p:nvSpPr>
        <p:spPr>
          <a:xfrm>
            <a:off x="1261872" y="365760"/>
            <a:ext cx="9692640" cy="1325562"/>
          </a:xfrm>
        </p:spPr>
        <p:txBody>
          <a:bodyPr vert="horz" lIns="91440" tIns="45720" rIns="91440" bIns="45720" rtlCol="0">
            <a:normAutofit/>
          </a:bodyPr>
          <a:lstStyle/>
          <a:p>
            <a:r>
              <a:rPr lang="en-US" dirty="0"/>
              <a:t>What is Image Style Transfer?</a:t>
            </a:r>
          </a:p>
        </p:txBody>
      </p:sp>
      <p:sp>
        <p:nvSpPr>
          <p:cNvPr id="19" name="Content Placeholder 18">
            <a:extLst>
              <a:ext uri="{FF2B5EF4-FFF2-40B4-BE49-F238E27FC236}">
                <a16:creationId xmlns:a16="http://schemas.microsoft.com/office/drawing/2014/main" id="{3026A8C6-C7F2-6694-0318-2957BE574804}"/>
              </a:ext>
            </a:extLst>
          </p:cNvPr>
          <p:cNvSpPr>
            <a:spLocks noGrp="1"/>
          </p:cNvSpPr>
          <p:nvPr>
            <p:ph idx="1"/>
          </p:nvPr>
        </p:nvSpPr>
        <p:spPr>
          <a:xfrm>
            <a:off x="1261872" y="1933575"/>
            <a:ext cx="4401509" cy="4246562"/>
          </a:xfrm>
        </p:spPr>
        <p:txBody>
          <a:bodyPr>
            <a:normAutofit/>
          </a:bodyPr>
          <a:lstStyle/>
          <a:p>
            <a:pPr algn="just"/>
            <a:r>
              <a:rPr lang="en-US" dirty="0"/>
              <a:t>Image style transfer is a technique that mixes the style of one image with the content of another to create a new unique image. It's like combining the brushstrokes of a famous painter with a photo of a landscape with some dog or something to make a piece of art that looks both artistic and realistic. This process uses algorithms to analyze the visual features of each image and blend them, resulting in a visually interesting and creative output that merges different artistic styles</a:t>
            </a:r>
            <a:endParaRPr lang="en-IN" dirty="0"/>
          </a:p>
        </p:txBody>
      </p:sp>
      <p:pic>
        <p:nvPicPr>
          <p:cNvPr id="30" name="Picture 29">
            <a:extLst>
              <a:ext uri="{FF2B5EF4-FFF2-40B4-BE49-F238E27FC236}">
                <a16:creationId xmlns:a16="http://schemas.microsoft.com/office/drawing/2014/main" id="{9EE20E3C-9357-3CDA-49BC-FC55C59783BF}"/>
              </a:ext>
            </a:extLst>
          </p:cNvPr>
          <p:cNvPicPr>
            <a:picLocks noChangeAspect="1"/>
          </p:cNvPicPr>
          <p:nvPr/>
        </p:nvPicPr>
        <p:blipFill>
          <a:blip r:embed="rId2"/>
          <a:stretch>
            <a:fillRect/>
          </a:stretch>
        </p:blipFill>
        <p:spPr>
          <a:xfrm>
            <a:off x="5663381" y="1838739"/>
            <a:ext cx="5370944" cy="3508513"/>
          </a:xfrm>
          <a:prstGeom prst="rect">
            <a:avLst/>
          </a:prstGeom>
        </p:spPr>
      </p:pic>
    </p:spTree>
    <p:extLst>
      <p:ext uri="{BB962C8B-B14F-4D97-AF65-F5344CB8AC3E}">
        <p14:creationId xmlns:p14="http://schemas.microsoft.com/office/powerpoint/2010/main" val="3121028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4E64E9-939D-DEC7-BB40-6901CAC5AF7A}"/>
              </a:ext>
            </a:extLst>
          </p:cNvPr>
          <p:cNvSpPr>
            <a:spLocks noGrp="1"/>
          </p:cNvSpPr>
          <p:nvPr>
            <p:ph type="title"/>
          </p:nvPr>
        </p:nvSpPr>
        <p:spPr/>
        <p:txBody>
          <a:bodyPr/>
          <a:lstStyle/>
          <a:p>
            <a:r>
              <a:rPr lang="en-IN" dirty="0"/>
              <a:t>Background</a:t>
            </a:r>
          </a:p>
        </p:txBody>
      </p:sp>
      <p:sp>
        <p:nvSpPr>
          <p:cNvPr id="4" name="Content Placeholder 3">
            <a:extLst>
              <a:ext uri="{FF2B5EF4-FFF2-40B4-BE49-F238E27FC236}">
                <a16:creationId xmlns:a16="http://schemas.microsoft.com/office/drawing/2014/main" id="{51319A04-1DD2-75D5-C2A2-30EFCFDD7D6A}"/>
              </a:ext>
            </a:extLst>
          </p:cNvPr>
          <p:cNvSpPr>
            <a:spLocks noGrp="1"/>
          </p:cNvSpPr>
          <p:nvPr>
            <p:ph idx="1"/>
          </p:nvPr>
        </p:nvSpPr>
        <p:spPr/>
        <p:txBody>
          <a:bodyPr/>
          <a:lstStyle/>
          <a:p>
            <a:pPr marL="0" indent="0">
              <a:buNone/>
            </a:pPr>
            <a:r>
              <a:rPr lang="en-US" dirty="0"/>
              <a:t>Neural Style Transfer (NST) has evolved significantly since it was first introduced.</a:t>
            </a:r>
          </a:p>
          <a:p>
            <a:r>
              <a:rPr lang="en-US" dirty="0" err="1"/>
              <a:t>Gatys</a:t>
            </a:r>
            <a:r>
              <a:rPr lang="en-US" dirty="0"/>
              <a:t> et al. (2015): Demonstrated that convolutional neural networks (CNNs) could separate and recombine the content and style of images, opening new possibilities for AI in creative tasks.</a:t>
            </a:r>
          </a:p>
          <a:p>
            <a:r>
              <a:rPr lang="en-US" dirty="0"/>
              <a:t>Johnson et al. (2016): Developed a real-time style transfer method, reducing the computational cost by using a feed-forward network. This made style transfer practical for consumer and mobile applications.</a:t>
            </a:r>
          </a:p>
          <a:p>
            <a:r>
              <a:rPr lang="en-US" dirty="0"/>
              <a:t>Li et al. (2017): Introduced a universal style transfer method using feature transforms, allowing the application of various styles without retraining the model.</a:t>
            </a:r>
          </a:p>
          <a:p>
            <a:endParaRPr lang="en-IN" dirty="0"/>
          </a:p>
        </p:txBody>
      </p:sp>
    </p:spTree>
    <p:extLst>
      <p:ext uri="{BB962C8B-B14F-4D97-AF65-F5344CB8AC3E}">
        <p14:creationId xmlns:p14="http://schemas.microsoft.com/office/powerpoint/2010/main" val="3077290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14C542-B4AA-58AF-493B-5B7F81F8B246}"/>
              </a:ext>
            </a:extLst>
          </p:cNvPr>
          <p:cNvSpPr>
            <a:spLocks noGrp="1"/>
          </p:cNvSpPr>
          <p:nvPr>
            <p:ph type="title"/>
          </p:nvPr>
        </p:nvSpPr>
        <p:spPr/>
        <p:txBody>
          <a:bodyPr/>
          <a:lstStyle/>
          <a:p>
            <a:r>
              <a:rPr lang="en-IN" dirty="0"/>
              <a:t>Goal of our project</a:t>
            </a:r>
          </a:p>
        </p:txBody>
      </p:sp>
      <p:sp>
        <p:nvSpPr>
          <p:cNvPr id="4" name="Content Placeholder 3">
            <a:extLst>
              <a:ext uri="{FF2B5EF4-FFF2-40B4-BE49-F238E27FC236}">
                <a16:creationId xmlns:a16="http://schemas.microsoft.com/office/drawing/2014/main" id="{1785746C-FD7A-6B74-C19F-30D0B5C154F4}"/>
              </a:ext>
            </a:extLst>
          </p:cNvPr>
          <p:cNvSpPr>
            <a:spLocks noGrp="1"/>
          </p:cNvSpPr>
          <p:nvPr>
            <p:ph idx="1"/>
          </p:nvPr>
        </p:nvSpPr>
        <p:spPr/>
        <p:txBody>
          <a:bodyPr/>
          <a:lstStyle/>
          <a:p>
            <a:r>
              <a:rPr lang="en-US" dirty="0"/>
              <a:t>Most NST methods focus on applying a single style to an entire image. Our research builds on these advancements by proposing a multi-style transfer method that applies different styles to separate quadrants of an image. Unlike semantic style transfer, which uses semantic understanding, our approach relies on geometric regions to combine various styles within a single artwork. This aims to expand the creative possibilities and improve the artistic quality of style transfer.</a:t>
            </a:r>
          </a:p>
          <a:p>
            <a:r>
              <a:rPr lang="en-US" dirty="0"/>
              <a:t>By dividing an image into quadrants and applying distinct styles to each quadrant, we aim to explore and answer two key research questions:</a:t>
            </a:r>
          </a:p>
          <a:p>
            <a:endParaRPr lang="en-US" dirty="0"/>
          </a:p>
          <a:p>
            <a:pPr lvl="1"/>
            <a:r>
              <a:rPr lang="en-US" dirty="0"/>
              <a:t>How can we mix different art styles in separate parts of an image and still keep it looking good and cohesive?</a:t>
            </a:r>
          </a:p>
          <a:p>
            <a:pPr lvl="1"/>
            <a:r>
              <a:rPr lang="en-US" dirty="0"/>
              <a:t>What are the visual and meaning-related effects of combining different art styles in a single image?</a:t>
            </a:r>
          </a:p>
          <a:p>
            <a:pPr lvl="1"/>
            <a:endParaRPr lang="en-US" dirty="0"/>
          </a:p>
          <a:p>
            <a:endParaRPr lang="en-IN" dirty="0"/>
          </a:p>
        </p:txBody>
      </p:sp>
    </p:spTree>
    <p:extLst>
      <p:ext uri="{BB962C8B-B14F-4D97-AF65-F5344CB8AC3E}">
        <p14:creationId xmlns:p14="http://schemas.microsoft.com/office/powerpoint/2010/main" val="1867283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A9708-06A1-7B54-79E3-84AC1E3684E3}"/>
              </a:ext>
            </a:extLst>
          </p:cNvPr>
          <p:cNvSpPr>
            <a:spLocks noGrp="1"/>
          </p:cNvSpPr>
          <p:nvPr>
            <p:ph type="title"/>
          </p:nvPr>
        </p:nvSpPr>
        <p:spPr>
          <a:xfrm>
            <a:off x="5120050" y="640081"/>
            <a:ext cx="5842918" cy="1325562"/>
          </a:xfrm>
        </p:spPr>
        <p:txBody>
          <a:bodyPr>
            <a:normAutofit/>
          </a:bodyPr>
          <a:lstStyle/>
          <a:p>
            <a:r>
              <a:rPr lang="en-IN"/>
              <a:t>Data collection</a:t>
            </a:r>
            <a:endParaRPr lang="en-IN" dirty="0"/>
          </a:p>
        </p:txBody>
      </p:sp>
      <p:sp>
        <p:nvSpPr>
          <p:cNvPr id="3" name="Content Placeholder 2">
            <a:extLst>
              <a:ext uri="{FF2B5EF4-FFF2-40B4-BE49-F238E27FC236}">
                <a16:creationId xmlns:a16="http://schemas.microsoft.com/office/drawing/2014/main" id="{90FFDF04-257D-7A89-E711-D95C881020FD}"/>
              </a:ext>
            </a:extLst>
          </p:cNvPr>
          <p:cNvSpPr>
            <a:spLocks noGrp="1"/>
          </p:cNvSpPr>
          <p:nvPr>
            <p:ph idx="1"/>
          </p:nvPr>
        </p:nvSpPr>
        <p:spPr>
          <a:xfrm>
            <a:off x="5120050" y="2301554"/>
            <a:ext cx="5860811" cy="3878583"/>
          </a:xfrm>
        </p:spPr>
        <p:txBody>
          <a:bodyPr>
            <a:normAutofit/>
          </a:bodyPr>
          <a:lstStyle/>
          <a:p>
            <a:r>
              <a:rPr lang="en-US"/>
              <a:t>We utilized the "Image Style Transfer" dataset from Kaggle, (</a:t>
            </a:r>
            <a:r>
              <a:rPr lang="en-US">
                <a:hlinkClick r:id="rId2"/>
              </a:rPr>
              <a:t>https://www.kaggle.com/datasets/duttasd28/image-style-transfergoogle-images </a:t>
            </a:r>
            <a:r>
              <a:rPr lang="en-US"/>
              <a:t>)</a:t>
            </a:r>
          </a:p>
          <a:p>
            <a:r>
              <a:rPr lang="en-US"/>
              <a:t>This dataset is ideal for our project, containing high-quality content and style images organized into two directories: "train" with approximately 11 content images and "art" with around 8 style images.</a:t>
            </a:r>
          </a:p>
          <a:p>
            <a:r>
              <a:rPr lang="en-US"/>
              <a:t> Most images are in JPEG format, with an average resolution of 512 x 512 pixels.</a:t>
            </a:r>
            <a:endParaRPr lang="en-IN"/>
          </a:p>
          <a:p>
            <a:endParaRPr lang="en-IN" dirty="0"/>
          </a:p>
        </p:txBody>
      </p:sp>
      <p:sp>
        <p:nvSpPr>
          <p:cNvPr id="16" name="Rectangle 15">
            <a:extLst>
              <a:ext uri="{FF2B5EF4-FFF2-40B4-BE49-F238E27FC236}">
                <a16:creationId xmlns:a16="http://schemas.microsoft.com/office/drawing/2014/main" id="{B632AE7B-9F64-4DA0-908C-FF0274747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3" name="Picture 12">
            <a:extLst>
              <a:ext uri="{FF2B5EF4-FFF2-40B4-BE49-F238E27FC236}">
                <a16:creationId xmlns:a16="http://schemas.microsoft.com/office/drawing/2014/main" id="{0CB8CE72-0360-0BF3-F9C1-90393E879DB8}"/>
              </a:ext>
            </a:extLst>
          </p:cNvPr>
          <p:cNvPicPr>
            <a:picLocks noChangeAspect="1"/>
          </p:cNvPicPr>
          <p:nvPr/>
        </p:nvPicPr>
        <p:blipFill>
          <a:blip r:embed="rId3"/>
          <a:stretch>
            <a:fillRect/>
          </a:stretch>
        </p:blipFill>
        <p:spPr>
          <a:xfrm>
            <a:off x="853434" y="130052"/>
            <a:ext cx="3081072" cy="3206831"/>
          </a:xfrm>
          <a:prstGeom prst="rect">
            <a:avLst/>
          </a:prstGeom>
        </p:spPr>
      </p:pic>
      <p:pic>
        <p:nvPicPr>
          <p:cNvPr id="15" name="Picture 14">
            <a:extLst>
              <a:ext uri="{FF2B5EF4-FFF2-40B4-BE49-F238E27FC236}">
                <a16:creationId xmlns:a16="http://schemas.microsoft.com/office/drawing/2014/main" id="{81BB1818-ABAB-5C56-B11B-12EE93D9648F}"/>
              </a:ext>
            </a:extLst>
          </p:cNvPr>
          <p:cNvPicPr>
            <a:picLocks noChangeAspect="1"/>
          </p:cNvPicPr>
          <p:nvPr/>
        </p:nvPicPr>
        <p:blipFill>
          <a:blip r:embed="rId4"/>
          <a:stretch>
            <a:fillRect/>
          </a:stretch>
        </p:blipFill>
        <p:spPr>
          <a:xfrm>
            <a:off x="853434" y="3429000"/>
            <a:ext cx="3238630" cy="3298948"/>
          </a:xfrm>
          <a:prstGeom prst="rect">
            <a:avLst/>
          </a:prstGeom>
        </p:spPr>
      </p:pic>
    </p:spTree>
    <p:extLst>
      <p:ext uri="{BB962C8B-B14F-4D97-AF65-F5344CB8AC3E}">
        <p14:creationId xmlns:p14="http://schemas.microsoft.com/office/powerpoint/2010/main" val="2743528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B0C7C3-188E-C955-DBE5-6D3881843BB8}"/>
              </a:ext>
            </a:extLst>
          </p:cNvPr>
          <p:cNvSpPr>
            <a:spLocks noGrp="1"/>
          </p:cNvSpPr>
          <p:nvPr>
            <p:ph type="title"/>
          </p:nvPr>
        </p:nvSpPr>
        <p:spPr>
          <a:xfrm>
            <a:off x="1261872" y="175724"/>
            <a:ext cx="9692640" cy="727226"/>
          </a:xfrm>
        </p:spPr>
        <p:txBody>
          <a:bodyPr/>
          <a:lstStyle/>
          <a:p>
            <a:r>
              <a:rPr lang="en-IN" dirty="0"/>
              <a:t>Implementation</a:t>
            </a:r>
          </a:p>
        </p:txBody>
      </p:sp>
      <p:sp>
        <p:nvSpPr>
          <p:cNvPr id="4" name="Content Placeholder 3">
            <a:extLst>
              <a:ext uri="{FF2B5EF4-FFF2-40B4-BE49-F238E27FC236}">
                <a16:creationId xmlns:a16="http://schemas.microsoft.com/office/drawing/2014/main" id="{F34B1381-E142-6FB9-686F-DE91F52D2025}"/>
              </a:ext>
            </a:extLst>
          </p:cNvPr>
          <p:cNvSpPr>
            <a:spLocks noGrp="1"/>
          </p:cNvSpPr>
          <p:nvPr>
            <p:ph idx="1"/>
          </p:nvPr>
        </p:nvSpPr>
        <p:spPr>
          <a:xfrm>
            <a:off x="1261872" y="1041476"/>
            <a:ext cx="8595360" cy="3719367"/>
          </a:xfrm>
        </p:spPr>
        <p:txBody>
          <a:bodyPr>
            <a:normAutofit fontScale="25000" lnSpcReduction="20000"/>
          </a:bodyPr>
          <a:lstStyle/>
          <a:p>
            <a:pPr marL="0" indent="0">
              <a:spcBef>
                <a:spcPts val="600"/>
              </a:spcBef>
              <a:spcAft>
                <a:spcPts val="600"/>
              </a:spcAft>
              <a:buNone/>
            </a:pPr>
            <a:r>
              <a:rPr lang="en-IN" sz="6400" b="1" dirty="0"/>
              <a:t>VGG19 Network:</a:t>
            </a:r>
          </a:p>
          <a:p>
            <a:pPr>
              <a:lnSpc>
                <a:spcPct val="120000"/>
              </a:lnSpc>
              <a:spcBef>
                <a:spcPts val="600"/>
              </a:spcBef>
              <a:spcAft>
                <a:spcPts val="600"/>
              </a:spcAft>
            </a:pPr>
            <a:r>
              <a:rPr lang="en-IN" sz="6400" dirty="0"/>
              <a:t>We use a pre-trained VGG19 network from ImageNet for extracting content and style features.</a:t>
            </a:r>
          </a:p>
          <a:p>
            <a:pPr>
              <a:lnSpc>
                <a:spcPct val="120000"/>
              </a:lnSpc>
              <a:spcBef>
                <a:spcPts val="600"/>
              </a:spcBef>
              <a:spcAft>
                <a:spcPts val="600"/>
              </a:spcAft>
            </a:pPr>
            <a:r>
              <a:rPr lang="en-IN" sz="6400" dirty="0"/>
              <a:t>Content Representation: Uses 'conv4_2' layer.</a:t>
            </a:r>
          </a:p>
          <a:p>
            <a:pPr>
              <a:spcBef>
                <a:spcPts val="600"/>
              </a:spcBef>
              <a:spcAft>
                <a:spcPts val="600"/>
              </a:spcAft>
            </a:pPr>
            <a:r>
              <a:rPr lang="en-IN" sz="6400" dirty="0"/>
              <a:t>Style Representation: Uses 'conv1_1', 'conv2_1', 'conv3_1', 'conv4_1', and 'conv5_1' layers.</a:t>
            </a:r>
          </a:p>
          <a:p>
            <a:pPr marL="0" indent="0">
              <a:spcBef>
                <a:spcPts val="600"/>
              </a:spcBef>
              <a:spcAft>
                <a:spcPts val="600"/>
              </a:spcAft>
              <a:buNone/>
            </a:pPr>
            <a:r>
              <a:rPr lang="en-IN" sz="6400" dirty="0"/>
              <a:t> </a:t>
            </a:r>
            <a:r>
              <a:rPr lang="en-IN" sz="6400" b="1" dirty="0"/>
              <a:t>Preprocessing Steps:</a:t>
            </a:r>
            <a:endParaRPr lang="en-US" sz="6400" b="1" dirty="0"/>
          </a:p>
          <a:p>
            <a:pPr marL="285750" indent="-285750">
              <a:spcBef>
                <a:spcPts val="600"/>
              </a:spcBef>
              <a:spcAft>
                <a:spcPts val="600"/>
              </a:spcAft>
              <a:buFont typeface="Arial" panose="020B0604020202020204" pitchFamily="34" charset="0"/>
              <a:buChar char="•"/>
            </a:pPr>
            <a:r>
              <a:rPr lang="en-US" sz="6400" dirty="0"/>
              <a:t>Resizing: All images are resized to 256 x 256 pixels for uniformity.</a:t>
            </a:r>
          </a:p>
          <a:p>
            <a:pPr marL="285750" indent="-285750">
              <a:spcBef>
                <a:spcPts val="600"/>
              </a:spcBef>
              <a:spcAft>
                <a:spcPts val="600"/>
              </a:spcAft>
              <a:buFont typeface="Arial" panose="020B0604020202020204" pitchFamily="34" charset="0"/>
              <a:buChar char="•"/>
            </a:pPr>
            <a:r>
              <a:rPr lang="en-US" sz="6400" dirty="0"/>
              <a:t>Normalization: Pixel values are scaled to [0, 1] and standardized using ImageNet parameters (Mean: [0.485, 0.456, 0.406]; Std: [0.229, 0.224, 0.225]).</a:t>
            </a:r>
          </a:p>
          <a:p>
            <a:pPr marL="285750" indent="-285750">
              <a:spcBef>
                <a:spcPts val="600"/>
              </a:spcBef>
              <a:spcAft>
                <a:spcPts val="600"/>
              </a:spcAft>
              <a:buFont typeface="Arial" panose="020B0604020202020204" pitchFamily="34" charset="0"/>
              <a:buChar char="•"/>
            </a:pPr>
            <a:r>
              <a:rPr lang="en-US" sz="6400" dirty="0"/>
              <a:t>Data Augmentation: Content images undergo random horizontal flips and rotations up to 10 degrees to improve model generalization and reduce overfitting.</a:t>
            </a:r>
          </a:p>
          <a:p>
            <a:pPr>
              <a:lnSpc>
                <a:spcPct val="120000"/>
              </a:lnSpc>
            </a:pPr>
            <a:endParaRPr lang="en-IN" sz="6400" dirty="0"/>
          </a:p>
          <a:p>
            <a:endParaRPr lang="en-IN" dirty="0"/>
          </a:p>
        </p:txBody>
      </p:sp>
      <p:sp>
        <p:nvSpPr>
          <p:cNvPr id="6" name="TextBox 5">
            <a:extLst>
              <a:ext uri="{FF2B5EF4-FFF2-40B4-BE49-F238E27FC236}">
                <a16:creationId xmlns:a16="http://schemas.microsoft.com/office/drawing/2014/main" id="{08F534EF-5A42-E478-5F05-DFFB4D484C67}"/>
              </a:ext>
            </a:extLst>
          </p:cNvPr>
          <p:cNvSpPr txBox="1"/>
          <p:nvPr/>
        </p:nvSpPr>
        <p:spPr>
          <a:xfrm>
            <a:off x="1261872" y="4493085"/>
            <a:ext cx="8856163" cy="1323439"/>
          </a:xfrm>
          <a:prstGeom prst="rect">
            <a:avLst/>
          </a:prstGeom>
          <a:noFill/>
        </p:spPr>
        <p:txBody>
          <a:bodyPr wrap="square" rtlCol="0">
            <a:spAutoFit/>
          </a:bodyPr>
          <a:lstStyle/>
          <a:p>
            <a:endParaRPr lang="en-US" sz="1600" dirty="0"/>
          </a:p>
          <a:p>
            <a:r>
              <a:rPr lang="en-US" sz="1600" b="1" dirty="0"/>
              <a:t>Quadrant Division:</a:t>
            </a:r>
          </a:p>
          <a:p>
            <a:r>
              <a:rPr lang="en-US" sz="1600" dirty="0"/>
              <a:t>Each content image is divided into four quadrants, allowing us to apply different styles to different regions. This division is done programmatically for consistency and enables independent processing of each quadrant.</a:t>
            </a:r>
            <a:endParaRPr lang="en-IN" sz="1600" dirty="0"/>
          </a:p>
        </p:txBody>
      </p:sp>
    </p:spTree>
    <p:extLst>
      <p:ext uri="{BB962C8B-B14F-4D97-AF65-F5344CB8AC3E}">
        <p14:creationId xmlns:p14="http://schemas.microsoft.com/office/powerpoint/2010/main" val="3839467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C78ABF-A283-B2E3-DD63-E403207B60D3}"/>
              </a:ext>
            </a:extLst>
          </p:cNvPr>
          <p:cNvSpPr>
            <a:spLocks noGrp="1"/>
          </p:cNvSpPr>
          <p:nvPr>
            <p:ph type="title"/>
          </p:nvPr>
        </p:nvSpPr>
        <p:spPr>
          <a:xfrm>
            <a:off x="1261872" y="139068"/>
            <a:ext cx="9692640" cy="1325562"/>
          </a:xfrm>
        </p:spPr>
        <p:txBody>
          <a:bodyPr/>
          <a:lstStyle/>
          <a:p>
            <a:r>
              <a:rPr lang="en-IN" dirty="0"/>
              <a:t>Implementation</a:t>
            </a:r>
          </a:p>
        </p:txBody>
      </p:sp>
      <p:sp>
        <p:nvSpPr>
          <p:cNvPr id="4" name="Content Placeholder 3">
            <a:extLst>
              <a:ext uri="{FF2B5EF4-FFF2-40B4-BE49-F238E27FC236}">
                <a16:creationId xmlns:a16="http://schemas.microsoft.com/office/drawing/2014/main" id="{15DEF568-7D7C-5359-E124-2630A3A51553}"/>
              </a:ext>
            </a:extLst>
          </p:cNvPr>
          <p:cNvSpPr>
            <a:spLocks noGrp="1"/>
          </p:cNvSpPr>
          <p:nvPr>
            <p:ph idx="1"/>
          </p:nvPr>
        </p:nvSpPr>
        <p:spPr>
          <a:xfrm>
            <a:off x="1261872" y="1590261"/>
            <a:ext cx="8595360" cy="4621696"/>
          </a:xfrm>
        </p:spPr>
        <p:txBody>
          <a:bodyPr>
            <a:normAutofit fontScale="92500" lnSpcReduction="20000"/>
          </a:bodyPr>
          <a:lstStyle/>
          <a:p>
            <a:pPr marL="0" indent="0">
              <a:buNone/>
            </a:pPr>
            <a:r>
              <a:rPr lang="en-IN" b="1" dirty="0"/>
              <a:t>Optimization Process</a:t>
            </a:r>
          </a:p>
          <a:p>
            <a:r>
              <a:rPr lang="en-US" sz="1600" dirty="0"/>
              <a:t>For each quadrant, create a target image starting with the content of that quadrant.</a:t>
            </a:r>
          </a:p>
          <a:p>
            <a:r>
              <a:rPr lang="en-US" sz="1600" dirty="0"/>
              <a:t>Minimize both content loss and style loss:</a:t>
            </a:r>
          </a:p>
          <a:p>
            <a:r>
              <a:rPr lang="en-US" sz="1600" dirty="0"/>
              <a:t>Content Loss: Squared difference between the target's feature values and the content image.</a:t>
            </a:r>
          </a:p>
          <a:p>
            <a:endParaRPr lang="en-US" sz="1600" dirty="0"/>
          </a:p>
          <a:p>
            <a:r>
              <a:rPr lang="en-US" sz="1600" dirty="0"/>
              <a:t>Style Loss: Sum of squares of the Euclidean distance of the Gram matrices of the target and style images.</a:t>
            </a:r>
          </a:p>
          <a:p>
            <a:endParaRPr lang="en-US" sz="1600" dirty="0"/>
          </a:p>
          <a:p>
            <a:endParaRPr lang="en-US" sz="1600" dirty="0"/>
          </a:p>
          <a:p>
            <a:r>
              <a:rPr lang="en-US" sz="1600" dirty="0"/>
              <a:t>Use Adam optimizer with a learning rate of 0.003 for 5000 iterations per quadrant.</a:t>
            </a:r>
            <a:endParaRPr lang="en-IN" sz="1600" dirty="0"/>
          </a:p>
          <a:p>
            <a:pPr marL="0" indent="0">
              <a:buNone/>
            </a:pPr>
            <a:r>
              <a:rPr lang="en-US" b="1" dirty="0"/>
              <a:t>Combining Quadrants:</a:t>
            </a:r>
          </a:p>
          <a:p>
            <a:r>
              <a:rPr lang="en-US" sz="1600" dirty="0"/>
              <a:t>Arrange the styled quadrants back into their original positions to form the final image.</a:t>
            </a:r>
          </a:p>
          <a:p>
            <a:endParaRPr lang="en-IN" dirty="0"/>
          </a:p>
        </p:txBody>
      </p:sp>
      <p:pic>
        <p:nvPicPr>
          <p:cNvPr id="9" name="Picture 8">
            <a:extLst>
              <a:ext uri="{FF2B5EF4-FFF2-40B4-BE49-F238E27FC236}">
                <a16:creationId xmlns:a16="http://schemas.microsoft.com/office/drawing/2014/main" id="{80357F50-4C44-92E3-E8BE-A77A1A8D5848}"/>
              </a:ext>
            </a:extLst>
          </p:cNvPr>
          <p:cNvPicPr>
            <a:picLocks noChangeAspect="1"/>
          </p:cNvPicPr>
          <p:nvPr/>
        </p:nvPicPr>
        <p:blipFill>
          <a:blip r:embed="rId2"/>
          <a:stretch>
            <a:fillRect/>
          </a:stretch>
        </p:blipFill>
        <p:spPr>
          <a:xfrm>
            <a:off x="2238904" y="3185139"/>
            <a:ext cx="3467400" cy="243861"/>
          </a:xfrm>
          <a:prstGeom prst="rect">
            <a:avLst/>
          </a:prstGeom>
        </p:spPr>
      </p:pic>
      <p:pic>
        <p:nvPicPr>
          <p:cNvPr id="13" name="Picture 12">
            <a:extLst>
              <a:ext uri="{FF2B5EF4-FFF2-40B4-BE49-F238E27FC236}">
                <a16:creationId xmlns:a16="http://schemas.microsoft.com/office/drawing/2014/main" id="{BEDA9D0F-9B39-D6FE-456A-281FD1EEDBB0}"/>
              </a:ext>
            </a:extLst>
          </p:cNvPr>
          <p:cNvPicPr>
            <a:picLocks noChangeAspect="1"/>
          </p:cNvPicPr>
          <p:nvPr/>
        </p:nvPicPr>
        <p:blipFill>
          <a:blip r:embed="rId3"/>
          <a:stretch>
            <a:fillRect/>
          </a:stretch>
        </p:blipFill>
        <p:spPr>
          <a:xfrm>
            <a:off x="2859421" y="3990382"/>
            <a:ext cx="3071126" cy="281964"/>
          </a:xfrm>
          <a:prstGeom prst="rect">
            <a:avLst/>
          </a:prstGeom>
        </p:spPr>
      </p:pic>
      <p:pic>
        <p:nvPicPr>
          <p:cNvPr id="17" name="Picture 16">
            <a:extLst>
              <a:ext uri="{FF2B5EF4-FFF2-40B4-BE49-F238E27FC236}">
                <a16:creationId xmlns:a16="http://schemas.microsoft.com/office/drawing/2014/main" id="{AC66C6C3-6EB4-D65E-9203-B60A6CB138ED}"/>
              </a:ext>
            </a:extLst>
          </p:cNvPr>
          <p:cNvPicPr>
            <a:picLocks noChangeAspect="1"/>
          </p:cNvPicPr>
          <p:nvPr/>
        </p:nvPicPr>
        <p:blipFill>
          <a:blip r:embed="rId4"/>
          <a:stretch>
            <a:fillRect/>
          </a:stretch>
        </p:blipFill>
        <p:spPr>
          <a:xfrm>
            <a:off x="3057558" y="4563368"/>
            <a:ext cx="2872989" cy="243861"/>
          </a:xfrm>
          <a:prstGeom prst="rect">
            <a:avLst/>
          </a:prstGeom>
        </p:spPr>
      </p:pic>
    </p:spTree>
    <p:extLst>
      <p:ext uri="{BB962C8B-B14F-4D97-AF65-F5344CB8AC3E}">
        <p14:creationId xmlns:p14="http://schemas.microsoft.com/office/powerpoint/2010/main" val="4268008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BEAC-844B-2025-1618-16604770D197}"/>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64DBE2E8-2836-6D63-A829-EF4207545990}"/>
              </a:ext>
            </a:extLst>
          </p:cNvPr>
          <p:cNvSpPr>
            <a:spLocks noGrp="1"/>
          </p:cNvSpPr>
          <p:nvPr>
            <p:ph idx="1"/>
          </p:nvPr>
        </p:nvSpPr>
        <p:spPr/>
        <p:txBody>
          <a:bodyPr/>
          <a:lstStyle/>
          <a:p>
            <a:pPr marL="0" indent="0">
              <a:buNone/>
            </a:pPr>
            <a:r>
              <a:rPr lang="en-US" b="1" dirty="0"/>
              <a:t>Initial Results:</a:t>
            </a:r>
          </a:p>
          <a:p>
            <a:r>
              <a:rPr lang="en-US" sz="1600" dirty="0"/>
              <a:t>Poor results due to fewer iterations.</a:t>
            </a:r>
          </a:p>
          <a:p>
            <a:r>
              <a:rPr lang="en-US" sz="1600" dirty="0"/>
              <a:t>CPU execution was time-consuming.</a:t>
            </a:r>
          </a:p>
          <a:p>
            <a:r>
              <a:rPr lang="en-US" sz="1600" dirty="0"/>
              <a:t>3000 iterations took almost 2 hours on CP</a:t>
            </a:r>
          </a:p>
          <a:p>
            <a:pPr marL="0" indent="0">
              <a:buNone/>
            </a:pPr>
            <a:r>
              <a:rPr lang="en-US" b="1" dirty="0"/>
              <a:t>Improved Results:</a:t>
            </a:r>
          </a:p>
          <a:p>
            <a:r>
              <a:rPr lang="en-US" sz="1600" dirty="0"/>
              <a:t>Increased iterations with GPU resulted in significantly better outcomes.</a:t>
            </a:r>
          </a:p>
          <a:p>
            <a:r>
              <a:rPr lang="en-US" sz="1600" dirty="0"/>
              <a:t>Higher iterations allowed for finer detail and style application.</a:t>
            </a:r>
          </a:p>
          <a:p>
            <a:r>
              <a:rPr lang="en-US" sz="1600" dirty="0"/>
              <a:t>Using GPU reduced execution time to a few minutes. </a:t>
            </a:r>
            <a:endParaRPr lang="en-IN" sz="1600" dirty="0"/>
          </a:p>
        </p:txBody>
      </p:sp>
    </p:spTree>
    <p:extLst>
      <p:ext uri="{BB962C8B-B14F-4D97-AF65-F5344CB8AC3E}">
        <p14:creationId xmlns:p14="http://schemas.microsoft.com/office/powerpoint/2010/main" val="288985488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 dockstate="right" visibility="0" width="438" row="2">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BF8F5B04-5945-42F8-B3D6-077D12B9494D}">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7E2383C1-7691-489F-AEBB-8B4354150E06}">
  <we:reference id="wa200007130" version="1.0.0.1" store="en-US" storeType="OMEX"/>
  <we:alternateReferences>
    <we:reference id="wa200007130" version="1.0.0.1" store="wa2000071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TM03457515[[fn=View]]</Template>
  <TotalTime>358</TotalTime>
  <Words>975</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Schoolbook</vt:lpstr>
      <vt:lpstr>Wingdings 2</vt:lpstr>
      <vt:lpstr>View</vt:lpstr>
      <vt:lpstr>Title: Multi-Style Neural Transfer: Applying Diverse Artistic Styles to Image Quadrants</vt:lpstr>
      <vt:lpstr>Introduction</vt:lpstr>
      <vt:lpstr>What is Image Style Transfer?</vt:lpstr>
      <vt:lpstr>Background</vt:lpstr>
      <vt:lpstr>Goal of our project</vt:lpstr>
      <vt:lpstr>Data collection</vt:lpstr>
      <vt:lpstr>Implementation</vt:lpstr>
      <vt:lpstr>Implementation</vt:lpstr>
      <vt:lpstr>Challenges</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Buddharaju –Rushitha</dc:creator>
  <cp:lastModifiedBy>Buddharaju –Rushitha</cp:lastModifiedBy>
  <cp:revision>1</cp:revision>
  <dcterms:created xsi:type="dcterms:W3CDTF">2024-07-23T15:22:32Z</dcterms:created>
  <dcterms:modified xsi:type="dcterms:W3CDTF">2024-07-23T21:21:28Z</dcterms:modified>
</cp:coreProperties>
</file>