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92" r:id="rId3"/>
    <p:sldId id="325" r:id="rId4"/>
    <p:sldId id="258" r:id="rId5"/>
    <p:sldId id="260" r:id="rId6"/>
    <p:sldId id="296" r:id="rId7"/>
    <p:sldId id="328" r:id="rId8"/>
    <p:sldId id="297" r:id="rId9"/>
    <p:sldId id="294" r:id="rId10"/>
    <p:sldId id="295" r:id="rId11"/>
    <p:sldId id="326" r:id="rId12"/>
    <p:sldId id="310" r:id="rId13"/>
    <p:sldId id="327" r:id="rId14"/>
    <p:sldId id="329" r:id="rId15"/>
    <p:sldId id="298" r:id="rId16"/>
    <p:sldId id="306" r:id="rId17"/>
    <p:sldId id="308" r:id="rId18"/>
    <p:sldId id="307" r:id="rId19"/>
    <p:sldId id="309" r:id="rId20"/>
    <p:sldId id="29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BE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55" autoAdjust="0"/>
    <p:restoredTop sz="95033" autoAdjust="0"/>
  </p:normalViewPr>
  <p:slideViewPr>
    <p:cSldViewPr showGuides="1">
      <p:cViewPr varScale="1">
        <p:scale>
          <a:sx n="69" d="100"/>
          <a:sy n="69" d="100"/>
        </p:scale>
        <p:origin x="112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76E254-3447-4FED-BE5D-75E17F26FD2F}" type="datetimeFigureOut">
              <a:rPr lang="en-US" smtClean="0"/>
              <a:t>9/20/2024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A08021-A090-43BE-897C-F3D49A94E58B}" type="slidenum">
              <a:rPr lang="en-US" smtClean="0"/>
              <a:t>‹#›</a:t>
            </a:fld>
            <a:endParaRPr lang="en-US"/>
          </a:p>
        </p:txBody>
      </p:sp>
    </p:spTree>
    <p:extLst>
      <p:ext uri="{BB962C8B-B14F-4D97-AF65-F5344CB8AC3E}">
        <p14:creationId xmlns:p14="http://schemas.microsoft.com/office/powerpoint/2010/main" val="415156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A08021-A090-43BE-897C-F3D49A94E58B}" type="slidenum">
              <a:rPr lang="en-US" smtClean="0"/>
              <a:t>4</a:t>
            </a:fld>
            <a:endParaRPr lang="en-US"/>
          </a:p>
        </p:txBody>
      </p:sp>
    </p:spTree>
    <p:extLst>
      <p:ext uri="{BB962C8B-B14F-4D97-AF65-F5344CB8AC3E}">
        <p14:creationId xmlns:p14="http://schemas.microsoft.com/office/powerpoint/2010/main" val="71176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66BB061-AF84-4270-9FBA-8EDD5411C21D}" type="datetime1">
              <a:rPr lang="en-US" smtClean="0"/>
              <a:t>9/20/2024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979DFC9-49C2-472C-8164-27EAFCE086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632A51-99BB-4DCA-AB3F-A0572F499DDD}"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56F0F9-CBFC-4E5C-9903-82F3963A43BA}"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66BB061-AF84-4270-9FBA-8EDD5411C21D}"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56221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7A537B-3D2A-41A7-887E-DDDCF5426A3E}"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768795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791C74-877E-49F8-B941-9026B163B97B}"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11298133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A335CEB-89CD-44C2-A907-87836DC821F2}"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9210170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8020CDA-1510-431B-A8FE-73296C3A58B0}" type="datetime1">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421544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14EA0A-73B9-4CC6-B9B7-D2779C8CFC68}" type="datetime1">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992030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10551-70BD-4797-B564-6D8B3136D577}" type="datetime1">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800049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449535-4ADB-4D7B-B0D5-901A59FC2260}"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160571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7A537B-3D2A-41A7-887E-DDDCF5426A3E}"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667AB6-6597-4A22-84EE-6619C15CE88E}"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2240178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4632A51-99BB-4DCA-AB3F-A0572F499DDD}"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083232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756F0F9-CBFC-4E5C-9903-82F3963A43BA}"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extLst>
      <p:ext uri="{BB962C8B-B14F-4D97-AF65-F5344CB8AC3E}">
        <p14:creationId xmlns:p14="http://schemas.microsoft.com/office/powerpoint/2010/main" val="392187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1791C74-877E-49F8-B941-9026B163B97B}" type="datetime1">
              <a:rPr lang="en-US" smtClean="0"/>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9DFC9-49C2-472C-8164-27EAFCE086A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A335CEB-89CD-44C2-A907-87836DC821F2}"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8020CDA-1510-431B-A8FE-73296C3A58B0}" type="datetime1">
              <a:rPr lang="en-US" smtClean="0"/>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314EA0A-73B9-4CC6-B9B7-D2779C8CFC68}" type="datetime1">
              <a:rPr lang="en-US" smtClean="0"/>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C10551-70BD-4797-B564-6D8B3136D577}" type="datetime1">
              <a:rPr lang="en-US" smtClean="0"/>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E449535-4ADB-4D7B-B0D5-901A59FC2260}"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9DFC9-49C2-472C-8164-27EAFCE086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9667AB6-6597-4A22-84EE-6619C15CE88E}" type="datetime1">
              <a:rPr lang="en-US" smtClean="0"/>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979DFC9-49C2-472C-8164-27EAFCE086A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4327F08-EEF5-4026-A47E-918A0F18DF9F}" type="datetime1">
              <a:rPr lang="en-US" smtClean="0"/>
              <a:t>9/20/2024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979DFC9-49C2-472C-8164-27EAFCE086A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4327F08-EEF5-4026-A47E-918A0F18DF9F}" type="datetime1">
              <a:rPr lang="en-US" smtClean="0"/>
              <a:t>9/20/2024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79DFC9-49C2-472C-8164-27EAFCE086AB}" type="slidenum">
              <a:rPr lang="en-US" smtClean="0"/>
              <a:t>‹#›</a:t>
            </a:fld>
            <a:endParaRPr lang="en-US"/>
          </a:p>
        </p:txBody>
      </p:sp>
    </p:spTree>
    <p:extLst>
      <p:ext uri="{BB962C8B-B14F-4D97-AF65-F5344CB8AC3E}">
        <p14:creationId xmlns:p14="http://schemas.microsoft.com/office/powerpoint/2010/main" val="2411605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3245" y="2487478"/>
            <a:ext cx="8229600" cy="4263842"/>
          </a:xfrm>
        </p:spPr>
        <p:txBody>
          <a:bodyPr/>
          <a:lstStyle/>
          <a:p>
            <a:pPr marL="0" indent="0">
              <a:buNone/>
            </a:pPr>
            <a:r>
              <a:rPr kumimoji="0" lang="en-IN" sz="1600" b="1" i="0" u="none" strike="noStrike" kern="1200" cap="none" spc="0" normalizeH="0" baseline="0" noProof="0" dirty="0">
                <a:ln>
                  <a:noFill/>
                </a:ln>
                <a:effectLst/>
                <a:uLnTx/>
                <a:uFillTx/>
                <a:latin typeface="Bookman Old Style" panose="02050604050505020204" pitchFamily="18" charset="0"/>
                <a:ea typeface="+mn-ea"/>
                <a:cs typeface="+mn-cs"/>
              </a:rPr>
              <a:t>     </a:t>
            </a:r>
          </a:p>
          <a:p>
            <a:pPr marL="0" indent="0">
              <a:buNone/>
            </a:pPr>
            <a:r>
              <a:rPr kumimoji="0" lang="en-US" altLang="en-IN" sz="1600" b="1" i="0" u="none" strike="noStrike" kern="1200" cap="none" spc="0" normalizeH="0" baseline="0" noProof="0" dirty="0">
                <a:ln>
                  <a:noFill/>
                </a:ln>
                <a:solidFill>
                  <a:srgbClr val="FF0000"/>
                </a:solidFill>
                <a:effectLst/>
                <a:uLnTx/>
                <a:uFillTx/>
                <a:latin typeface="Bookman Old Style" panose="02050604050505020204" pitchFamily="18" charset="0"/>
                <a:ea typeface="+mn-ea"/>
                <a:cs typeface="+mn-cs"/>
              </a:rPr>
              <a:t>        </a:t>
            </a:r>
            <a:r>
              <a:rPr kumimoji="0" lang="en-IN" sz="1600" b="1" i="0" u="none" strike="noStrike" kern="1200" cap="none" spc="0" normalizeH="0" baseline="0" noProof="0" dirty="0">
                <a:ln>
                  <a:noFill/>
                </a:ln>
                <a:solidFill>
                  <a:srgbClr val="FF0000"/>
                </a:solidFill>
                <a:effectLst/>
                <a:uLnTx/>
                <a:uFillTx/>
                <a:latin typeface="Bookman Old Style" panose="02050604050505020204" pitchFamily="18" charset="0"/>
                <a:ea typeface="+mn-ea"/>
                <a:cs typeface="+mn-cs"/>
              </a:rPr>
              <a:t>DEPARTMENT OF </a:t>
            </a:r>
            <a:r>
              <a:rPr lang="en-IN" sz="1600" b="1" dirty="0">
                <a:solidFill>
                  <a:srgbClr val="FF0000"/>
                </a:solidFill>
                <a:latin typeface="Bookman Old Style" panose="02050604050505020204" pitchFamily="18" charset="0"/>
              </a:rPr>
              <a:t>COMPUTER SCIENCE AND</a:t>
            </a:r>
            <a:r>
              <a:rPr kumimoji="0" lang="en-IN" sz="1600" b="1" i="0" u="none" strike="noStrike" kern="1200" cap="none" spc="0" normalizeH="0" baseline="0" noProof="0" dirty="0">
                <a:ln>
                  <a:noFill/>
                </a:ln>
                <a:solidFill>
                  <a:srgbClr val="FF0000"/>
                </a:solidFill>
                <a:effectLst/>
                <a:uLnTx/>
                <a:uFillTx/>
                <a:latin typeface="Bookman Old Style" panose="02050604050505020204" pitchFamily="18" charset="0"/>
                <a:ea typeface="+mn-ea"/>
                <a:cs typeface="+mn-cs"/>
              </a:rPr>
              <a:t> ENGINEERING</a:t>
            </a:r>
          </a:p>
          <a:p>
            <a:pPr marL="0" indent="0">
              <a:buNone/>
            </a:pPr>
            <a:endParaRPr kumimoji="0" lang="en-IN" sz="1600" b="1" i="0" u="none" strike="noStrike" kern="1200" cap="none" spc="0" normalizeH="0" baseline="0" noProof="0" dirty="0">
              <a:ln>
                <a:noFill/>
              </a:ln>
              <a:solidFill>
                <a:srgbClr val="FF0000"/>
              </a:solidFill>
              <a:effectLst/>
              <a:uLnTx/>
              <a:uFillTx/>
              <a:latin typeface="Bookman Old Style" panose="02050604050505020204" pitchFamily="18" charset="0"/>
              <a:ea typeface="+mn-ea"/>
              <a:cs typeface="+mn-cs"/>
            </a:endParaRPr>
          </a:p>
        </p:txBody>
      </p:sp>
      <p:sp>
        <p:nvSpPr>
          <p:cNvPr id="7" name="TextBox 6"/>
          <p:cNvSpPr txBox="1"/>
          <p:nvPr/>
        </p:nvSpPr>
        <p:spPr>
          <a:xfrm>
            <a:off x="337473" y="3237984"/>
            <a:ext cx="8592185" cy="3254375"/>
          </a:xfrm>
          <a:prstGeom prst="rect">
            <a:avLst/>
          </a:prstGeom>
          <a:noFill/>
        </p:spPr>
        <p:txBody>
          <a:bodyPr wrap="square" rtlCol="0">
            <a:noAutofit/>
          </a:bodyPr>
          <a:lstStyle/>
          <a:p>
            <a:pPr lvl="0" algn="ctr" defTabSz="457200">
              <a:defRPr/>
            </a:pPr>
            <a:r>
              <a:rPr lang="en-US" sz="2000" b="1" dirty="0">
                <a:solidFill>
                  <a:srgbClr val="00B050"/>
                </a:solidFill>
                <a:latin typeface="Bookman Old Style" panose="02050604050505020204" pitchFamily="18" charset="0"/>
              </a:rPr>
              <a:t>Air Quality Index Forecasting Via Genetic Algorithm-Based Improved Extreme Learning Machine</a:t>
            </a:r>
            <a:endParaRPr lang="en-IN" sz="2000" b="1" dirty="0">
              <a:solidFill>
                <a:srgbClr val="00B050"/>
              </a:solidFill>
              <a:latin typeface="Bookman Old Style" panose="02050604050505020204" pitchFamily="18" charset="0"/>
            </a:endParaRPr>
          </a:p>
          <a:p>
            <a:pPr lvl="0" algn="ctr" defTabSz="457200">
              <a:defRPr/>
            </a:pPr>
            <a:endParaRPr lang="en-IN" sz="2400" b="1" dirty="0" smtClean="0">
              <a:solidFill>
                <a:srgbClr val="00B050"/>
              </a:solidFill>
              <a:latin typeface="Bookman Old Style" panose="02050604050505020204" pitchFamily="18" charset="0"/>
            </a:endParaRPr>
          </a:p>
          <a:p>
            <a:pPr lvl="0" algn="ctr" defTabSz="457200">
              <a:defRPr/>
            </a:pPr>
            <a:r>
              <a:rPr lang="en-IN" sz="2000" b="1" dirty="0" smtClean="0">
                <a:solidFill>
                  <a:schemeClr val="accent1">
                    <a:lumMod val="75000"/>
                  </a:schemeClr>
                </a:solidFill>
                <a:latin typeface="Bookman Old Style" panose="02050604050505020204" pitchFamily="18" charset="0"/>
              </a:rPr>
              <a:t>PRESENTED </a:t>
            </a:r>
            <a:r>
              <a:rPr lang="en-IN" sz="2000" b="1" dirty="0">
                <a:solidFill>
                  <a:schemeClr val="accent1">
                    <a:lumMod val="75000"/>
                  </a:schemeClr>
                </a:solidFill>
                <a:latin typeface="Bookman Old Style" panose="02050604050505020204" pitchFamily="18" charset="0"/>
              </a:rPr>
              <a:t>BY:                               UNDER GUIDANCE OF:</a:t>
            </a:r>
            <a:endParaRPr lang="en-IN" sz="2000" dirty="0">
              <a:solidFill>
                <a:schemeClr val="accent1">
                  <a:lumMod val="75000"/>
                </a:schemeClr>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A.SRI UHA VARSHA        21RG1A0503               </a:t>
            </a:r>
            <a:r>
              <a:rPr lang="en-IN" sz="1600" b="1" dirty="0" smtClean="0">
                <a:latin typeface="Bookman Old Style" panose="02050604050505020204" pitchFamily="18" charset="0"/>
              </a:rPr>
              <a:t>                </a:t>
            </a:r>
            <a:r>
              <a:rPr lang="en-IN" sz="1600" b="1" dirty="0" smtClean="0">
                <a:solidFill>
                  <a:srgbClr val="FF0000"/>
                </a:solidFill>
                <a:latin typeface="Bookman Old Style" panose="02050604050505020204" pitchFamily="18" charset="0"/>
              </a:rPr>
              <a:t>Mrs.E </a:t>
            </a:r>
            <a:r>
              <a:rPr lang="en-IN" sz="1600" b="1" dirty="0">
                <a:solidFill>
                  <a:srgbClr val="FF0000"/>
                </a:solidFill>
                <a:latin typeface="Bookman Old Style" panose="02050604050505020204" pitchFamily="18" charset="0"/>
              </a:rPr>
              <a:t>AVYAKTHA </a:t>
            </a: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P.BHAVANA                    21RG1A0542    </a:t>
            </a:r>
            <a:r>
              <a:rPr lang="en-IN" sz="1600" b="1" dirty="0" smtClean="0">
                <a:latin typeface="Bookman Old Style" panose="02050604050505020204" pitchFamily="18" charset="0"/>
              </a:rPr>
              <a:t>                                B.Tech,M.Tech  </a:t>
            </a:r>
            <a:r>
              <a:rPr lang="en-IN" sz="1600" b="1" dirty="0">
                <a:latin typeface="Bookman Old Style" panose="02050604050505020204" pitchFamily="18" charset="0"/>
              </a:rPr>
              <a:t>R.AKSHITHA                  </a:t>
            </a:r>
            <a:r>
              <a:rPr lang="en-IN" sz="1600" b="1" dirty="0" smtClean="0">
                <a:latin typeface="Bookman Old Style" panose="02050604050505020204" pitchFamily="18" charset="0"/>
              </a:rPr>
              <a:t>21RG1A0548                      ASSISTANT PROFESSOR</a:t>
            </a:r>
            <a:endParaRPr lang="en-IN" sz="16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U.RUSHMITHA               </a:t>
            </a:r>
            <a:r>
              <a:rPr lang="en-IN" sz="1600" b="1" dirty="0" smtClean="0">
                <a:latin typeface="Bookman Old Style" panose="02050604050505020204" pitchFamily="18" charset="0"/>
              </a:rPr>
              <a:t>21RG1A0560</a:t>
            </a:r>
            <a:endParaRPr lang="en-IN" sz="16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r>
              <a:rPr lang="en-IN" sz="1600" b="1" dirty="0">
                <a:latin typeface="Bookman Old Style" panose="02050604050505020204" pitchFamily="18" charset="0"/>
              </a:rPr>
              <a:t>                                                       </a:t>
            </a:r>
          </a:p>
          <a:p>
            <a:pPr marL="0" marR="0" lvl="0" indent="0" algn="l" defTabSz="457200" rtl="0" eaLnBrk="1" fontAlgn="auto" latinLnBrk="0" hangingPunct="1">
              <a:lnSpc>
                <a:spcPct val="100000"/>
              </a:lnSpc>
              <a:spcBef>
                <a:spcPts val="0"/>
              </a:spcBef>
              <a:spcAft>
                <a:spcPts val="0"/>
              </a:spcAft>
              <a:buClrTx/>
              <a:buSzTx/>
              <a:buFontTx/>
              <a:buNone/>
              <a:defRPr/>
            </a:pPr>
            <a:endParaRPr lang="en-IN" sz="20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24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sz="2400"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schemeClr val="accent1">
                  <a:lumMod val="60000"/>
                  <a:lumOff val="40000"/>
                </a:schemeClr>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lang="en-IN" b="1" dirty="0">
              <a:solidFill>
                <a:prstClr val="white"/>
              </a:solidFill>
              <a:latin typeface="Bookman Old Style" panose="02050604050505020204" pitchFamily="18"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1" i="0" u="none" strike="noStrike" kern="1200" cap="none" spc="0" normalizeH="0" baseline="0" noProof="0" dirty="0">
              <a:ln>
                <a:noFill/>
              </a:ln>
              <a:solidFill>
                <a:prstClr val="white"/>
              </a:solidFill>
              <a:effectLst/>
              <a:uLnTx/>
              <a:uFillTx/>
              <a:latin typeface="Bookman Old Style" panose="02050604050505020204" pitchFamily="18"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800" b="1" i="0" u="none" strike="noStrike" kern="1200" cap="none" spc="0" normalizeH="0" baseline="0" noProof="0" dirty="0">
              <a:ln>
                <a:noFill/>
              </a:ln>
              <a:effectLst/>
              <a:uLnTx/>
              <a:uFillTx/>
              <a:latin typeface="Bookman Old Style" panose="02050604050505020204" pitchFamily="18" charset="0"/>
              <a:ea typeface="+mn-ea"/>
              <a:cs typeface="+mn-cs"/>
            </a:endParaRPr>
          </a:p>
        </p:txBody>
      </p:sp>
      <p:sp>
        <p:nvSpPr>
          <p:cNvPr id="9" name="Slide Number Placeholder 8"/>
          <p:cNvSpPr>
            <a:spLocks noGrp="1"/>
          </p:cNvSpPr>
          <p:nvPr>
            <p:ph type="sldNum" sz="quarter" idx="12"/>
          </p:nvPr>
        </p:nvSpPr>
        <p:spPr/>
        <p:txBody>
          <a:bodyPr/>
          <a:lstStyle/>
          <a:p>
            <a:fld id="{6979DFC9-49C2-472C-8164-27EAFCE086AB}" type="slidenum">
              <a:rPr lang="en-US" smtClean="0"/>
              <a:t>1</a:t>
            </a:fld>
            <a:endParaRPr lang="en-US"/>
          </a:p>
        </p:txBody>
      </p:sp>
      <p:pic>
        <p:nvPicPr>
          <p:cNvPr id="14" name="Picture 13"/>
          <p:cNvPicPr>
            <a:picLocks noChangeAspect="1"/>
          </p:cNvPicPr>
          <p:nvPr/>
        </p:nvPicPr>
        <p:blipFill>
          <a:blip r:embed="rId2"/>
          <a:stretch>
            <a:fillRect/>
          </a:stretch>
        </p:blipFill>
        <p:spPr>
          <a:xfrm>
            <a:off x="397164" y="658678"/>
            <a:ext cx="8472805" cy="1828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00" y="457200"/>
            <a:ext cx="8204200" cy="504825"/>
          </a:xfrm>
        </p:spPr>
        <p:txBody>
          <a:bodyPr anchor="ctr">
            <a:noAutofit/>
          </a:bodyPr>
          <a:lstStyle/>
          <a:p>
            <a:r>
              <a:rPr lang="en-US" altLang="en-IN" sz="28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OUTPUT</a:t>
            </a:r>
          </a:p>
        </p:txBody>
      </p:sp>
      <p:sp>
        <p:nvSpPr>
          <p:cNvPr id="4" name="Slide Number Placeholder 3"/>
          <p:cNvSpPr>
            <a:spLocks noGrp="1"/>
          </p:cNvSpPr>
          <p:nvPr>
            <p:ph type="sldNum" sz="quarter" idx="12"/>
          </p:nvPr>
        </p:nvSpPr>
        <p:spPr/>
        <p:txBody>
          <a:bodyPr/>
          <a:lstStyle/>
          <a:p>
            <a:fld id="{6979DFC9-49C2-472C-8164-27EAFCE086AB}" type="slidenum">
              <a:rPr lang="en-US" smtClean="0"/>
              <a:t>10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183480"/>
            <a:ext cx="6522680" cy="247412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25236"/>
            <a:ext cx="6522680" cy="28962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79DFC9-49C2-472C-8164-27EAFCE086AB}" type="slidenum">
              <a:rPr lang="en-US" smtClean="0"/>
              <a:t>11</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28600"/>
            <a:ext cx="5943600" cy="306002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45" y="3581400"/>
            <a:ext cx="5918200" cy="3051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79DFC9-49C2-472C-8164-27EAFCE086AB}" type="slidenum">
              <a:rPr lang="en-US" smtClean="0"/>
              <a:t>12</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25" y="228600"/>
            <a:ext cx="6172200" cy="31825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424" y="3561588"/>
            <a:ext cx="6172201" cy="3153610"/>
          </a:xfrm>
          <a:prstGeom prst="rect">
            <a:avLst/>
          </a:prstGeom>
        </p:spPr>
      </p:pic>
    </p:spTree>
    <p:extLst>
      <p:ext uri="{BB962C8B-B14F-4D97-AF65-F5344CB8AC3E}">
        <p14:creationId xmlns:p14="http://schemas.microsoft.com/office/powerpoint/2010/main" val="227440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979DFC9-49C2-472C-8164-27EAFCE086AB}" type="slidenum">
              <a:rPr lang="en-US" smtClean="0"/>
              <a:t>13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05200"/>
            <a:ext cx="6204527" cy="31507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28600"/>
            <a:ext cx="6172200" cy="3134321"/>
          </a:xfrm>
          <a:prstGeom prst="rect">
            <a:avLst/>
          </a:prstGeom>
        </p:spPr>
      </p:pic>
    </p:spTree>
    <p:extLst>
      <p:ext uri="{BB962C8B-B14F-4D97-AF65-F5344CB8AC3E}">
        <p14:creationId xmlns:p14="http://schemas.microsoft.com/office/powerpoint/2010/main" val="216290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nchor="ctr"/>
          <a:lstStyle/>
          <a:p>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ADVANTAGES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52600"/>
            <a:ext cx="8229600" cy="4800600"/>
          </a:xfrm>
        </p:spPr>
        <p:txBody>
          <a:bodyPr>
            <a:noAutofit/>
          </a:bodyPr>
          <a:lstStyle/>
          <a:p>
            <a:pPr algn="just"/>
            <a:r>
              <a:rPr lang="en-US" sz="1800" b="1" dirty="0">
                <a:latin typeface="Times New Roman" panose="02020603050405020304" pitchFamily="18" charset="0"/>
                <a:cs typeface="Times New Roman" panose="02020603050405020304" pitchFamily="18" charset="0"/>
              </a:rPr>
              <a:t>Improved Prediction Accuracy: </a:t>
            </a:r>
            <a:r>
              <a:rPr lang="en-US" sz="1800" dirty="0">
                <a:latin typeface="Times New Roman" panose="02020603050405020304" pitchFamily="18" charset="0"/>
                <a:cs typeface="Times New Roman" panose="02020603050405020304" pitchFamily="18" charset="0"/>
              </a:rPr>
              <a:t>The use of a kernel method in ELM and optimization via GA enhances the prediction accuracy by addressing the random parameter selection issue.</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Optimized Network Structure:</a:t>
            </a:r>
            <a:r>
              <a:rPr lang="en-US" sz="1800" dirty="0">
                <a:latin typeface="Times New Roman" panose="02020603050405020304" pitchFamily="18" charset="0"/>
                <a:cs typeface="Times New Roman" panose="02020603050405020304" pitchFamily="18" charset="0"/>
              </a:rPr>
              <a:t> GA optimizes the number of hidden nodes and layers, as well as the thresholds and weights, leading to a more effective and efficient learning process.</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Faster Training:</a:t>
            </a:r>
            <a:r>
              <a:rPr lang="en-US" sz="1800" dirty="0">
                <a:latin typeface="Times New Roman" panose="02020603050405020304" pitchFamily="18" charset="0"/>
                <a:cs typeface="Times New Roman" panose="02020603050405020304" pitchFamily="18" charset="0"/>
              </a:rPr>
              <a:t> The proposed GA-KELM trains faster compared to traditional methods.</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Enhanced Stability: </a:t>
            </a:r>
            <a:r>
              <a:rPr lang="en-US" sz="1800" dirty="0">
                <a:latin typeface="Times New Roman" panose="02020603050405020304" pitchFamily="18" charset="0"/>
                <a:cs typeface="Times New Roman" panose="02020603050405020304" pitchFamily="18" charset="0"/>
              </a:rPr>
              <a:t>The optimization process via GA improves the stability of the results, reducing variability and enhancing reliability.</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Iterative Improvement: </a:t>
            </a:r>
            <a:r>
              <a:rPr lang="en-US" sz="1800" dirty="0">
                <a:latin typeface="Times New Roman" panose="02020603050405020304" pitchFamily="18" charset="0"/>
                <a:cs typeface="Times New Roman" panose="02020603050405020304" pitchFamily="18" charset="0"/>
              </a:rPr>
              <a:t>GA iteratively finds the optimal solution in the search space, progressively improving model performance.</a:t>
            </a:r>
            <a:endParaRPr lang="en-IN"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Comparative Superiority: </a:t>
            </a:r>
            <a:r>
              <a:rPr lang="en-US" sz="1800" dirty="0">
                <a:latin typeface="Times New Roman" panose="02020603050405020304" pitchFamily="18" charset="0"/>
                <a:cs typeface="Times New Roman" panose="02020603050405020304" pitchFamily="18" charset="0"/>
              </a:rPr>
              <a:t>Experiments demonstrate that GA-KELM outperforms existing models like CMAQ, SVR, and DBN-BP in terms of accuracy and training speed.</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2544" y="381000"/>
            <a:ext cx="8229600" cy="914400"/>
          </a:xfrm>
        </p:spPr>
        <p:txBody>
          <a:bodyPr anchor="b"/>
          <a:lstStyle/>
          <a:p>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APPLICATIONS</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2545" y="1524000"/>
            <a:ext cx="8141856" cy="5029200"/>
          </a:xfrm>
        </p:spPr>
        <p:txBody>
          <a:bodyPr>
            <a:noAutofit/>
          </a:bodyPr>
          <a:lstStyle/>
          <a:p>
            <a:pPr marL="0" indent="0" algn="just">
              <a:buClr>
                <a:schemeClr val="tx1">
                  <a:lumMod val="95000"/>
                  <a:lumOff val="5000"/>
                </a:schemeClr>
              </a:buClr>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Air Quality Index (AQI) forecasting has several important applications, including:</a:t>
            </a:r>
          </a:p>
          <a:p>
            <a:pPr algn="just">
              <a:buClr>
                <a:schemeClr val="tx2">
                  <a:lumMod val="60000"/>
                  <a:lumOff val="40000"/>
                </a:schemeClr>
              </a:buClr>
            </a:pPr>
            <a:r>
              <a:rPr lang="en-US" sz="1600" b="1" dirty="0">
                <a:latin typeface="Times New Roman" panose="02020603050405020304" pitchFamily="18" charset="0"/>
                <a:ea typeface="Calibri" panose="020F0502020204030204" pitchFamily="34" charset="0"/>
                <a:cs typeface="Times New Roman" panose="02020603050405020304" pitchFamily="18" charset="0"/>
              </a:rPr>
              <a:t>Public Health: </a:t>
            </a:r>
            <a:r>
              <a:rPr lang="en-US" sz="1600" dirty="0">
                <a:latin typeface="Times New Roman" panose="02020603050405020304" pitchFamily="18" charset="0"/>
                <a:ea typeface="Calibri" panose="020F0502020204030204" pitchFamily="34" charset="0"/>
                <a:cs typeface="Times New Roman" panose="02020603050405020304" pitchFamily="18" charset="0"/>
              </a:rPr>
              <a:t>Accurate AQI forecasts help inform the public about potential health risks, allowing individuals to take precautions, such as staying indoors or wearing masks on high pollution days.</a:t>
            </a:r>
          </a:p>
          <a:p>
            <a:pPr algn="just">
              <a:buClr>
                <a:schemeClr val="tx2">
                  <a:lumMod val="60000"/>
                  <a:lumOff val="40000"/>
                </a:schemeClr>
              </a:buClr>
            </a:pPr>
            <a:r>
              <a:rPr lang="en-US" sz="1600" b="1" dirty="0">
                <a:latin typeface="Times New Roman" panose="02020603050405020304" pitchFamily="18" charset="0"/>
                <a:ea typeface="Calibri" panose="020F0502020204030204" pitchFamily="34" charset="0"/>
                <a:cs typeface="Times New Roman" panose="02020603050405020304" pitchFamily="18" charset="0"/>
              </a:rPr>
              <a:t>Policy Making: </a:t>
            </a:r>
            <a:r>
              <a:rPr lang="en-US" sz="1600" dirty="0">
                <a:latin typeface="Times New Roman" panose="02020603050405020304" pitchFamily="18" charset="0"/>
                <a:ea typeface="Calibri" panose="020F0502020204030204" pitchFamily="34" charset="0"/>
                <a:cs typeface="Times New Roman" panose="02020603050405020304" pitchFamily="18" charset="0"/>
              </a:rPr>
              <a:t>Governments and environmental agencies use AQI forecasts to implement policies and regulations aimed at reducing pollution levels. This can include traffic restrictions, industrial emission controls, and public advisories.</a:t>
            </a:r>
          </a:p>
          <a:p>
            <a:pPr algn="just">
              <a:buClr>
                <a:schemeClr val="tx2">
                  <a:lumMod val="60000"/>
                  <a:lumOff val="40000"/>
                </a:schemeClr>
              </a:buClr>
            </a:pPr>
            <a:r>
              <a:rPr lang="en-US" sz="1600" b="1" dirty="0">
                <a:latin typeface="Times New Roman" panose="02020603050405020304" pitchFamily="18" charset="0"/>
                <a:ea typeface="Calibri" panose="020F0502020204030204" pitchFamily="34" charset="0"/>
                <a:cs typeface="Times New Roman" panose="02020603050405020304" pitchFamily="18" charset="0"/>
              </a:rPr>
              <a:t>Environmental Monitoring: </a:t>
            </a:r>
            <a:r>
              <a:rPr lang="en-US" sz="1600" dirty="0">
                <a:latin typeface="Times New Roman" panose="02020603050405020304" pitchFamily="18" charset="0"/>
                <a:ea typeface="Calibri" panose="020F0502020204030204" pitchFamily="34" charset="0"/>
                <a:cs typeface="Times New Roman" panose="02020603050405020304" pitchFamily="18" charset="0"/>
              </a:rPr>
              <a:t>Continuous monitoring and forecasting of AQI help in assessing the effectiveness of pollution control measures and in making necessary adjustments.</a:t>
            </a:r>
          </a:p>
          <a:p>
            <a:pPr algn="just">
              <a:buClr>
                <a:schemeClr val="tx2">
                  <a:lumMod val="60000"/>
                  <a:lumOff val="40000"/>
                </a:schemeClr>
              </a:buClr>
            </a:pPr>
            <a:r>
              <a:rPr lang="en-US" sz="1600" b="1" dirty="0">
                <a:latin typeface="Times New Roman" panose="02020603050405020304" pitchFamily="18" charset="0"/>
                <a:ea typeface="Calibri" panose="020F0502020204030204" pitchFamily="34" charset="0"/>
                <a:cs typeface="Times New Roman" panose="02020603050405020304" pitchFamily="18" charset="0"/>
              </a:rPr>
              <a:t>Research and Development: </a:t>
            </a:r>
            <a:r>
              <a:rPr lang="en-US" sz="1600" dirty="0">
                <a:latin typeface="Times New Roman" panose="02020603050405020304" pitchFamily="18" charset="0"/>
                <a:ea typeface="Calibri" panose="020F0502020204030204" pitchFamily="34" charset="0"/>
                <a:cs typeface="Times New Roman" panose="02020603050405020304" pitchFamily="18" charset="0"/>
              </a:rPr>
              <a:t>Scientists and researchers use AQI data to study the impact of various pollutants on health and the environment. This data is crucial for developing new technologies and strategies to combat air pollution.</a:t>
            </a:r>
          </a:p>
          <a:p>
            <a:pPr algn="just">
              <a:buClr>
                <a:schemeClr val="tx2">
                  <a:lumMod val="60000"/>
                  <a:lumOff val="40000"/>
                </a:schemeClr>
              </a:buClr>
            </a:pPr>
            <a:r>
              <a:rPr lang="en-US" sz="1600" b="1" dirty="0">
                <a:latin typeface="Times New Roman" panose="02020603050405020304" pitchFamily="18" charset="0"/>
                <a:ea typeface="Calibri" panose="020F0502020204030204" pitchFamily="34" charset="0"/>
                <a:cs typeface="Times New Roman" panose="02020603050405020304" pitchFamily="18" charset="0"/>
              </a:rPr>
              <a:t>Urban Planning: </a:t>
            </a:r>
            <a:r>
              <a:rPr lang="en-US" sz="1600" dirty="0">
                <a:latin typeface="Times New Roman" panose="02020603050405020304" pitchFamily="18" charset="0"/>
                <a:ea typeface="Calibri" panose="020F0502020204030204" pitchFamily="34" charset="0"/>
                <a:cs typeface="Times New Roman" panose="02020603050405020304" pitchFamily="18" charset="0"/>
              </a:rPr>
              <a:t>Urban planners use AQI forecasts to design cities in ways that minimize pollution exposure, such as creating green spaces and optimizing traffic flow. </a:t>
            </a:r>
            <a:endParaRPr lang="en-US" sz="16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Clr>
                <a:schemeClr val="tx2">
                  <a:lumMod val="60000"/>
                  <a:lumOff val="40000"/>
                </a:schemeClr>
              </a:buClr>
              <a:buNone/>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Machine </a:t>
            </a:r>
            <a:r>
              <a:rPr lang="en-US" sz="1600" dirty="0">
                <a:latin typeface="Times New Roman" panose="02020603050405020304" pitchFamily="18" charset="0"/>
                <a:ea typeface="Calibri" panose="020F0502020204030204" pitchFamily="34" charset="0"/>
                <a:cs typeface="Times New Roman" panose="02020603050405020304" pitchFamily="18" charset="0"/>
              </a:rPr>
              <a:t>learning models, such as Artificial Neural Networks (ANN), Random Forest (RF), and Support Vector Regressor (SVR), are commonly used for AQI forecasting due to their ability to handle complex and non-linear relationships between pollutants and meteorological factors.</a:t>
            </a:r>
            <a:endParaRPr lang="en-IN"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15</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0"/>
            <a:ext cx="8229600" cy="1143000"/>
          </a:xfrm>
        </p:spPr>
        <p:txBody>
          <a:bodyPr anchor="b"/>
          <a:lstStyle/>
          <a:p>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FUTURE</a:t>
            </a:r>
            <a:r>
              <a:rPr lang="en-IN" sz="4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SCOPE</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87993"/>
            <a:ext cx="8160327" cy="5341408"/>
          </a:xfrm>
        </p:spPr>
        <p:txBody>
          <a:bodyPr>
            <a:noAutofit/>
          </a:bodyPr>
          <a:lstStyle/>
          <a:p>
            <a:pPr marL="0" indent="0" algn="just">
              <a:buClr>
                <a:schemeClr val="tx1">
                  <a:lumMod val="95000"/>
                  <a:lumOff val="5000"/>
                </a:schemeClr>
              </a:buClr>
              <a:buNone/>
            </a:pPr>
            <a:r>
              <a:rPr lang="en-US" sz="1800" dirty="0">
                <a:latin typeface="Times New Roman" panose="02020603050405020304" pitchFamily="18" charset="0"/>
                <a:cs typeface="Times New Roman" panose="02020603050405020304" pitchFamily="18" charset="0"/>
              </a:rPr>
              <a:t>The future scope of Air Quality Index (AQI) forecasting using a Genetic Algorithm-Based Improved Extreme Learning Machine (GA-KELM) is quite promising. Here are some key areas where this approach can make significant contributions:</a:t>
            </a:r>
          </a:p>
          <a:p>
            <a:pPr algn="just">
              <a:buClr>
                <a:schemeClr val="tx2">
                  <a:lumMod val="60000"/>
                  <a:lumOff val="40000"/>
                </a:schemeClr>
              </a:buClr>
            </a:pPr>
            <a:r>
              <a:rPr lang="en-US" sz="1800" b="1" dirty="0">
                <a:latin typeface="Times New Roman" panose="02020603050405020304" pitchFamily="18" charset="0"/>
                <a:cs typeface="Times New Roman" panose="02020603050405020304" pitchFamily="18" charset="0"/>
              </a:rPr>
              <a:t>Advanced Monitoring Technologies: </a:t>
            </a:r>
            <a:r>
              <a:rPr lang="en-US" sz="1800" dirty="0">
                <a:latin typeface="Times New Roman" panose="02020603050405020304" pitchFamily="18" charset="0"/>
                <a:cs typeface="Times New Roman" panose="02020603050405020304" pitchFamily="18" charset="0"/>
              </a:rPr>
              <a:t>The development of more sophisticated sensors and monitoring devices will enable more accurate and widespread air quality data collection.</a:t>
            </a:r>
          </a:p>
          <a:p>
            <a:pPr algn="just">
              <a:buClr>
                <a:schemeClr val="tx2">
                  <a:lumMod val="60000"/>
                  <a:lumOff val="40000"/>
                </a:schemeClr>
              </a:buClr>
            </a:pPr>
            <a:r>
              <a:rPr lang="en-US" sz="1800" b="1" dirty="0">
                <a:latin typeface="Times New Roman" panose="02020603050405020304" pitchFamily="18" charset="0"/>
                <a:cs typeface="Times New Roman" panose="02020603050405020304" pitchFamily="18" charset="0"/>
              </a:rPr>
              <a:t>Machine Learning and AI: </a:t>
            </a:r>
            <a:r>
              <a:rPr lang="en-US" sz="1800" dirty="0">
                <a:latin typeface="Times New Roman" panose="02020603050405020304" pitchFamily="18" charset="0"/>
                <a:cs typeface="Times New Roman" panose="02020603050405020304" pitchFamily="18" charset="0"/>
              </a:rPr>
              <a:t>The use of machine learning and artificial intelligence will enhance the predictive capabilities of air quality models, allowing for more accurate and timely forecasts.</a:t>
            </a:r>
          </a:p>
          <a:p>
            <a:pPr algn="just">
              <a:buClr>
                <a:schemeClr val="tx2">
                  <a:lumMod val="60000"/>
                  <a:lumOff val="40000"/>
                </a:schemeClr>
              </a:buClr>
            </a:pPr>
            <a:r>
              <a:rPr lang="en-US" sz="1800" b="1" dirty="0">
                <a:latin typeface="Times New Roman" panose="02020603050405020304" pitchFamily="18" charset="0"/>
                <a:cs typeface="Times New Roman" panose="02020603050405020304" pitchFamily="18" charset="0"/>
              </a:rPr>
              <a:t>Integration with Smart Cities: </a:t>
            </a:r>
            <a:r>
              <a:rPr lang="en-US" sz="1800" dirty="0">
                <a:latin typeface="Times New Roman" panose="02020603050405020304" pitchFamily="18" charset="0"/>
                <a:cs typeface="Times New Roman" panose="02020603050405020304" pitchFamily="18" charset="0"/>
              </a:rPr>
              <a:t>Air quality monitoring systems will be integrated into smart city infrastructures, providing real-time data to manage urban pollution more effectively.</a:t>
            </a:r>
          </a:p>
          <a:p>
            <a:pPr algn="just">
              <a:buClr>
                <a:schemeClr val="tx2">
                  <a:lumMod val="60000"/>
                  <a:lumOff val="40000"/>
                </a:schemeClr>
              </a:buClr>
            </a:pPr>
            <a:r>
              <a:rPr lang="en-US" sz="1800" b="1" dirty="0">
                <a:latin typeface="Times New Roman" panose="02020603050405020304" pitchFamily="18" charset="0"/>
                <a:cs typeface="Times New Roman" panose="02020603050405020304" pitchFamily="18" charset="0"/>
              </a:rPr>
              <a:t>Public Health Initiatives: </a:t>
            </a:r>
            <a:r>
              <a:rPr lang="en-US" sz="1800" dirty="0">
                <a:latin typeface="Times New Roman" panose="02020603050405020304" pitchFamily="18" charset="0"/>
                <a:cs typeface="Times New Roman" panose="02020603050405020304" pitchFamily="18" charset="0"/>
              </a:rPr>
              <a:t>Improved air quality forecasting will support public health initiatives by providing data that can be used to issue health advisories and implement pollution control measures.</a:t>
            </a:r>
          </a:p>
          <a:p>
            <a:pPr algn="just">
              <a:buClr>
                <a:schemeClr val="tx2">
                  <a:lumMod val="60000"/>
                  <a:lumOff val="40000"/>
                </a:schemeClr>
              </a:buClr>
            </a:pPr>
            <a:r>
              <a:rPr lang="en-US" sz="1800" b="1" dirty="0" smtClean="0">
                <a:latin typeface="Times New Roman" panose="02020603050405020304" pitchFamily="18" charset="0"/>
                <a:cs typeface="Times New Roman" panose="02020603050405020304" pitchFamily="18" charset="0"/>
              </a:rPr>
              <a:t>Climate </a:t>
            </a:r>
            <a:r>
              <a:rPr lang="en-US" sz="1800" b="1" dirty="0">
                <a:latin typeface="Times New Roman" panose="02020603050405020304" pitchFamily="18" charset="0"/>
                <a:cs typeface="Times New Roman" panose="02020603050405020304" pitchFamily="18" charset="0"/>
              </a:rPr>
              <a:t>Change Mitigation: </a:t>
            </a:r>
            <a:r>
              <a:rPr lang="en-US" sz="1800" dirty="0">
                <a:latin typeface="Times New Roman" panose="02020603050405020304" pitchFamily="18" charset="0"/>
                <a:cs typeface="Times New Roman" panose="02020603050405020304" pitchFamily="18" charset="0"/>
              </a:rPr>
              <a:t>Understanding the relationship between air quality and climate change will help in developing strategies to mitigate the impact of climate change on air quality.</a:t>
            </a:r>
          </a:p>
        </p:txBody>
      </p:sp>
      <p:sp>
        <p:nvSpPr>
          <p:cNvPr id="4" name="Slide Number Placeholder 3"/>
          <p:cNvSpPr>
            <a:spLocks noGrp="1"/>
          </p:cNvSpPr>
          <p:nvPr>
            <p:ph type="sldNum" sz="quarter" idx="12"/>
          </p:nvPr>
        </p:nvSpPr>
        <p:spPr/>
        <p:txBody>
          <a:bodyPr/>
          <a:lstStyle/>
          <a:p>
            <a:fld id="{6979DFC9-49C2-472C-8164-27EAFCE086AB}" type="slidenum">
              <a:rPr lang="en-US" smtClean="0"/>
              <a:t>16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325"/>
            <a:ext cx="8229600" cy="1143000"/>
          </a:xfrm>
        </p:spPr>
        <p:txBody>
          <a:bodyPr anchor="ctr"/>
          <a:lstStyle/>
          <a:p>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CONCLUSION</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67920"/>
            <a:ext cx="8001000" cy="4604280"/>
          </a:xfrm>
        </p:spPr>
        <p:txBody>
          <a:bodyPr>
            <a:noAutofit/>
          </a:bodyPr>
          <a:lstStyle/>
          <a:p>
            <a:pPr algn="just">
              <a:buClr>
                <a:schemeClr val="tx2">
                  <a:lumMod val="60000"/>
                  <a:lumOff val="40000"/>
                </a:schemeClr>
              </a:buClr>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 </a:t>
            </a:r>
            <a:r>
              <a:rPr lang="en-US" sz="1800" dirty="0">
                <a:latin typeface="Times New Roman" panose="02020603050405020304" pitchFamily="18" charset="0"/>
                <a:cs typeface="Times New Roman" panose="02020603050405020304" pitchFamily="18" charset="0"/>
              </a:rPr>
              <a:t>correct analysis and accurate prediction of air quality remains a primary condition to achieve the objective of </a:t>
            </a:r>
            <a:r>
              <a:rPr lang="en-US" sz="1800" b="1" dirty="0">
                <a:solidFill>
                  <a:schemeClr val="accent1">
                    <a:lumMod val="75000"/>
                  </a:schemeClr>
                </a:solidFill>
                <a:latin typeface="Times New Roman" panose="02020603050405020304" pitchFamily="18" charset="0"/>
                <a:cs typeface="Times New Roman" panose="02020603050405020304" pitchFamily="18" charset="0"/>
              </a:rPr>
              <a:t>sustainable development</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algn="just">
              <a:buClr>
                <a:schemeClr val="tx2">
                  <a:lumMod val="60000"/>
                  <a:lumOff val="40000"/>
                </a:schemeClr>
              </a:buClr>
            </a:pPr>
            <a:r>
              <a:rPr lang="en-US" sz="1800" dirty="0" smtClean="0">
                <a:latin typeface="Times New Roman" panose="02020603050405020304" pitchFamily="18" charset="0"/>
                <a:cs typeface="Times New Roman" panose="02020603050405020304" pitchFamily="18" charset="0"/>
              </a:rPr>
              <a:t>Our </a:t>
            </a:r>
            <a:r>
              <a:rPr lang="en-US" sz="1800" dirty="0">
                <a:latin typeface="Times New Roman" panose="02020603050405020304" pitchFamily="18" charset="0"/>
                <a:cs typeface="Times New Roman" panose="02020603050405020304" pitchFamily="18" charset="0"/>
              </a:rPr>
              <a:t>project focus on the problem of prediction model design, and investigates the problems related to the optimization of the model parameters. The GA-KELM model </a:t>
            </a:r>
            <a:r>
              <a:rPr lang="en-US" sz="1800" dirty="0" smtClean="0">
                <a:latin typeface="Times New Roman" panose="02020603050405020304" pitchFamily="18" charset="0"/>
                <a:cs typeface="Times New Roman" panose="02020603050405020304" pitchFamily="18" charset="0"/>
              </a:rPr>
              <a:t>is </a:t>
            </a:r>
            <a:r>
              <a:rPr lang="en-US" sz="1800" dirty="0">
                <a:latin typeface="Times New Roman" panose="02020603050405020304" pitchFamily="18" charset="0"/>
                <a:cs typeface="Times New Roman" panose="02020603050405020304" pitchFamily="18" charset="0"/>
              </a:rPr>
              <a:t>experimentally proven to be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more efficient</a:t>
            </a:r>
            <a:r>
              <a:rPr lang="en-US" sz="1800" dirty="0">
                <a:latin typeface="Times New Roman" panose="02020603050405020304" pitchFamily="18" charset="0"/>
                <a:cs typeface="Times New Roman" panose="02020603050405020304" pitchFamily="18" charset="0"/>
              </a:rPr>
              <a:t> than the classical shallow learning and can effectively explore and learn the interdependence of multivariate air quality correlation time series such as temperature, humidity, wind speed, SO2, and PM10. </a:t>
            </a:r>
            <a:endParaRPr lang="en-US" sz="1800" dirty="0" smtClean="0">
              <a:latin typeface="Times New Roman" panose="02020603050405020304" pitchFamily="18" charset="0"/>
              <a:cs typeface="Times New Roman" panose="02020603050405020304" pitchFamily="18" charset="0"/>
            </a:endParaRPr>
          </a:p>
          <a:p>
            <a:pPr algn="just">
              <a:buClr>
                <a:schemeClr val="tx2">
                  <a:lumMod val="60000"/>
                  <a:lumOff val="40000"/>
                </a:schemeClr>
              </a:buClr>
            </a:pPr>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conclusion, our study highlights the significance of the GA-KELM model in predicting air quality. We have addressed 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optimization challenges </a:t>
            </a:r>
            <a:r>
              <a:rPr lang="en-US" sz="1800" dirty="0">
                <a:latin typeface="Times New Roman" panose="02020603050405020304" pitchFamily="18" charset="0"/>
                <a:cs typeface="Times New Roman" panose="02020603050405020304" pitchFamily="18" charset="0"/>
              </a:rPr>
              <a:t>and demonstrated its superiority over traditional methods. </a:t>
            </a:r>
            <a:endParaRPr lang="en-US" sz="1800" dirty="0" smtClean="0">
              <a:latin typeface="Times New Roman" panose="02020603050405020304" pitchFamily="18" charset="0"/>
              <a:cs typeface="Times New Roman" panose="02020603050405020304" pitchFamily="18" charset="0"/>
            </a:endParaRPr>
          </a:p>
          <a:p>
            <a:pPr algn="just">
              <a:buClr>
                <a:schemeClr val="tx2">
                  <a:lumMod val="60000"/>
                  <a:lumOff val="40000"/>
                </a:schemeClr>
              </a:buClr>
            </a:pPr>
            <a:r>
              <a:rPr lang="en-US" sz="1800" dirty="0" smtClean="0">
                <a:latin typeface="Times New Roman" panose="02020603050405020304" pitchFamily="18" charset="0"/>
                <a:cs typeface="Times New Roman" panose="02020603050405020304" pitchFamily="18" charset="0"/>
              </a:rPr>
              <a:t>Furthermore</a:t>
            </a:r>
            <a:r>
              <a:rPr lang="en-US" sz="1800" dirty="0">
                <a:latin typeface="Times New Roman" panose="02020603050405020304" pitchFamily="18" charset="0"/>
                <a:cs typeface="Times New Roman" panose="02020603050405020304" pitchFamily="18" charset="0"/>
              </a:rPr>
              <a:t>, 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integration of pollutant emission factors and meteorological factors</a:t>
            </a:r>
            <a:r>
              <a:rPr lang="en-US" sz="1800" dirty="0">
                <a:latin typeface="Times New Roman" panose="02020603050405020304" pitchFamily="18" charset="0"/>
                <a:cs typeface="Times New Roman" panose="02020603050405020304" pitchFamily="18" charset="0"/>
              </a:rPr>
              <a:t> into the evaluation system will advance the accuracy and reliability of air quality measurement and assessment.</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774"/>
            <a:ext cx="8229600" cy="1252026"/>
          </a:xfrm>
        </p:spPr>
        <p:txBody>
          <a:bodyPr>
            <a:normAutofit/>
          </a:bodyPr>
          <a:lstStyle/>
          <a:p>
            <a:r>
              <a:rPr lang="en-IN" sz="2800" b="1" dirty="0" smtClean="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IN" sz="32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153400" cy="5029200"/>
          </a:xfrm>
        </p:spPr>
        <p:txBody>
          <a:bodyPr>
            <a:normAutofit fontScale="77500" lnSpcReduction="20000"/>
          </a:bodyPr>
          <a:lstStyle/>
          <a:p>
            <a:pPr marL="0" indent="0" algn="just">
              <a:lnSpc>
                <a:spcPct val="150000"/>
              </a:lnSpc>
              <a:spcAft>
                <a:spcPts val="1000"/>
              </a:spcAft>
              <a:buNone/>
            </a:pPr>
            <a:endParaRPr lang="en-IN"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[1] X. Li, L. Jin, and H. Kan, ‘‘Air pollution: A global problem needs local fixes,’’ Nature, vol. 570, no. 7762, pp. 437–439, Jun. 2019.</a:t>
            </a:r>
            <a:endParaRPr lang="en-IN"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 [2] Y. Han, J. C. K. Lam, and V. O. K. Li, ‘‘A Bayesian LSTM model to evaluate the effects of air pollution control regulations in China,’’ in Proc. IEEE Big Data Workshop (Big Data), Dec. 2018, pp. 4465–4468.</a:t>
            </a:r>
            <a:endParaRPr lang="en-IN"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 [3] L. Bai, J. Wang, X. Ma, and H. Lu, ‘‘Air pollution forecasts: An overview,’’ Int. J. Environ. Res. Public Health, vol. 15, no. 4, p. 780, 2018.</a:t>
            </a:r>
          </a:p>
          <a:p>
            <a:pPr algn="just"/>
            <a:r>
              <a:rPr lang="en-US" sz="2100" dirty="0">
                <a:latin typeface="Times New Roman" panose="02020603050405020304" pitchFamily="18" charset="0"/>
                <a:cs typeface="Times New Roman" panose="02020603050405020304" pitchFamily="18" charset="0"/>
              </a:rPr>
              <a:t>[4] Y. Ding and Y. Xue, ‘‘A deep learning approach to writer identification using inertial sensor data of air-handwriting,’’ IEICE Trans. Inf. Syst., vol. E102-D, no. 10, pp. 2059–2063, 2019.</a:t>
            </a:r>
          </a:p>
          <a:p>
            <a:pPr algn="just"/>
            <a:r>
              <a:rPr lang="en-US" sz="2100" dirty="0">
                <a:latin typeface="Times New Roman" panose="02020603050405020304" pitchFamily="18" charset="0"/>
                <a:cs typeface="Times New Roman" panose="02020603050405020304" pitchFamily="18" charset="0"/>
              </a:rPr>
              <a:t>[5] S.-Q. Dotse, M. I. Petra, L. Dagar, and L. C. De Silva, ‘‘Application of computational intelligence techniques to forecast daily PM10 exceedances in Brunei Darussalam,’’ Atmos. Pollut. Res., vol. 9, no. 2, pp. 358–368, Mar. 2018.</a:t>
            </a:r>
          </a:p>
          <a:p>
            <a:pPr algn="just"/>
            <a:r>
              <a:rPr lang="en-US" sz="2100" dirty="0">
                <a:latin typeface="Times New Roman" panose="02020603050405020304" pitchFamily="18" charset="0"/>
                <a:cs typeface="Times New Roman" panose="02020603050405020304" pitchFamily="18" charset="0"/>
              </a:rPr>
              <a:t>[7] S. Abirami, P. Chitra, R. Madhumitha, and S. R. Kesavan, ‘‘Hybrid spatio-temporal deep learning framework for particulate matter (PM2.5) concentration forecasting,’’ in Proc. Int. Conf. Innov. Trends Inf. Technol. (ICITIIT), Feb. 2020, pp. 1–6. </a:t>
            </a:r>
          </a:p>
          <a:p>
            <a:pPr algn="just"/>
            <a:r>
              <a:rPr lang="en-US" sz="2100" dirty="0">
                <a:latin typeface="Times New Roman" panose="02020603050405020304" pitchFamily="18" charset="0"/>
                <a:cs typeface="Times New Roman" panose="02020603050405020304" pitchFamily="18" charset="0"/>
              </a:rPr>
              <a:t>[8] Y. Cheng, S. Zhang, C. Huan, M. O. Oladokun, and Z. Lin, ‘‘Optimization on fresh outdoor air ratio of air conditioning system with stratum ventilation for both targeted indoor air quality and maximal energy saving,’’ Building Environ., vol. 147, pp. 11–22, Jan. 2019.</a:t>
            </a:r>
          </a:p>
          <a:p>
            <a:pPr marL="0" indent="0">
              <a:buNone/>
            </a:pPr>
            <a:endParaRPr lang="en-IN" sz="1600" dirty="0"/>
          </a:p>
          <a:p>
            <a:pPr marL="0" indent="0" algn="just">
              <a:lnSpc>
                <a:spcPct val="150000"/>
              </a:lnSpc>
              <a:spcAft>
                <a:spcPts val="1000"/>
              </a:spcAft>
              <a:buClr>
                <a:schemeClr val="tx1">
                  <a:lumMod val="95000"/>
                  <a:lumOff val="5000"/>
                </a:schemeClr>
              </a:buClr>
              <a:buNone/>
            </a:pPr>
            <a:endParaRPr lang="en-IN" sz="33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18</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305800" cy="990600"/>
          </a:xfrm>
        </p:spPr>
        <p:txBody>
          <a:bodyPr/>
          <a:lstStyle/>
          <a:p>
            <a:r>
              <a:rPr lang="en-US" dirty="0"/>
              <a:t>                  </a:t>
            </a:r>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t>19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2485"/>
          </a:xfrm>
        </p:spPr>
        <p:txBody>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CONTENT</a:t>
            </a:r>
            <a:endParaRPr lang="en-ID"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46225"/>
            <a:ext cx="8229600" cy="4778375"/>
          </a:xfrm>
        </p:spPr>
        <p:txBody>
          <a:bodyPr>
            <a:normAutofit/>
          </a:bodyPr>
          <a:lstStyle/>
          <a:p>
            <a:r>
              <a:rPr lang="en-US" sz="1800" dirty="0">
                <a:latin typeface="Times New Roman" panose="02020603050405020304" pitchFamily="18" charset="0"/>
                <a:cs typeface="Times New Roman" panose="02020603050405020304" pitchFamily="18" charset="0"/>
              </a:rPr>
              <a:t>Abstract</a:t>
            </a:r>
          </a:p>
          <a:p>
            <a:r>
              <a:rPr lang="en-US" sz="1800" dirty="0">
                <a:latin typeface="Times New Roman" panose="02020603050405020304" pitchFamily="18" charset="0"/>
                <a:cs typeface="Times New Roman" panose="02020603050405020304" pitchFamily="18" charset="0"/>
              </a:rPr>
              <a:t>Introduction</a:t>
            </a:r>
          </a:p>
          <a:p>
            <a:r>
              <a:rPr lang="en-US" sz="1800" dirty="0">
                <a:latin typeface="Times New Roman" panose="02020603050405020304" pitchFamily="18" charset="0"/>
                <a:cs typeface="Times New Roman" panose="02020603050405020304" pitchFamily="18" charset="0"/>
              </a:rPr>
              <a:t>Existing System</a:t>
            </a:r>
          </a:p>
          <a:p>
            <a:r>
              <a:rPr lang="en-US" sz="1800" dirty="0">
                <a:latin typeface="Times New Roman" panose="02020603050405020304" pitchFamily="18" charset="0"/>
                <a:cs typeface="Times New Roman" panose="02020603050405020304" pitchFamily="18" charset="0"/>
              </a:rPr>
              <a:t>Literature Survey</a:t>
            </a:r>
          </a:p>
          <a:p>
            <a:r>
              <a:rPr lang="en-US" sz="1800" dirty="0">
                <a:latin typeface="Times New Roman" panose="02020603050405020304" pitchFamily="18" charset="0"/>
                <a:cs typeface="Times New Roman" panose="02020603050405020304" pitchFamily="18" charset="0"/>
              </a:rPr>
              <a:t>Proposed Method</a:t>
            </a:r>
          </a:p>
          <a:p>
            <a:r>
              <a:rPr lang="en-US" sz="1800" dirty="0">
                <a:latin typeface="Times New Roman" panose="02020603050405020304" pitchFamily="18" charset="0"/>
                <a:cs typeface="Times New Roman" panose="02020603050405020304" pitchFamily="18" charset="0"/>
              </a:rPr>
              <a:t>Hardware &amp; Software Requirements</a:t>
            </a:r>
          </a:p>
          <a:p>
            <a:r>
              <a:rPr lang="en-US" sz="1800" dirty="0">
                <a:latin typeface="Times New Roman" panose="02020603050405020304" pitchFamily="18" charset="0"/>
                <a:cs typeface="Times New Roman" panose="02020603050405020304" pitchFamily="18" charset="0"/>
              </a:rPr>
              <a:t>Advantages</a:t>
            </a:r>
          </a:p>
          <a:p>
            <a:r>
              <a:rPr lang="en-US" sz="1800" dirty="0">
                <a:latin typeface="Times New Roman" panose="02020603050405020304" pitchFamily="18" charset="0"/>
                <a:cs typeface="Times New Roman" panose="02020603050405020304" pitchFamily="18" charset="0"/>
              </a:rPr>
              <a:t>Applications</a:t>
            </a:r>
          </a:p>
          <a:p>
            <a:r>
              <a:rPr lang="en-US" sz="1800" dirty="0">
                <a:latin typeface="Times New Roman" panose="02020603050405020304" pitchFamily="18" charset="0"/>
                <a:cs typeface="Times New Roman" panose="02020603050405020304" pitchFamily="18" charset="0"/>
              </a:rPr>
              <a:t>Result  Analysis</a:t>
            </a:r>
          </a:p>
          <a:p>
            <a:r>
              <a:rPr lang="en-US" sz="1800" dirty="0">
                <a:latin typeface="Times New Roman" panose="02020603050405020304" pitchFamily="18" charset="0"/>
                <a:cs typeface="Times New Roman" panose="02020603050405020304" pitchFamily="18" charset="0"/>
              </a:rPr>
              <a:t>Future Scope</a:t>
            </a:r>
          </a:p>
          <a:p>
            <a:r>
              <a:rPr lang="en-US" sz="1800" dirty="0">
                <a:latin typeface="Times New Roman" panose="02020603050405020304" pitchFamily="18" charset="0"/>
                <a:cs typeface="Times New Roman" panose="02020603050405020304" pitchFamily="18" charset="0"/>
              </a:rPr>
              <a:t>Conclusion</a:t>
            </a:r>
          </a:p>
          <a:p>
            <a:r>
              <a:rPr lang="en-US" sz="18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D"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9509"/>
            <a:ext cx="8229600" cy="1168832"/>
          </a:xfrm>
        </p:spPr>
        <p:txBody>
          <a:bodyPr anchor="b">
            <a:normAutofit/>
          </a:bodyPr>
          <a:lstStyle/>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09600" y="1985963"/>
            <a:ext cx="8170333" cy="4456594"/>
          </a:xfrm>
        </p:spPr>
        <p:txBody>
          <a:bodyPr>
            <a:noAutofit/>
          </a:bodyPr>
          <a:lstStyle/>
          <a:p>
            <a:pPr algn="just">
              <a:buClr>
                <a:srgbClr val="00B0F0"/>
              </a:buClr>
            </a:pPr>
            <a:r>
              <a:rPr lang="en-US" sz="1800" dirty="0">
                <a:latin typeface="Times New Roman" panose="02020603050405020304" pitchFamily="18" charset="0"/>
                <a:cs typeface="Times New Roman" panose="02020603050405020304" pitchFamily="18" charset="0"/>
              </a:rPr>
              <a:t>Air quality has always been one of the most important environmental concerns for the general public and society. Using machine learning algorithms for Air Quality Index (AQI) prediction is helpful for 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analysis of future air quality trends</a:t>
            </a:r>
            <a:r>
              <a:rPr lang="en-US" sz="1800" dirty="0">
                <a:latin typeface="Times New Roman" panose="02020603050405020304" pitchFamily="18" charset="0"/>
                <a:cs typeface="Times New Roman" panose="02020603050405020304" pitchFamily="18" charset="0"/>
              </a:rPr>
              <a:t> from a macro perspective.</a:t>
            </a:r>
          </a:p>
          <a:p>
            <a:pPr algn="just">
              <a:buClr>
                <a:srgbClr val="00B0F0"/>
              </a:buClr>
            </a:pPr>
            <a:r>
              <a:rPr lang="en-US" sz="1800" dirty="0">
                <a:latin typeface="Times New Roman" panose="02020603050405020304" pitchFamily="18" charset="0"/>
                <a:cs typeface="Times New Roman" panose="02020603050405020304" pitchFamily="18" charset="0"/>
              </a:rPr>
              <a:t>When conventionally using a single machine learning model to predict air quality, it is challenging to achieve a good prediction outcome under various AQI fluctuation trends. In order to effectively address this problem, a genetic algorithm-based improved extreme learning machine (GA-KELM) prediction method is enhanced.</a:t>
            </a:r>
          </a:p>
          <a:p>
            <a:pPr algn="just">
              <a:buClr>
                <a:srgbClr val="00B0F0"/>
              </a:buClr>
            </a:pPr>
            <a:r>
              <a:rPr lang="en-US" sz="1800" dirty="0">
                <a:latin typeface="Times New Roman" panose="02020603050405020304" pitchFamily="18" charset="0"/>
                <a:cs typeface="Times New Roman" panose="02020603050405020304" pitchFamily="18" charset="0"/>
              </a:rPr>
              <a:t>To address the issue of the conventional limit learning machine where the number of hidden nodes and the random generation of thresholds and weights lead to the degradation of the network learning ability, a genetic algorithm is then used to </a:t>
            </a:r>
            <a:r>
              <a:rPr lang="en-US" sz="1800" b="1" dirty="0">
                <a:solidFill>
                  <a:schemeClr val="accent1">
                    <a:lumMod val="75000"/>
                  </a:schemeClr>
                </a:solidFill>
                <a:latin typeface="Times New Roman" panose="02020603050405020304" pitchFamily="18" charset="0"/>
                <a:cs typeface="Times New Roman" panose="02020603050405020304" pitchFamily="18" charset="0"/>
              </a:rPr>
              <a:t>optimize the number of hidden nodes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layers of the kernel limit learning machine.</a:t>
            </a:r>
          </a:p>
          <a:p>
            <a:pPr algn="just">
              <a:buClr>
                <a:srgbClr val="00B0F0"/>
              </a:buClr>
            </a:pPr>
            <a:r>
              <a:rPr lang="en-US" sz="1800" dirty="0">
                <a:latin typeface="Times New Roman" panose="02020603050405020304" pitchFamily="18" charset="0"/>
                <a:cs typeface="Times New Roman" panose="02020603050405020304" pitchFamily="18" charset="0"/>
              </a:rPr>
              <a:t>Finally, 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least squares method</a:t>
            </a:r>
            <a:r>
              <a:rPr lang="en-US" sz="1800" dirty="0">
                <a:latin typeface="Times New Roman" panose="02020603050405020304" pitchFamily="18" charset="0"/>
                <a:cs typeface="Times New Roman" panose="02020603050405020304" pitchFamily="18" charset="0"/>
              </a:rPr>
              <a:t> is applied to compute the output weights of the model. Genetic algorithms are able to find the optimal solution in the search space and gradually improve the performance of the model through an iterative optimization process.</a:t>
            </a:r>
          </a:p>
        </p:txBody>
      </p:sp>
      <p:sp>
        <p:nvSpPr>
          <p:cNvPr id="6" name="Slide Number Placeholder 5"/>
          <p:cNvSpPr>
            <a:spLocks noGrp="1"/>
          </p:cNvSpPr>
          <p:nvPr>
            <p:ph type="sldNum" sz="quarter" idx="12"/>
          </p:nvPr>
        </p:nvSpPr>
        <p:spPr/>
        <p:txBody>
          <a:bodyPr/>
          <a:lstStyle/>
          <a:p>
            <a:fld id="{6979DFC9-49C2-472C-8164-27EAFCE086AB}" type="slidenum">
              <a:rPr lang="en-US" smtClean="0"/>
              <a:t>3</a:t>
            </a:fld>
            <a:endParaRPr lang="en-US"/>
          </a:p>
        </p:txBody>
      </p:sp>
      <p:pic>
        <p:nvPicPr>
          <p:cNvPr id="1026" name="Picture 2" descr="Understanding the Air Quality Index (AQI) and How it Wor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0400" y="228600"/>
            <a:ext cx="3124200" cy="17573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071578" cy="896112"/>
          </a:xfrm>
        </p:spPr>
        <p:txBody>
          <a:bodyPr anchor="b">
            <a:normAutofit/>
          </a:bodyPr>
          <a:lstStyle/>
          <a:p>
            <a:pPr algn="l"/>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90751" y="1214150"/>
            <a:ext cx="8118764" cy="5324762"/>
          </a:xfrm>
        </p:spPr>
        <p:txBody>
          <a:bodyPr>
            <a:noAutofit/>
          </a:bodyPr>
          <a:lstStyle/>
          <a:p>
            <a:pPr algn="just">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According to the Chinese Ambient Air Quality Standards (GB3095-2012), there are </a:t>
            </a:r>
            <a:r>
              <a:rPr lang="en-US" sz="1600" b="1" dirty="0">
                <a:solidFill>
                  <a:schemeClr val="accent1">
                    <a:lumMod val="75000"/>
                  </a:schemeClr>
                </a:solidFill>
                <a:latin typeface="Times New Roman" panose="02020603050405020304" pitchFamily="18" charset="0"/>
                <a:cs typeface="Times New Roman" panose="02020603050405020304" pitchFamily="18" charset="0"/>
              </a:rPr>
              <a:t>six conventional air pollutants</a:t>
            </a:r>
            <a:r>
              <a:rPr lang="en-US" sz="1600" dirty="0">
                <a:latin typeface="Times New Roman" panose="02020603050405020304" pitchFamily="18" charset="0"/>
                <a:cs typeface="Times New Roman" panose="02020603050405020304" pitchFamily="18" charset="0"/>
              </a:rPr>
              <a:t> used to measure air quality: sulfur dioxide (SO2), nitrogen dioxide (NO2), particulate matter with a particle size less than 10 microns (PM10), particulate matter with a particle size less than 2.5 microns (PM2.5), ozone (O3), and carbon monoxide (CO) .</a:t>
            </a:r>
          </a:p>
          <a:p>
            <a:pPr algn="just">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The International Energy Agency estimates that air pollution causes </a:t>
            </a:r>
            <a:r>
              <a:rPr lang="en-US" sz="1600" b="1" dirty="0">
                <a:solidFill>
                  <a:schemeClr val="accent1">
                    <a:lumMod val="75000"/>
                  </a:schemeClr>
                </a:solidFill>
                <a:latin typeface="Times New Roman" panose="02020603050405020304" pitchFamily="18" charset="0"/>
                <a:cs typeface="Times New Roman" panose="02020603050405020304" pitchFamily="18" charset="0"/>
              </a:rPr>
              <a:t>6.5 million premature deaths </a:t>
            </a:r>
            <a:r>
              <a:rPr lang="en-US" sz="1600" dirty="0">
                <a:latin typeface="Times New Roman" panose="02020603050405020304" pitchFamily="18" charset="0"/>
                <a:cs typeface="Times New Roman" panose="02020603050405020304" pitchFamily="18" charset="0"/>
              </a:rPr>
              <a:t>per year, while long-term exposure to pollutants, such as fine particles or traffic-related pollutants, is linked to higher rates of </a:t>
            </a:r>
            <a:r>
              <a:rPr lang="en-US" sz="1600" b="1" dirty="0">
                <a:solidFill>
                  <a:schemeClr val="accent1">
                    <a:lumMod val="75000"/>
                  </a:schemeClr>
                </a:solidFill>
                <a:latin typeface="Times New Roman" panose="02020603050405020304" pitchFamily="18" charset="0"/>
                <a:cs typeface="Times New Roman" panose="02020603050405020304" pitchFamily="18" charset="0"/>
              </a:rPr>
              <a:t>lung cancer, coronary heart disease, and other illnesses.</a:t>
            </a:r>
          </a:p>
          <a:p>
            <a:pPr algn="just">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In order to more comprehensively assess the health effects of air pollution, numerous air quality monitoring stations have been set up in major cities. Air quality predictions can be made based on the data collected from these stations. </a:t>
            </a:r>
            <a:r>
              <a:rPr lang="en-US" sz="1600" b="1" dirty="0">
                <a:solidFill>
                  <a:schemeClr val="accent1">
                    <a:lumMod val="75000"/>
                  </a:schemeClr>
                </a:solidFill>
                <a:latin typeface="Times New Roman" panose="02020603050405020304" pitchFamily="18" charset="0"/>
                <a:cs typeface="Times New Roman" panose="02020603050405020304" pitchFamily="18" charset="0"/>
              </a:rPr>
              <a:t>Monitoring, modeling, and accurate predictions</a:t>
            </a:r>
            <a:r>
              <a:rPr lang="en-US" sz="1600" dirty="0">
                <a:latin typeface="Times New Roman" panose="02020603050405020304" pitchFamily="18" charset="0"/>
                <a:cs typeface="Times New Roman" panose="02020603050405020304" pitchFamily="18" charset="0"/>
              </a:rPr>
              <a:t> are important for having a clear understanding of future pollution levels and their associated health risks.</a:t>
            </a:r>
          </a:p>
          <a:p>
            <a:pPr algn="just">
              <a:buClr>
                <a:schemeClr val="tx2">
                  <a:lumMod val="60000"/>
                  <a:lumOff val="40000"/>
                </a:schemeClr>
              </a:buClr>
            </a:pPr>
            <a:r>
              <a:rPr lang="en-US" sz="1600" dirty="0">
                <a:latin typeface="Times New Roman" panose="02020603050405020304" pitchFamily="18" charset="0"/>
                <a:cs typeface="Times New Roman" panose="02020603050405020304" pitchFamily="18" charset="0"/>
              </a:rPr>
              <a:t>The proposed GA-based improved extreme learning machine (GA-KELM) algorithm is applied to air quality prediction, and its performance is compared with that of community multi-scale air quality modeling system (CMAQ), support vector regression (SVR), and deep belief network-back propagation (DBN-BP). The results show that the accuracy of the proposed GA-KELM algorithm is reliable for air quality prediction. An improved extreme learning machine model based on a genetic algorithm is designed and applied to AQI </a:t>
            </a:r>
            <a:r>
              <a:rPr lang="en-US" sz="1600" dirty="0" smtClean="0">
                <a:latin typeface="Times New Roman" panose="02020603050405020304" pitchFamily="18" charset="0"/>
                <a:cs typeface="Times New Roman" panose="02020603050405020304" pitchFamily="18" charset="0"/>
              </a:rPr>
              <a:t>prediction</a:t>
            </a:r>
            <a:r>
              <a:rPr lang="en-US" sz="1600" dirty="0">
                <a:latin typeface="Times New Roman" panose="02020603050405020304" pitchFamily="18" charset="0"/>
                <a:cs typeface="Times New Roman" panose="02020603050405020304" pitchFamily="18" charset="0"/>
              </a:rPr>
              <a:t>.</a:t>
            </a:r>
            <a:r>
              <a:rPr lang="en-US" sz="1600" dirty="0" smtClean="0">
                <a:cs typeface="Times New Roman" panose="02020603050405020304" pitchFamily="18" charset="0"/>
              </a:rPr>
              <a:t>                                                                                                                                                                 </a:t>
            </a:r>
            <a:endParaRPr lang="en-US" sz="1600" dirty="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979DFC9-49C2-472C-8164-27EAFCE086AB}"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448"/>
            <a:ext cx="8001000" cy="1122952"/>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685800" y="1447801"/>
            <a:ext cx="7924800" cy="5181600"/>
          </a:xfrm>
        </p:spPr>
        <p:txBody>
          <a:bodyPr>
            <a:normAutofit fontScale="85000" lnSpcReduction="20000"/>
          </a:bodyPr>
          <a:lstStyle/>
          <a:p>
            <a:pPr algn="just"/>
            <a:r>
              <a:rPr lang="en-US" sz="2100" dirty="0">
                <a:latin typeface="Times New Roman" panose="02020603050405020304" pitchFamily="18" charset="0"/>
                <a:cs typeface="Times New Roman" panose="02020603050405020304" pitchFamily="18" charset="0"/>
              </a:rPr>
              <a:t>The existing system typically uses a </a:t>
            </a:r>
            <a:r>
              <a:rPr lang="en-US" sz="2100" b="1" dirty="0">
                <a:solidFill>
                  <a:schemeClr val="accent1">
                    <a:lumMod val="75000"/>
                  </a:schemeClr>
                </a:solidFill>
                <a:latin typeface="Times New Roman" panose="02020603050405020304" pitchFamily="18" charset="0"/>
                <a:cs typeface="Times New Roman" panose="02020603050405020304" pitchFamily="18" charset="0"/>
              </a:rPr>
              <a:t>single machine learning model</a:t>
            </a:r>
            <a:r>
              <a:rPr lang="en-US" sz="2100" dirty="0">
                <a:latin typeface="Times New Roman" panose="02020603050405020304" pitchFamily="18" charset="0"/>
                <a:cs typeface="Times New Roman" panose="02020603050405020304" pitchFamily="18" charset="0"/>
              </a:rPr>
              <a:t>, such as traditional neural networks, for predicting air quality.</a:t>
            </a:r>
            <a:endParaRPr lang="en-IN"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Some of the prominent models referenced include the Community Multi scale Air Quality (CMAQ) modeling system, Support Vector Regression (SVR), and Deep Belief Network with Back-Propagation (DBN-BP).</a:t>
            </a:r>
          </a:p>
          <a:p>
            <a:pPr marL="0" indent="0" algn="just">
              <a:buNone/>
            </a:pPr>
            <a:endParaRPr lang="en-IN" sz="2100" b="1" dirty="0">
              <a:latin typeface="Times New Roman" panose="02020603050405020304" pitchFamily="18" charset="0"/>
              <a:cs typeface="Times New Roman" panose="02020603050405020304" pitchFamily="18" charset="0"/>
            </a:endParaRPr>
          </a:p>
          <a:p>
            <a:pPr marL="0" indent="0" algn="just">
              <a:buNone/>
            </a:pPr>
            <a:r>
              <a:rPr lang="en-IN" sz="2100" b="1" dirty="0">
                <a:latin typeface="Times New Roman" panose="02020603050405020304" pitchFamily="18" charset="0"/>
                <a:cs typeface="Times New Roman" panose="02020603050405020304" pitchFamily="18" charset="0"/>
              </a:rPr>
              <a:t>DISADVANTAGES</a:t>
            </a:r>
          </a:p>
          <a:p>
            <a:pPr marL="0" indent="0" algn="just">
              <a:buNone/>
            </a:pPr>
            <a:endParaRPr lang="en-IN" sz="2100" b="1"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Single Model Limitations</a:t>
            </a:r>
            <a:r>
              <a:rPr lang="en-US" sz="2100" dirty="0">
                <a:latin typeface="Times New Roman" panose="02020603050405020304" pitchFamily="18" charset="0"/>
                <a:cs typeface="Times New Roman" panose="02020603050405020304" pitchFamily="18" charset="0"/>
              </a:rPr>
              <a:t>:  Using a single machine learning model often results in suboptimal performance due to the varied and fluctuating nature of AQI data.</a:t>
            </a:r>
            <a:endParaRPr lang="en-IN"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Slow Learning</a:t>
            </a:r>
            <a:r>
              <a:rPr lang="en-US" sz="2100" dirty="0">
                <a:latin typeface="Times New Roman" panose="02020603050405020304" pitchFamily="18" charset="0"/>
                <a:cs typeface="Times New Roman" panose="02020603050405020304" pitchFamily="18" charset="0"/>
              </a:rPr>
              <a:t>: Traditional neural networks can suffer from slow learning processes.</a:t>
            </a:r>
            <a:endParaRPr lang="en-IN"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Local Minima</a:t>
            </a:r>
            <a:r>
              <a:rPr lang="en-US" sz="2100" dirty="0">
                <a:latin typeface="Times New Roman" panose="02020603050405020304" pitchFamily="18" charset="0"/>
                <a:cs typeface="Times New Roman" panose="02020603050405020304" pitchFamily="18" charset="0"/>
              </a:rPr>
              <a:t>: Neural networks tend to get stuck in local minima, which affects prediction accuracy.</a:t>
            </a:r>
            <a:endParaRPr lang="en-IN"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Complex Training Process</a:t>
            </a:r>
            <a:r>
              <a:rPr lang="en-US" sz="2100" dirty="0">
                <a:latin typeface="Times New Roman" panose="02020603050405020304" pitchFamily="18" charset="0"/>
                <a:cs typeface="Times New Roman" panose="02020603050405020304" pitchFamily="18" charset="0"/>
              </a:rPr>
              <a:t>: Training neural networks can be complex and time-consuming.</a:t>
            </a:r>
            <a:endParaRPr lang="en-IN" sz="2100" dirty="0">
              <a:latin typeface="Times New Roman" panose="02020603050405020304" pitchFamily="18" charset="0"/>
              <a:cs typeface="Times New Roman" panose="02020603050405020304" pitchFamily="18" charset="0"/>
            </a:endParaRPr>
          </a:p>
          <a:p>
            <a:pPr algn="just"/>
            <a:r>
              <a:rPr lang="en-US" sz="2100" b="1" dirty="0">
                <a:latin typeface="Times New Roman" panose="02020603050405020304" pitchFamily="18" charset="0"/>
                <a:cs typeface="Times New Roman" panose="02020603050405020304" pitchFamily="18" charset="0"/>
              </a:rPr>
              <a:t>Random Parameter Selection</a:t>
            </a:r>
            <a:r>
              <a:rPr lang="en-US" sz="2100" dirty="0">
                <a:latin typeface="Times New Roman" panose="02020603050405020304" pitchFamily="18" charset="0"/>
                <a:cs typeface="Times New Roman" panose="02020603050405020304" pitchFamily="18" charset="0"/>
              </a:rPr>
              <a:t>: For methods like Extreme Learning Machine (ELM), the number of hidden nodes and the random generation of thresholds and weights lead to a degradation in the network's learning ability and prediction accuracy.</a:t>
            </a:r>
            <a:endParaRPr lang="en-IN" sz="2100" dirty="0">
              <a:latin typeface="Times New Roman" panose="02020603050405020304" pitchFamily="18" charset="0"/>
              <a:cs typeface="Times New Roman" panose="02020603050405020304" pitchFamily="18" charset="0"/>
            </a:endParaRPr>
          </a:p>
          <a:p>
            <a:pPr marL="0" indent="0">
              <a:buNone/>
            </a:pPr>
            <a:endParaRPr lang="en-US" sz="1800" dirty="0">
              <a:latin typeface="+mj-lt"/>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325"/>
            <a:ext cx="8229600" cy="1143000"/>
          </a:xfrm>
        </p:spPr>
        <p:txBody>
          <a:bodyPr anchor="ctr">
            <a:normAutofit/>
          </a:bodyPr>
          <a:lstStyle/>
          <a:p>
            <a:r>
              <a:rPr lang="en-IN" sz="2800" b="1" dirty="0">
                <a:ln w="0"/>
                <a:solidFill>
                  <a:schemeClr val="tx1"/>
                </a:solidFill>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457201" y="1584325"/>
            <a:ext cx="8229600" cy="5045074"/>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this literature survey, we review key studies related to air pollution monitoring, forecasting, and control, with a focus on the application of machine learning techniques for air quality prediction</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Li et al. (2019) highlighted air pollution as a global problem that requires local solutions, emphasizing the importance of addressing air quality issues at the regional </a:t>
            </a:r>
            <a:r>
              <a:rPr lang="en-US" sz="1800" dirty="0" smtClean="0">
                <a:latin typeface="Times New Roman" panose="02020603050405020304" pitchFamily="18" charset="0"/>
                <a:cs typeface="Times New Roman" panose="02020603050405020304" pitchFamily="18" charset="0"/>
              </a:rPr>
              <a:t>level. </a:t>
            </a:r>
          </a:p>
          <a:p>
            <a:pPr algn="just"/>
            <a:r>
              <a:rPr lang="en-US" sz="1800" dirty="0" smtClean="0">
                <a:latin typeface="Times New Roman" panose="02020603050405020304" pitchFamily="18" charset="0"/>
                <a:cs typeface="Times New Roman" panose="02020603050405020304" pitchFamily="18" charset="0"/>
              </a:rPr>
              <a:t>Agarwal </a:t>
            </a:r>
            <a:r>
              <a:rPr lang="en-US" sz="1800" dirty="0">
                <a:latin typeface="Times New Roman" panose="02020603050405020304" pitchFamily="18" charset="0"/>
                <a:cs typeface="Times New Roman" panose="02020603050405020304" pitchFamily="18" charset="0"/>
              </a:rPr>
              <a:t>and </a:t>
            </a:r>
            <a:r>
              <a:rPr lang="en-US" sz="1800" dirty="0" smtClean="0">
                <a:latin typeface="Times New Roman" panose="02020603050405020304" pitchFamily="18" charset="0"/>
                <a:cs typeface="Times New Roman" panose="02020603050405020304" pitchFamily="18" charset="0"/>
              </a:rPr>
              <a:t>Sahu conducted </a:t>
            </a:r>
            <a:r>
              <a:rPr lang="en-US" sz="1800" dirty="0">
                <a:latin typeface="Times New Roman" panose="02020603050405020304" pitchFamily="18" charset="0"/>
                <a:cs typeface="Times New Roman" panose="02020603050405020304" pitchFamily="18" charset="0"/>
              </a:rPr>
              <a:t>air quality prediction studies by employing statistical models. Lary et al. </a:t>
            </a:r>
          </a:p>
          <a:p>
            <a:pPr algn="just"/>
            <a:r>
              <a:rPr lang="en-US" sz="1800" dirty="0" smtClean="0">
                <a:latin typeface="Times New Roman" panose="02020603050405020304" pitchFamily="18" charset="0"/>
                <a:cs typeface="Times New Roman" panose="02020603050405020304" pitchFamily="18" charset="0"/>
              </a:rPr>
              <a:t>Proposed </a:t>
            </a:r>
            <a:r>
              <a:rPr lang="en-US" sz="1800" dirty="0">
                <a:latin typeface="Times New Roman" panose="02020603050405020304" pitchFamily="18" charset="0"/>
                <a:cs typeface="Times New Roman" panose="02020603050405020304" pitchFamily="18" charset="0"/>
              </a:rPr>
              <a:t>a hybrid prediction method that combines a linear regression- based temporal prediction method with an ANN-based spatial prediction method for pollutant concentrations. Zheng et al</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In this study, PM2.5 prediction for Hyderabad city was carried out using various machine learning models viz</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decision tree (DT), K-Nearest Neighbors (KNN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deep learning model, the Long Short-Term Memory (LSTM) model, was also used in this study. The results obtained were finally compared based on error and R2 value. - P.R. Gokul</a:t>
            </a:r>
          </a:p>
          <a:p>
            <a:pPr marL="0" indent="0">
              <a:buNone/>
            </a:pPr>
            <a:r>
              <a:rPr lang="en-US" sz="1700" dirty="0" smtClean="0">
                <a:latin typeface="Times New Roman" panose="02020603050405020304" pitchFamily="18" charset="0"/>
                <a:cs typeface="Times New Roman" panose="02020603050405020304" pitchFamily="18" charset="0"/>
              </a:rPr>
              <a:t> </a:t>
            </a:r>
            <a:endParaRPr lang="en-IN"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979DFC9-49C2-472C-8164-27EAFCE086AB}" type="slidenum">
              <a:rPr lang="en-US" smtClean="0"/>
              <a:t>6</a:t>
            </a:fld>
            <a:endParaRPr lang="en-US"/>
          </a:p>
        </p:txBody>
      </p:sp>
    </p:spTree>
    <p:extLst>
      <p:ext uri="{BB962C8B-B14F-4D97-AF65-F5344CB8AC3E}">
        <p14:creationId xmlns:p14="http://schemas.microsoft.com/office/powerpoint/2010/main" val="202636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PROPOSED</a:t>
            </a:r>
            <a:r>
              <a:rPr lang="en-IN" sz="3200" b="1" dirty="0">
                <a:solidFill>
                  <a:schemeClr val="tx1"/>
                </a:solidFill>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METHOD</a:t>
            </a:r>
          </a:p>
        </p:txBody>
      </p:sp>
      <p:sp>
        <p:nvSpPr>
          <p:cNvPr id="3" name="Content Placeholder 2"/>
          <p:cNvSpPr>
            <a:spLocks noGrp="1"/>
          </p:cNvSpPr>
          <p:nvPr>
            <p:ph idx="1"/>
          </p:nvPr>
        </p:nvSpPr>
        <p:spPr>
          <a:xfrm>
            <a:off x="457200" y="1905001"/>
            <a:ext cx="8238153" cy="3733800"/>
          </a:xfrm>
        </p:spPr>
        <p:txBody>
          <a:bodyPr>
            <a:normAutofit/>
          </a:bodyPr>
          <a:lstStyle/>
          <a:p>
            <a:pPr algn="just"/>
            <a:r>
              <a:rPr lang="en-US" sz="1800" dirty="0">
                <a:latin typeface="Times New Roman" panose="02020603050405020304" pitchFamily="18" charset="0"/>
                <a:cs typeface="Times New Roman" panose="02020603050405020304" pitchFamily="18" charset="0"/>
              </a:rPr>
              <a:t>The proposed system is a </a:t>
            </a:r>
            <a:r>
              <a:rPr lang="en-US" sz="1800" b="1" dirty="0">
                <a:solidFill>
                  <a:schemeClr val="accent1">
                    <a:lumMod val="75000"/>
                  </a:schemeClr>
                </a:solidFill>
                <a:latin typeface="Times New Roman" panose="02020603050405020304" pitchFamily="18" charset="0"/>
                <a:cs typeface="Times New Roman" panose="02020603050405020304" pitchFamily="18" charset="0"/>
              </a:rPr>
              <a:t>Genetic Algorithm-based Improved Extreme Learning Machine (GA-KELM).</a:t>
            </a:r>
            <a:endParaRPr lang="en-IN" sz="18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system introduces a kernel method to generate a kernel matrix that replaces the output matrix of the hidden layer in the ELM.</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 genetic algorithm (GA) is used to optimize the number of hidden nodes, the thresholds, and the weights of the ELM.</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Root Mean Square Error (RMSE) </a:t>
            </a:r>
            <a:r>
              <a:rPr lang="en-US" sz="1800" dirty="0">
                <a:latin typeface="Times New Roman" panose="02020603050405020304" pitchFamily="18" charset="0"/>
                <a:cs typeface="Times New Roman" panose="02020603050405020304" pitchFamily="18" charset="0"/>
              </a:rPr>
              <a:t>is employed as the fitness function for the GA.</a:t>
            </a:r>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a:t>
            </a:r>
            <a:r>
              <a:rPr lang="en-US" sz="1800" b="1" dirty="0">
                <a:solidFill>
                  <a:schemeClr val="accent1">
                    <a:lumMod val="75000"/>
                  </a:schemeClr>
                </a:solidFill>
                <a:latin typeface="Times New Roman" panose="02020603050405020304" pitchFamily="18" charset="0"/>
                <a:cs typeface="Times New Roman" panose="02020603050405020304" pitchFamily="18" charset="0"/>
              </a:rPr>
              <a:t>Least Squares Method</a:t>
            </a:r>
            <a:r>
              <a:rPr lang="en-US" sz="1800" dirty="0">
                <a:latin typeface="Times New Roman" panose="02020603050405020304" pitchFamily="18" charset="0"/>
                <a:cs typeface="Times New Roman" panose="02020603050405020304" pitchFamily="18" charset="0"/>
              </a:rPr>
              <a:t> is applied to compute the output weights of the model.</a:t>
            </a:r>
            <a:endParaRPr lang="en-IN" sz="1800" dirty="0">
              <a:latin typeface="Times New Roman" panose="02020603050405020304" pitchFamily="18" charset="0"/>
              <a:cs typeface="Times New Roman" panose="02020603050405020304" pitchFamily="18" charset="0"/>
            </a:endParaRPr>
          </a:p>
          <a:p>
            <a:pPr marL="0" indent="0" algn="just">
              <a:lnSpc>
                <a:spcPct val="150000"/>
              </a:lnSpc>
              <a:spcAft>
                <a:spcPts val="1000"/>
              </a:spcAft>
              <a:buClr>
                <a:schemeClr val="tx1">
                  <a:lumMod val="95000"/>
                  <a:lumOff val="5000"/>
                </a:schemeClr>
              </a:buClr>
              <a:buNone/>
            </a:pPr>
            <a:endParaRPr lang="en-IN" dirty="0"/>
          </a:p>
        </p:txBody>
      </p:sp>
      <p:sp>
        <p:nvSpPr>
          <p:cNvPr id="4" name="Slide Number Placeholder 3"/>
          <p:cNvSpPr>
            <a:spLocks noGrp="1"/>
          </p:cNvSpPr>
          <p:nvPr>
            <p:ph type="sldNum" sz="quarter" idx="12"/>
          </p:nvPr>
        </p:nvSpPr>
        <p:spPr/>
        <p:txBody>
          <a:bodyPr/>
          <a:lstStyle/>
          <a:p>
            <a:fld id="{6979DFC9-49C2-472C-8164-27EAFCE086AB}" type="slidenum">
              <a:rPr lang="en-US" smtClean="0"/>
              <a:t>7</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305800" cy="887911"/>
          </a:xfrm>
        </p:spPr>
        <p:txBody>
          <a:bodyPr>
            <a:normAutofit/>
          </a:bodyPr>
          <a:lstStyle/>
          <a:p>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ARCHITECTURE</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DIAGRAM</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79DFC9-49C2-472C-8164-27EAFCE086AB}" type="slidenum">
              <a:rPr lang="en-US" smtClean="0"/>
              <a:t>8</a:t>
            </a:fld>
            <a:endParaRPr lang="en-US"/>
          </a:p>
        </p:txBody>
      </p:sp>
      <p:pic>
        <p:nvPicPr>
          <p:cNvPr id="4" name="Picture 3" descr="C:\Users\GENIUS\Desktop\mp.jpg"/>
          <p:cNvPicPr/>
          <p:nvPr/>
        </p:nvPicPr>
        <p:blipFill>
          <a:blip r:embed="rId2"/>
          <a:srcRect/>
          <a:stretch>
            <a:fillRect/>
          </a:stretch>
        </p:blipFill>
        <p:spPr bwMode="auto">
          <a:xfrm>
            <a:off x="838200" y="1828800"/>
            <a:ext cx="6858000" cy="3886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172448"/>
            <a:ext cx="8229600" cy="1275352"/>
          </a:xfrm>
        </p:spPr>
        <p:txBody>
          <a:bodyPr>
            <a:normAutofit/>
          </a:bodyPr>
          <a:lstStyle/>
          <a:p>
            <a:r>
              <a:rPr lang="en-IN" sz="2800" b="1" dirty="0" smtClean="0">
                <a:ln w="0">
                  <a:noFill/>
                </a:ln>
                <a:solidFill>
                  <a:schemeClr val="tx1"/>
                </a:solidFill>
                <a:latin typeface="Times New Roman" panose="02020603050405020304" pitchFamily="18" charset="0"/>
                <a:cs typeface="Times New Roman" panose="02020603050405020304" pitchFamily="18" charset="0"/>
              </a:rPr>
              <a:t>REQUIREMENTS</a:t>
            </a:r>
            <a:endParaRPr lang="en-IN" sz="3600" b="1" dirty="0">
              <a:ln w="0">
                <a:noFill/>
              </a:ln>
              <a:solidFill>
                <a:schemeClr val="tx1"/>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Hardware Requirements: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System	: Intel I-3, 5, 7 Processor.</a:t>
            </a:r>
          </a:p>
          <a:p>
            <a:r>
              <a:rPr lang="en-IN" sz="2000" dirty="0">
                <a:latin typeface="Times New Roman" panose="02020603050405020304" pitchFamily="18" charset="0"/>
                <a:cs typeface="Times New Roman" panose="02020603050405020304" pitchFamily="18" charset="0"/>
              </a:rPr>
              <a:t>Hard Disk	: </a:t>
            </a:r>
            <a:r>
              <a:rPr lang="en-IN" sz="2000" dirty="0" smtClean="0">
                <a:latin typeface="Times New Roman" panose="02020603050405020304" pitchFamily="18" charset="0"/>
                <a:cs typeface="Times New Roman" panose="02020603050405020304" pitchFamily="18" charset="0"/>
              </a:rPr>
              <a:t>512 </a:t>
            </a:r>
            <a:r>
              <a:rPr lang="en-IN" sz="2000" dirty="0">
                <a:latin typeface="Times New Roman" panose="02020603050405020304" pitchFamily="18" charset="0"/>
                <a:cs typeface="Times New Roman" panose="02020603050405020304" pitchFamily="18" charset="0"/>
              </a:rPr>
              <a:t>GB</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Ram</a:t>
            </a:r>
            <a:r>
              <a:rPr lang="en-IN" sz="2000" dirty="0">
                <a:latin typeface="Times New Roman" panose="02020603050405020304" pitchFamily="18" charset="0"/>
                <a:cs typeface="Times New Roman" panose="02020603050405020304" pitchFamily="18" charset="0"/>
              </a:rPr>
              <a:t>	              : </a:t>
            </a:r>
            <a:r>
              <a:rPr lang="en-IN" sz="2000" dirty="0" smtClean="0">
                <a:latin typeface="Times New Roman" panose="02020603050405020304" pitchFamily="18" charset="0"/>
                <a:cs typeface="Times New Roman" panose="02020603050405020304" pitchFamily="18" charset="0"/>
              </a:rPr>
              <a:t>8 GB</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Software Requirements</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Operating system         </a:t>
            </a:r>
            <a:r>
              <a:rPr lang="en-IN" sz="2000" dirty="0" smtClean="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rPr>
              <a:t>Windows 7,8,10 Ultimate, Linux, Mac.</a:t>
            </a:r>
          </a:p>
          <a:p>
            <a:r>
              <a:rPr lang="en-IN" sz="2000" dirty="0">
                <a:latin typeface="Times New Roman" panose="02020603050405020304" pitchFamily="18" charset="0"/>
                <a:cs typeface="Times New Roman" panose="02020603050405020304" pitchFamily="18" charset="0"/>
              </a:rPr>
              <a:t>Front-End	               : Python.</a:t>
            </a:r>
          </a:p>
          <a:p>
            <a:r>
              <a:rPr lang="en-IN" sz="2000" dirty="0">
                <a:latin typeface="Times New Roman" panose="02020603050405020304" pitchFamily="18" charset="0"/>
                <a:cs typeface="Times New Roman" panose="02020603050405020304" pitchFamily="18" charset="0"/>
              </a:rPr>
              <a:t>Coding Language	 : Python.</a:t>
            </a:r>
          </a:p>
          <a:p>
            <a:r>
              <a:rPr lang="en-IN" sz="2000" dirty="0">
                <a:latin typeface="Times New Roman" panose="02020603050405020304" pitchFamily="18" charset="0"/>
                <a:cs typeface="Times New Roman" panose="02020603050405020304" pitchFamily="18" charset="0"/>
              </a:rPr>
              <a:t>Software Environment	 : Anaconda (jupyter or spyder)</a:t>
            </a:r>
          </a:p>
        </p:txBody>
      </p:sp>
      <p:sp>
        <p:nvSpPr>
          <p:cNvPr id="3" name="Slide Number Placeholder 2"/>
          <p:cNvSpPr>
            <a:spLocks noGrp="1"/>
          </p:cNvSpPr>
          <p:nvPr>
            <p:ph type="sldNum" sz="quarter" idx="12"/>
          </p:nvPr>
        </p:nvSpPr>
        <p:spPr/>
        <p:txBody>
          <a:bodyPr/>
          <a:lstStyle/>
          <a:p>
            <a:fld id="{6979DFC9-49C2-472C-8164-27EAFCE086AB}" type="slidenum">
              <a:rPr lang="en-US" smtClean="0"/>
              <a:t>9</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574</TotalTime>
  <Words>1568</Words>
  <Application>Microsoft Office PowerPoint</Application>
  <PresentationFormat>On-screen Show (4:3)</PresentationFormat>
  <Paragraphs>140</Paragraphs>
  <Slides>19</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Arial</vt:lpstr>
      <vt:lpstr>Bookman Old Style</vt:lpstr>
      <vt:lpstr>Calibri</vt:lpstr>
      <vt:lpstr>Calibri Light</vt:lpstr>
      <vt:lpstr>Constantia</vt:lpstr>
      <vt:lpstr>Times New Roman</vt:lpstr>
      <vt:lpstr>Wingdings 2</vt:lpstr>
      <vt:lpstr>Flow</vt:lpstr>
      <vt:lpstr>Office Theme</vt:lpstr>
      <vt:lpstr>PowerPoint Presentation</vt:lpstr>
      <vt:lpstr>CONTENT</vt:lpstr>
      <vt:lpstr>ABSTRACT</vt:lpstr>
      <vt:lpstr>INTRODUCTION</vt:lpstr>
      <vt:lpstr>EXISTING SYSTEM</vt:lpstr>
      <vt:lpstr>LITERATURE SURVEY</vt:lpstr>
      <vt:lpstr>PROPOSED METHOD</vt:lpstr>
      <vt:lpstr>ARCHITECTURE DIAGRAM</vt:lpstr>
      <vt:lpstr>REQUIREMENTS</vt:lpstr>
      <vt:lpstr>OUTPUT</vt:lpstr>
      <vt:lpstr>PowerPoint Presentation</vt:lpstr>
      <vt:lpstr>PowerPoint Presentation</vt:lpstr>
      <vt:lpstr>PowerPoint Presentation</vt:lpstr>
      <vt:lpstr>ADVANTAGES</vt:lpstr>
      <vt:lpstr>APPLICATIONS</vt:lpstr>
      <vt:lpstr>FUTURE SCOPE</vt:lpstr>
      <vt:lpstr>CONCLUSION</vt:lpstr>
      <vt:lpstr>REFERENCES</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user1</dc:creator>
  <cp:lastModifiedBy>Microsoft account</cp:lastModifiedBy>
  <cp:revision>153</cp:revision>
  <dcterms:created xsi:type="dcterms:W3CDTF">2018-09-29T04:54:00Z</dcterms:created>
  <dcterms:modified xsi:type="dcterms:W3CDTF">2024-09-20T16:11:12Z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03921BF9F573485DAE928837B6A74B08_12</vt:lpwstr>
  </property>
  <property fmtid="{D5CDD505-2E9C-101B-9397-08002B2CF9AE}" pid="3" name="KSOProductBuildVer">
    <vt:lpwstr>1033-12.2.0.16909</vt:lpwstr>
  </property>
</Properties>
</file>