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7"/>
  </p:notesMasterIdLst>
  <p:sldIdLst>
    <p:sldId id="347" r:id="rId2"/>
    <p:sldId id="287" r:id="rId3"/>
    <p:sldId id="257" r:id="rId4"/>
    <p:sldId id="260" r:id="rId5"/>
    <p:sldId id="340" r:id="rId6"/>
    <p:sldId id="299" r:id="rId7"/>
    <p:sldId id="350" r:id="rId8"/>
    <p:sldId id="288" r:id="rId9"/>
    <p:sldId id="266" r:id="rId10"/>
    <p:sldId id="351" r:id="rId11"/>
    <p:sldId id="353" r:id="rId12"/>
    <p:sldId id="354" r:id="rId13"/>
    <p:sldId id="355" r:id="rId14"/>
    <p:sldId id="343" r:id="rId15"/>
    <p:sldId id="344" r:id="rId16"/>
    <p:sldId id="348" r:id="rId17"/>
    <p:sldId id="357" r:id="rId18"/>
    <p:sldId id="345" r:id="rId19"/>
    <p:sldId id="349" r:id="rId20"/>
    <p:sldId id="275" r:id="rId21"/>
    <p:sldId id="346" r:id="rId22"/>
    <p:sldId id="270" r:id="rId23"/>
    <p:sldId id="356" r:id="rId24"/>
    <p:sldId id="271" r:id="rId25"/>
    <p:sldId id="32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ksha n" initials="Dn" lastIdx="1" clrIdx="0">
    <p:extLst>
      <p:ext uri="{19B8F6BF-5375-455C-9EA6-DF929625EA0E}">
        <p15:presenceInfo xmlns:p15="http://schemas.microsoft.com/office/powerpoint/2012/main" userId="8b3b192546e8b0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6" d="100"/>
          <a:sy n="86" d="100"/>
        </p:scale>
        <p:origin x="259"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4T22:03:39.51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6/13/2022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githubharald/CTCWordBeamSearch" TargetMode="External"/><Relationship Id="rId4" Type="http://schemas.openxmlformats.org/officeDocument/2006/relationships/hyperlink" Target="https://github.com/githubharald/DeslantIm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1"/>
            <a:ext cx="12192000" cy="1541449"/>
          </a:xfrm>
        </p:spPr>
        <p:txBody>
          <a:bodyPr>
            <a:normAutofit/>
          </a:bodyPr>
          <a:lstStyle/>
          <a:p>
            <a:r>
              <a:rPr lang="en-US" sz="2800" b="1" i="1" dirty="0">
                <a:solidFill>
                  <a:srgbClr val="FF0000"/>
                </a:solidFill>
                <a:effectLst/>
              </a:rPr>
              <a:t>Handwritten Text Recognition System using TensorFlow</a:t>
            </a:r>
            <a:br>
              <a:rPr lang="en-US" sz="2800" b="1" i="1" dirty="0">
                <a:solidFill>
                  <a:srgbClr val="FF0000"/>
                </a:solidFill>
                <a:effectLst/>
                <a:latin typeface="sohne"/>
              </a:rPr>
            </a:br>
            <a:br>
              <a:rPr lang="en-US" sz="2800" i="1" dirty="0">
                <a:solidFill>
                  <a:srgbClr val="FF0000"/>
                </a:solidFill>
              </a:rPr>
            </a:br>
            <a:endParaRPr lang="en-US" sz="2800" i="1"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3" name="TextBox 2">
            <a:extLst>
              <a:ext uri="{FF2B5EF4-FFF2-40B4-BE49-F238E27FC236}">
                <a16:creationId xmlns:a16="http://schemas.microsoft.com/office/drawing/2014/main" id="{0CABC8DB-9DD8-6392-5A1B-FF3ABB87F02B}"/>
              </a:ext>
            </a:extLst>
          </p:cNvPr>
          <p:cNvSpPr txBox="1"/>
          <p:nvPr/>
        </p:nvSpPr>
        <p:spPr>
          <a:xfrm>
            <a:off x="3071664" y="4077072"/>
            <a:ext cx="6408712" cy="646331"/>
          </a:xfrm>
          <a:prstGeom prst="rect">
            <a:avLst/>
          </a:prstGeom>
          <a:noFill/>
        </p:spPr>
        <p:txBody>
          <a:bodyPr wrap="square" rtlCol="0">
            <a:spAutoFit/>
          </a:bodyPr>
          <a:lstStyle/>
          <a:p>
            <a:pPr algn="ctr"/>
            <a:r>
              <a:rPr lang="en-IN" dirty="0">
                <a:solidFill>
                  <a:schemeClr val="accent1">
                    <a:lumMod val="50000"/>
                  </a:schemeClr>
                </a:solidFill>
                <a:latin typeface="Times New Roman" panose="02020603050405020304" pitchFamily="18" charset="0"/>
                <a:cs typeface="Times New Roman" panose="02020603050405020304" pitchFamily="18" charset="0"/>
              </a:rPr>
              <a:t>RUSHWANTH K</a:t>
            </a:r>
          </a:p>
          <a:p>
            <a:pPr algn="ctr"/>
            <a:r>
              <a:rPr lang="en-IN" dirty="0">
                <a:solidFill>
                  <a:srgbClr val="FF0000"/>
                </a:solidFill>
              </a:rPr>
              <a:t>1RN19IS123</a:t>
            </a:r>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51384" y="908720"/>
            <a:ext cx="11161240" cy="4960268"/>
          </a:xfrm>
        </p:spPr>
        <p:txBody>
          <a:bodyPr/>
          <a:lstStyle/>
          <a:p>
            <a:pPr algn="l"/>
            <a:r>
              <a:rPr lang="en-US" sz="2400" b="1" i="0" dirty="0">
                <a:solidFill>
                  <a:srgbClr val="292929"/>
                </a:solidFill>
                <a:effectLst/>
                <a:latin typeface="sohne"/>
              </a:rPr>
              <a:t>Operations</a:t>
            </a:r>
          </a:p>
          <a:p>
            <a:pPr marL="285750" indent="-285750" algn="l">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CNN</a:t>
            </a:r>
            <a:r>
              <a:rPr lang="en-US" sz="1800" b="0" i="0" dirty="0">
                <a:solidFill>
                  <a:srgbClr val="292929"/>
                </a:solidFill>
                <a:effectLst/>
                <a:latin typeface="Times New Roman" panose="02020603050405020304" pitchFamily="18" charset="0"/>
                <a:cs typeface="Times New Roman" panose="02020603050405020304" pitchFamily="18" charset="0"/>
              </a:rPr>
              <a:t>: the input image is fed into the CNN layers. These layers are trained to extract relevant features from the image. Each layer consists of three operation. First, the convolution operation, which applies a filter kernel of size 5×5 in the first two layers and 3×3 in the last three layers to the input. Then, the non-linear RELU function is applied. Finally, a pooling layer summarizes image regions and outputs a downsized version of the input. While the image height is downsized by 2 in each layer, feature maps (channels) are added, so that the output feature map (or sequence) has a size of 32×256.</a:t>
            </a:r>
          </a:p>
          <a:p>
            <a:pPr marL="285750" indent="-285750">
              <a:buFont typeface="Arial"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RNN</a:t>
            </a:r>
            <a:r>
              <a:rPr lang="en-US" sz="1800" b="0" i="0" dirty="0">
                <a:solidFill>
                  <a:srgbClr val="292929"/>
                </a:solidFill>
                <a:effectLst/>
                <a:latin typeface="Times New Roman" panose="02020603050405020304" pitchFamily="18" charset="0"/>
                <a:cs typeface="Times New Roman" panose="02020603050405020304" pitchFamily="18" charset="0"/>
              </a:rPr>
              <a:t>: the feature sequence contains 256 features per time-step, the RNN propagates relevant information through this sequence. The popular Long Short-Term Memory (LSTM) implementation of RNNs is used, as it is able to propagate information through longer distances and provides more robust training-characteristics than vanilla RNN. The RNN output sequence is mapped to a matrix of size 32×80. The IAM dataset consists of 79 different characters, further one additional character is needed for the CTC operation (CTC blank label), therefore there are 80 entries for each of the 32 time-steps.</a:t>
            </a:r>
          </a:p>
          <a:p>
            <a:pPr marL="285750" indent="-285750">
              <a:buFont typeface="Arial"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CTC</a:t>
            </a:r>
            <a:r>
              <a:rPr lang="en-US" sz="1800" b="0" i="0" dirty="0">
                <a:solidFill>
                  <a:srgbClr val="292929"/>
                </a:solidFill>
                <a:effectLst/>
                <a:latin typeface="Times New Roman" panose="02020603050405020304" pitchFamily="18" charset="0"/>
                <a:cs typeface="Times New Roman" panose="02020603050405020304" pitchFamily="18" charset="0"/>
              </a:rPr>
              <a:t>: while training the NN, the CTC is given the RNN output matrix and the ground truth text and it computes the </a:t>
            </a:r>
            <a:r>
              <a:rPr lang="en-US" sz="1800" b="1" i="0" dirty="0">
                <a:solidFill>
                  <a:srgbClr val="292929"/>
                </a:solidFill>
                <a:effectLst/>
                <a:latin typeface="Times New Roman" panose="02020603050405020304" pitchFamily="18" charset="0"/>
                <a:cs typeface="Times New Roman" panose="02020603050405020304" pitchFamily="18" charset="0"/>
              </a:rPr>
              <a:t>loss value</a:t>
            </a:r>
            <a:r>
              <a:rPr lang="en-US" sz="1800" b="0" i="0" dirty="0">
                <a:solidFill>
                  <a:srgbClr val="292929"/>
                </a:solidFill>
                <a:effectLst/>
                <a:latin typeface="Times New Roman" panose="02020603050405020304" pitchFamily="18" charset="0"/>
                <a:cs typeface="Times New Roman" panose="02020603050405020304" pitchFamily="18" charset="0"/>
              </a:rPr>
              <a:t>. While inferring, the CTC is only given the matrix and it decodes it into the </a:t>
            </a:r>
            <a:r>
              <a:rPr lang="en-US" sz="1800" b="1" i="0" dirty="0">
                <a:solidFill>
                  <a:srgbClr val="292929"/>
                </a:solidFill>
                <a:effectLst/>
                <a:latin typeface="Times New Roman" panose="02020603050405020304" pitchFamily="18" charset="0"/>
                <a:cs typeface="Times New Roman" panose="02020603050405020304" pitchFamily="18" charset="0"/>
              </a:rPr>
              <a:t>final text</a:t>
            </a:r>
            <a:r>
              <a:rPr lang="en-US" sz="1800" b="0" i="0" dirty="0">
                <a:solidFill>
                  <a:srgbClr val="292929"/>
                </a:solidFill>
                <a:effectLst/>
                <a:latin typeface="Times New Roman" panose="02020603050405020304" pitchFamily="18" charset="0"/>
                <a:cs typeface="Times New Roman" panose="02020603050405020304" pitchFamily="18" charset="0"/>
              </a:rPr>
              <a:t>. Both the ground truth text and the recognized text can be at most 32 characters long.</a:t>
            </a:r>
            <a:endParaRPr lang="en-IN"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10</a:t>
            </a:fld>
            <a:endParaRPr lang="en-US" dirty="0"/>
          </a:p>
        </p:txBody>
      </p:sp>
      <p:sp>
        <p:nvSpPr>
          <p:cNvPr id="8"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935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8A06-5DC4-1588-D66F-17EA0052DBDD}"/>
              </a:ext>
            </a:extLst>
          </p:cNvPr>
          <p:cNvSpPr>
            <a:spLocks noGrp="1"/>
          </p:cNvSpPr>
          <p:nvPr>
            <p:ph type="title"/>
          </p:nvPr>
        </p:nvSpPr>
        <p:spPr>
          <a:xfrm>
            <a:off x="839788" y="457200"/>
            <a:ext cx="10512424" cy="365125"/>
          </a:xfrm>
        </p:spPr>
        <p:txBody>
          <a:bodyPr>
            <a:normAutofit fontScale="90000"/>
          </a:bodyPr>
          <a:lstStyle/>
          <a:p>
            <a:pPr algn="ctr"/>
            <a:r>
              <a:rPr lang="en-US" sz="3200" b="1" dirty="0">
                <a:solidFill>
                  <a:schemeClr val="accent1">
                    <a:lumMod val="75000"/>
                  </a:schemeClr>
                </a:solidFill>
                <a:latin typeface="Times New Roman" pitchFamily="18" charset="0"/>
                <a:cs typeface="Times New Roman" pitchFamily="18" charset="0"/>
              </a:rPr>
              <a:t>SYSTEM DESIGN</a:t>
            </a:r>
            <a:endParaRPr lang="en-IN" dirty="0"/>
          </a:p>
        </p:txBody>
      </p:sp>
      <p:sp>
        <p:nvSpPr>
          <p:cNvPr id="4" name="Text Placeholder 3">
            <a:extLst>
              <a:ext uri="{FF2B5EF4-FFF2-40B4-BE49-F238E27FC236}">
                <a16:creationId xmlns:a16="http://schemas.microsoft.com/office/drawing/2014/main" id="{0068C290-B06D-302D-F8B1-01DB53D00571}"/>
              </a:ext>
            </a:extLst>
          </p:cNvPr>
          <p:cNvSpPr>
            <a:spLocks noGrp="1"/>
          </p:cNvSpPr>
          <p:nvPr>
            <p:ph type="body" sz="half" idx="2"/>
          </p:nvPr>
        </p:nvSpPr>
        <p:spPr>
          <a:xfrm>
            <a:off x="839788" y="1052736"/>
            <a:ext cx="3932237" cy="4816252"/>
          </a:xfrm>
        </p:spPr>
        <p:txBody>
          <a:bodyPr/>
          <a:lstStyle/>
          <a:p>
            <a:pPr algn="l"/>
            <a:r>
              <a:rPr lang="en-US" sz="2400" b="1" i="0" dirty="0">
                <a:solidFill>
                  <a:srgbClr val="292929"/>
                </a:solidFill>
                <a:effectLst/>
                <a:latin typeface="Times New Roman" panose="02020603050405020304" pitchFamily="18" charset="0"/>
                <a:cs typeface="Times New Roman" panose="02020603050405020304" pitchFamily="18" charset="0"/>
              </a:rPr>
              <a:t>Data</a:t>
            </a:r>
          </a:p>
          <a:p>
            <a:pPr marL="285750" indent="-285750" algn="l">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Input</a:t>
            </a:r>
            <a:r>
              <a:rPr lang="en-US" sz="1800" b="0" i="0" dirty="0">
                <a:solidFill>
                  <a:srgbClr val="292929"/>
                </a:solidFill>
                <a:effectLst/>
                <a:latin typeface="Times New Roman" panose="02020603050405020304" pitchFamily="18" charset="0"/>
                <a:cs typeface="Times New Roman" panose="02020603050405020304" pitchFamily="18" charset="0"/>
              </a:rPr>
              <a:t>: it is a gray-value image of size 128×32. Usually, the images from the dataset do not have exactly this size, therefore we resize it (without distortion) until it either has a width of 128 or a height of 32. Then, we copy the image into a (white) target image of size 128×32. This process is shown in Fig. 3. Finally, we normalize the gray-values of the image which simplifies the task for the NN. Data augmentation can easily be integrated by copying the image to random positions instead of aligning it to the left or by randomly resizing the image.</a:t>
            </a:r>
          </a:p>
          <a:p>
            <a:endParaRPr lang="en-IN" dirty="0"/>
          </a:p>
        </p:txBody>
      </p:sp>
      <p:sp>
        <p:nvSpPr>
          <p:cNvPr id="5" name="Date Placeholder 4">
            <a:extLst>
              <a:ext uri="{FF2B5EF4-FFF2-40B4-BE49-F238E27FC236}">
                <a16:creationId xmlns:a16="http://schemas.microsoft.com/office/drawing/2014/main" id="{F1FA8A79-0279-9402-3D00-E26515BEE188}"/>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A5B7658D-2124-092C-84AB-8D820590FBD4}"/>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2339DB79-969E-4823-5847-3FDD2B7004A4}"/>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4098" name="Picture 2">
            <a:extLst>
              <a:ext uri="{FF2B5EF4-FFF2-40B4-BE49-F238E27FC236}">
                <a16:creationId xmlns:a16="http://schemas.microsoft.com/office/drawing/2014/main" id="{7B3E0E84-1C54-A33E-5C09-B056CED573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9976" y="2132856"/>
            <a:ext cx="5314950" cy="6572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291DCF9-0543-2950-05D6-C83951AAFC14}"/>
              </a:ext>
            </a:extLst>
          </p:cNvPr>
          <p:cNvSpPr txBox="1"/>
          <p:nvPr/>
        </p:nvSpPr>
        <p:spPr>
          <a:xfrm>
            <a:off x="5375920" y="3376641"/>
            <a:ext cx="6093994" cy="923330"/>
          </a:xfrm>
          <a:prstGeom prst="rect">
            <a:avLst/>
          </a:prstGeom>
          <a:noFill/>
        </p:spPr>
        <p:txBody>
          <a:bodyPr wrap="square">
            <a:spAutoFit/>
          </a:bodyPr>
          <a:lstStyle/>
          <a:p>
            <a:r>
              <a:rPr lang="en-US" b="0" i="0" dirty="0" err="1">
                <a:effectLst/>
                <a:latin typeface="Times New Roman" panose="02020603050405020304" pitchFamily="18" charset="0"/>
                <a:cs typeface="Times New Roman" panose="02020603050405020304" pitchFamily="18" charset="0"/>
              </a:rPr>
              <a:t>Img</a:t>
            </a:r>
            <a:r>
              <a:rPr lang="en-US" b="0" i="0" dirty="0">
                <a:effectLst/>
                <a:latin typeface="Times New Roman" panose="02020603050405020304" pitchFamily="18" charset="0"/>
                <a:cs typeface="Times New Roman" panose="02020603050405020304" pitchFamily="18" charset="0"/>
              </a:rPr>
              <a:t> 3: Left: an image from the dataset with an arbitrary size. It is scaled to fit the target image of size 128×32, the empty part of the target image is filled with white color.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80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FA98-7CED-CECC-DAA9-2E00BB62C2FB}"/>
              </a:ext>
            </a:extLst>
          </p:cNvPr>
          <p:cNvSpPr>
            <a:spLocks noGrp="1"/>
          </p:cNvSpPr>
          <p:nvPr>
            <p:ph type="title"/>
          </p:nvPr>
        </p:nvSpPr>
        <p:spPr>
          <a:xfrm>
            <a:off x="839788" y="457200"/>
            <a:ext cx="10152756" cy="667544"/>
          </a:xfrm>
        </p:spPr>
        <p:txBody>
          <a:bodyPr/>
          <a:lstStyle/>
          <a:p>
            <a:pPr algn="ctr"/>
            <a:r>
              <a:rPr lang="en-US" sz="3200" b="1" dirty="0">
                <a:solidFill>
                  <a:schemeClr val="accent1">
                    <a:lumMod val="75000"/>
                  </a:schemeClr>
                </a:solidFill>
                <a:latin typeface="Times New Roman" pitchFamily="18" charset="0"/>
                <a:cs typeface="Times New Roman" pitchFamily="18" charset="0"/>
              </a:rPr>
              <a:t>SYSTEM DESIGN</a:t>
            </a:r>
            <a:endParaRPr lang="en-IN" dirty="0"/>
          </a:p>
        </p:txBody>
      </p:sp>
      <p:sp>
        <p:nvSpPr>
          <p:cNvPr id="4" name="Text Placeholder 3">
            <a:extLst>
              <a:ext uri="{FF2B5EF4-FFF2-40B4-BE49-F238E27FC236}">
                <a16:creationId xmlns:a16="http://schemas.microsoft.com/office/drawing/2014/main" id="{7166CEEB-2A89-A5F4-0628-38A39E4ED9E6}"/>
              </a:ext>
            </a:extLst>
          </p:cNvPr>
          <p:cNvSpPr>
            <a:spLocks noGrp="1"/>
          </p:cNvSpPr>
          <p:nvPr>
            <p:ph type="body" sz="half" idx="2"/>
          </p:nvPr>
        </p:nvSpPr>
        <p:spPr>
          <a:xfrm>
            <a:off x="839788" y="1124744"/>
            <a:ext cx="4608140" cy="4744244"/>
          </a:xfrm>
        </p:spPr>
        <p:txBody>
          <a:bodyPr>
            <a:normAutofit/>
          </a:bodyPr>
          <a:lstStyle/>
          <a:p>
            <a:pPr marL="285750" indent="-285750">
              <a:lnSpc>
                <a:spcPct val="100000"/>
              </a:lnSpc>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CNN output</a:t>
            </a:r>
            <a:r>
              <a:rPr lang="en-US" sz="1800" b="0" i="0" dirty="0">
                <a:solidFill>
                  <a:srgbClr val="292929"/>
                </a:solidFill>
                <a:effectLst/>
                <a:latin typeface="Times New Roman" panose="02020603050405020304" pitchFamily="18" charset="0"/>
                <a:cs typeface="Times New Roman" panose="02020603050405020304" pitchFamily="18" charset="0"/>
              </a:rPr>
              <a:t>: Fig. 4 shows the output of the CNN layers which is a sequence of length 32. Each entry contains 256 features. Of course, these features are further processed by the RNN layers, however, some features already show a high correlation with certain high-</a:t>
            </a:r>
            <a:r>
              <a:rPr lang="en-US" sz="1800" dirty="0">
                <a:latin typeface="Times New Roman" panose="02020603050405020304" pitchFamily="18" charset="0"/>
                <a:cs typeface="Times New Roman" panose="02020603050405020304" pitchFamily="18" charset="0"/>
              </a:rPr>
              <a:t>level</a:t>
            </a:r>
            <a:r>
              <a:rPr lang="en-US" sz="1800" b="0" i="0" dirty="0">
                <a:solidFill>
                  <a:srgbClr val="292929"/>
                </a:solidFill>
                <a:effectLst/>
                <a:latin typeface="Times New Roman" panose="02020603050405020304" pitchFamily="18" charset="0"/>
                <a:cs typeface="Times New Roman" panose="02020603050405020304" pitchFamily="18" charset="0"/>
              </a:rPr>
              <a:t> properties of the input image: there are features which have a high correlation with characters (e.g. “e”), or with duplicate characters (e.g. “</a:t>
            </a:r>
            <a:r>
              <a:rPr lang="en-US" sz="1800" b="0" i="0" dirty="0" err="1">
                <a:solidFill>
                  <a:srgbClr val="292929"/>
                </a:solidFill>
                <a:effectLst/>
                <a:latin typeface="Times New Roman" panose="02020603050405020304" pitchFamily="18" charset="0"/>
                <a:cs typeface="Times New Roman" panose="02020603050405020304" pitchFamily="18" charset="0"/>
              </a:rPr>
              <a:t>tt</a:t>
            </a:r>
            <a:r>
              <a:rPr lang="en-US" sz="1800" b="0" i="0" dirty="0">
                <a:solidFill>
                  <a:srgbClr val="292929"/>
                </a:solidFill>
                <a:effectLst/>
                <a:latin typeface="Times New Roman" panose="02020603050405020304" pitchFamily="18" charset="0"/>
                <a:cs typeface="Times New Roman" panose="02020603050405020304" pitchFamily="18" charset="0"/>
              </a:rPr>
              <a:t>”), or with character-properties such as loops (as contained in handwritten “</a:t>
            </a:r>
            <a:r>
              <a:rPr lang="en-US" sz="1800" b="0" i="0" dirty="0" err="1">
                <a:solidFill>
                  <a:srgbClr val="292929"/>
                </a:solidFill>
                <a:effectLst/>
                <a:latin typeface="Times New Roman" panose="02020603050405020304" pitchFamily="18" charset="0"/>
                <a:cs typeface="Times New Roman" panose="02020603050405020304" pitchFamily="18" charset="0"/>
              </a:rPr>
              <a:t>l”s</a:t>
            </a:r>
            <a:r>
              <a:rPr lang="en-US" sz="1800" b="0" i="0" dirty="0">
                <a:solidFill>
                  <a:srgbClr val="292929"/>
                </a:solidFill>
                <a:effectLst/>
                <a:latin typeface="Times New Roman" panose="02020603050405020304" pitchFamily="18" charset="0"/>
                <a:cs typeface="Times New Roman" panose="02020603050405020304" pitchFamily="18" charset="0"/>
              </a:rPr>
              <a:t> or “</a:t>
            </a:r>
            <a:r>
              <a:rPr lang="en-US" sz="1800" b="0" i="0" dirty="0" err="1">
                <a:solidFill>
                  <a:srgbClr val="292929"/>
                </a:solidFill>
                <a:effectLst/>
                <a:latin typeface="Times New Roman" panose="02020603050405020304" pitchFamily="18" charset="0"/>
                <a:cs typeface="Times New Roman" panose="02020603050405020304" pitchFamily="18" charset="0"/>
              </a:rPr>
              <a:t>e”s</a:t>
            </a:r>
            <a:r>
              <a:rPr lang="en-US" sz="1800" b="0" i="0" dirty="0">
                <a:solidFill>
                  <a:srgbClr val="292929"/>
                </a:solidFill>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AD53EA45-9E4C-4344-989B-F35F3DC12167}"/>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6610187B-E4F2-DABB-AEFA-687011975E4C}"/>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8D7E2289-E7F2-2D3A-4E6D-BCEBDEF14174}"/>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5122" name="Picture 2">
            <a:extLst>
              <a:ext uri="{FF2B5EF4-FFF2-40B4-BE49-F238E27FC236}">
                <a16:creationId xmlns:a16="http://schemas.microsoft.com/office/drawing/2014/main" id="{FC68D919-B0BC-D08A-3783-B357B955E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056878"/>
            <a:ext cx="6410413" cy="47442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5A597CB-EFFF-DFDA-EA0B-558AACAF5212}"/>
              </a:ext>
            </a:extLst>
          </p:cNvPr>
          <p:cNvSpPr txBox="1"/>
          <p:nvPr/>
        </p:nvSpPr>
        <p:spPr>
          <a:xfrm>
            <a:off x="1101912" y="5766501"/>
            <a:ext cx="10837592" cy="646331"/>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Fig. 4: Top: 256 feature per time-step are computed by the CNN layers. Middle: input image. Bottom: plot of the 32nd feature, which has a high correlation with the occurrence of the character “e” in the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15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A769-EC55-0FC4-96B6-8C278BA601F9}"/>
              </a:ext>
            </a:extLst>
          </p:cNvPr>
          <p:cNvSpPr>
            <a:spLocks noGrp="1"/>
          </p:cNvSpPr>
          <p:nvPr>
            <p:ph type="title"/>
          </p:nvPr>
        </p:nvSpPr>
        <p:spPr>
          <a:xfrm>
            <a:off x="839788" y="457200"/>
            <a:ext cx="10584804" cy="667544"/>
          </a:xfrm>
        </p:spPr>
        <p:txBody>
          <a:bodyPr/>
          <a:lstStyle/>
          <a:p>
            <a:pPr algn="ctr"/>
            <a:r>
              <a:rPr lang="en-US" sz="3200" b="1" dirty="0">
                <a:solidFill>
                  <a:schemeClr val="accent1">
                    <a:lumMod val="75000"/>
                  </a:schemeClr>
                </a:solidFill>
                <a:latin typeface="Times New Roman" pitchFamily="18" charset="0"/>
                <a:cs typeface="Times New Roman" pitchFamily="18" charset="0"/>
              </a:rPr>
              <a:t>SYSTEM DESIGN</a:t>
            </a:r>
            <a:endParaRPr lang="en-IN" dirty="0"/>
          </a:p>
        </p:txBody>
      </p:sp>
      <p:sp>
        <p:nvSpPr>
          <p:cNvPr id="4" name="Text Placeholder 3">
            <a:extLst>
              <a:ext uri="{FF2B5EF4-FFF2-40B4-BE49-F238E27FC236}">
                <a16:creationId xmlns:a16="http://schemas.microsoft.com/office/drawing/2014/main" id="{AF34A835-5838-EFC3-D45F-48ED21C4A9D9}"/>
              </a:ext>
            </a:extLst>
          </p:cNvPr>
          <p:cNvSpPr>
            <a:spLocks noGrp="1"/>
          </p:cNvSpPr>
          <p:nvPr>
            <p:ph type="body" sz="half" idx="2"/>
          </p:nvPr>
        </p:nvSpPr>
        <p:spPr>
          <a:xfrm>
            <a:off x="407368" y="1268760"/>
            <a:ext cx="6192688" cy="4528220"/>
          </a:xfrm>
        </p:spPr>
        <p:txBody>
          <a:bodyPr>
            <a:noAutofit/>
          </a:bodyPr>
          <a:lstStyle/>
          <a:p>
            <a:pPr marL="285750" indent="-285750">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RNN output</a:t>
            </a:r>
            <a:r>
              <a:rPr lang="en-US" sz="1800" b="0" i="0" dirty="0">
                <a:solidFill>
                  <a:srgbClr val="292929"/>
                </a:solidFill>
                <a:effectLst/>
                <a:latin typeface="Times New Roman" panose="02020603050405020304" pitchFamily="18" charset="0"/>
                <a:cs typeface="Times New Roman" panose="02020603050405020304" pitchFamily="18" charset="0"/>
              </a:rPr>
              <a:t>: Fig. 5 shows a visualization of the RNN output matrix for an image containing the text “little”. The matrix shown in the top-most graph contains the scores for the characters including the CTC blank label as its last (80th) entry. The other matrix-entries, from top to bottom, correspond to the following characters: “ !”#&amp;’()*+,-./0123456789:;?</a:t>
            </a:r>
            <a:r>
              <a:rPr lang="en-US" sz="1800" b="0" i="0" dirty="0" err="1">
                <a:solidFill>
                  <a:srgbClr val="292929"/>
                </a:solidFill>
                <a:effectLst/>
                <a:latin typeface="Times New Roman" panose="02020603050405020304" pitchFamily="18" charset="0"/>
                <a:cs typeface="Times New Roman" panose="02020603050405020304" pitchFamily="18" charset="0"/>
              </a:rPr>
              <a:t>ABCDEFGHIJKLMNOPQRSTUVWXYZabcdefghijklmnopqrstuvwxyz</a:t>
            </a:r>
            <a:r>
              <a:rPr lang="en-US" sz="1800" b="0" i="0" dirty="0">
                <a:solidFill>
                  <a:srgbClr val="292929"/>
                </a:solidFill>
                <a:effectLst/>
                <a:latin typeface="Times New Roman" panose="02020603050405020304" pitchFamily="18" charset="0"/>
                <a:cs typeface="Times New Roman" panose="02020603050405020304" pitchFamily="18" charset="0"/>
              </a:rPr>
              <a:t>”. It can be seen that most of the time, the characters are predicted exactly at the position they appear in the image (e.g. compare the position of the “</a:t>
            </a:r>
            <a:r>
              <a:rPr lang="en-US" sz="1800" b="0" i="0" dirty="0" err="1">
                <a:solidFill>
                  <a:srgbClr val="292929"/>
                </a:solidFill>
                <a:effectLst/>
                <a:latin typeface="Times New Roman" panose="02020603050405020304" pitchFamily="18" charset="0"/>
                <a:cs typeface="Times New Roman" panose="02020603050405020304" pitchFamily="18" charset="0"/>
              </a:rPr>
              <a:t>i</a:t>
            </a:r>
            <a:r>
              <a:rPr lang="en-US" sz="1800" b="0" i="0" dirty="0">
                <a:solidFill>
                  <a:srgbClr val="292929"/>
                </a:solidFill>
                <a:effectLst/>
                <a:latin typeface="Times New Roman" panose="02020603050405020304" pitchFamily="18" charset="0"/>
                <a:cs typeface="Times New Roman" panose="02020603050405020304" pitchFamily="18" charset="0"/>
              </a:rPr>
              <a:t>” in the image and in the graph). Only the last character “e” is not aligned. But this is OK, as the CTC operation is segmentation-free and does not care about absolute positions. From the bottom-most graph showing the scores for the characters “l”, “</a:t>
            </a:r>
            <a:r>
              <a:rPr lang="en-US" sz="1800" b="0" i="0" dirty="0" err="1">
                <a:solidFill>
                  <a:srgbClr val="292929"/>
                </a:solidFill>
                <a:effectLst/>
                <a:latin typeface="Times New Roman" panose="02020603050405020304" pitchFamily="18" charset="0"/>
                <a:cs typeface="Times New Roman" panose="02020603050405020304" pitchFamily="18" charset="0"/>
              </a:rPr>
              <a:t>i</a:t>
            </a:r>
            <a:r>
              <a:rPr lang="en-US" sz="1800" b="0" i="0" dirty="0">
                <a:solidFill>
                  <a:srgbClr val="292929"/>
                </a:solidFill>
                <a:effectLst/>
                <a:latin typeface="Times New Roman" panose="02020603050405020304" pitchFamily="18" charset="0"/>
                <a:cs typeface="Times New Roman" panose="02020603050405020304" pitchFamily="18" charset="0"/>
              </a:rPr>
              <a:t>”, “t”, “e” and the CTC blank label, the text can easily be decoded: we just take the most probable character from each time-step, this forms the so called best path, then we throw away repeated characters and finally all blanks: “l---ii--t-t--l-…-e” → “l---</a:t>
            </a:r>
            <a:r>
              <a:rPr lang="en-US" sz="1800" b="0" i="0" dirty="0" err="1">
                <a:solidFill>
                  <a:srgbClr val="292929"/>
                </a:solidFill>
                <a:effectLst/>
                <a:latin typeface="Times New Roman" panose="02020603050405020304" pitchFamily="18" charset="0"/>
                <a:cs typeface="Times New Roman" panose="02020603050405020304" pitchFamily="18" charset="0"/>
              </a:rPr>
              <a:t>i</a:t>
            </a:r>
            <a:r>
              <a:rPr lang="en-US" sz="1800" b="0" i="0" dirty="0">
                <a:solidFill>
                  <a:srgbClr val="292929"/>
                </a:solidFill>
                <a:effectLst/>
                <a:latin typeface="Times New Roman" panose="02020603050405020304" pitchFamily="18" charset="0"/>
                <a:cs typeface="Times New Roman" panose="02020603050405020304" pitchFamily="18" charset="0"/>
              </a:rPr>
              <a:t>--t-t--l-…-e” → “little”.</a:t>
            </a:r>
            <a:endParaRPr lang="en-IN"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0460AA4-8E17-88AD-A300-796420E939EA}"/>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F53CC4AD-A82F-51E4-68A3-95FC486C17E3}"/>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8F5EC2F7-AF88-2496-FE7E-F1107EE41EDF}"/>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6146" name="Picture 2">
            <a:extLst>
              <a:ext uri="{FF2B5EF4-FFF2-40B4-BE49-F238E27FC236}">
                <a16:creationId xmlns:a16="http://schemas.microsoft.com/office/drawing/2014/main" id="{73EA44C4-ED4C-E211-8950-72C313FE6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601" y="1052736"/>
            <a:ext cx="4680148" cy="441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998F9BE-53E4-B66D-5C5F-BF26580BD493}"/>
              </a:ext>
            </a:extLst>
          </p:cNvPr>
          <p:cNvSpPr txBox="1"/>
          <p:nvPr/>
        </p:nvSpPr>
        <p:spPr>
          <a:xfrm>
            <a:off x="6503368" y="5495907"/>
            <a:ext cx="5688632" cy="92333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Fig. 5: Top: output matrix of the RNN layers. Middle: input image. Bottom: Probabilities for the characters “l”,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“t”, “e” and the CTC blank label.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43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cap="small" dirty="0">
                <a:latin typeface="Times New Roman" panose="02020603050405020304" pitchFamily="18" charset="0"/>
                <a:cs typeface="Times New Roman" pitchFamily="18" charset="0"/>
              </a:rPr>
              <a:t>FUNCTIONAL MODULES</a:t>
            </a:r>
          </a:p>
          <a:p>
            <a:pPr algn="l"/>
            <a:r>
              <a:rPr lang="en-US" sz="2000" b="1" i="0" dirty="0">
                <a:solidFill>
                  <a:srgbClr val="292929"/>
                </a:solidFill>
                <a:effectLst/>
                <a:latin typeface="Times New Roman" panose="02020603050405020304" pitchFamily="18" charset="0"/>
                <a:cs typeface="Times New Roman" panose="02020603050405020304" pitchFamily="18" charset="0"/>
              </a:rPr>
              <a:t>Implementation using TF</a:t>
            </a:r>
          </a:p>
          <a:p>
            <a:pPr algn="l"/>
            <a:r>
              <a:rPr lang="en-US" sz="1800" b="0" i="0" dirty="0">
                <a:solidFill>
                  <a:srgbClr val="292929"/>
                </a:solidFill>
                <a:effectLst/>
                <a:latin typeface="Times New Roman" panose="02020603050405020304" pitchFamily="18" charset="0"/>
                <a:cs typeface="Times New Roman" panose="02020603050405020304" pitchFamily="18" charset="0"/>
              </a:rPr>
              <a:t>The implementation consists of 4 modules:</a:t>
            </a:r>
          </a:p>
          <a:p>
            <a:pPr algn="l"/>
            <a:endParaRPr lang="en-US" sz="1800" b="0" i="0" dirty="0">
              <a:solidFill>
                <a:srgbClr val="2929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292929"/>
                </a:solidFill>
                <a:effectLst/>
                <a:latin typeface="Times New Roman" panose="02020603050405020304" pitchFamily="18" charset="0"/>
                <a:cs typeface="Times New Roman" panose="02020603050405020304" pitchFamily="18" charset="0"/>
              </a:rPr>
              <a:t> SamplePreprocessor.py: prepares the images from the IAM dataset for the NN</a:t>
            </a:r>
          </a:p>
          <a:p>
            <a:pPr algn="l">
              <a:buFont typeface="+mj-lt"/>
              <a:buAutoNum type="arabicPeriod"/>
            </a:pPr>
            <a:r>
              <a:rPr lang="en-US" sz="1800" b="0" i="0" dirty="0">
                <a:solidFill>
                  <a:srgbClr val="292929"/>
                </a:solidFill>
                <a:effectLst/>
                <a:latin typeface="Times New Roman" panose="02020603050405020304" pitchFamily="18" charset="0"/>
                <a:cs typeface="Times New Roman" panose="02020603050405020304" pitchFamily="18" charset="0"/>
              </a:rPr>
              <a:t> DataLoader.py: reads samples, puts them into batches and provides an iterator-interface to go through the data</a:t>
            </a:r>
          </a:p>
          <a:p>
            <a:pPr algn="l">
              <a:buFont typeface="+mj-lt"/>
              <a:buAutoNum type="arabicPeriod"/>
            </a:pPr>
            <a:r>
              <a:rPr lang="en-US" sz="1800" b="0" i="0" dirty="0">
                <a:solidFill>
                  <a:srgbClr val="292929"/>
                </a:solidFill>
                <a:effectLst/>
                <a:latin typeface="Times New Roman" panose="02020603050405020304" pitchFamily="18" charset="0"/>
                <a:cs typeface="Times New Roman" panose="02020603050405020304" pitchFamily="18" charset="0"/>
              </a:rPr>
              <a:t> Model.py: creates the model as described above, loads and saves models, manages the TF sessions and provides an interface for training and inference</a:t>
            </a:r>
          </a:p>
          <a:p>
            <a:pPr algn="l">
              <a:buFont typeface="+mj-lt"/>
              <a:buAutoNum type="arabicPeriod"/>
            </a:pPr>
            <a:r>
              <a:rPr lang="en-US" sz="1800" b="0" i="0" dirty="0">
                <a:solidFill>
                  <a:srgbClr val="292929"/>
                </a:solidFill>
                <a:effectLst/>
                <a:latin typeface="Times New Roman" panose="02020603050405020304" pitchFamily="18" charset="0"/>
                <a:cs typeface="Times New Roman" panose="02020603050405020304" pitchFamily="18" charset="0"/>
              </a:rPr>
              <a:t> main.py: puts all previously mentioned modules together</a:t>
            </a:r>
          </a:p>
          <a:p>
            <a:pPr algn="l">
              <a:buFont typeface="+mj-lt"/>
              <a:buAutoNum type="arabicPeriod"/>
            </a:pPr>
            <a:endParaRPr lang="en-US" sz="1800" b="0" i="0" dirty="0">
              <a:solidFill>
                <a:srgbClr val="292929"/>
              </a:solidFill>
              <a:effectLst/>
              <a:latin typeface="Times New Roman" panose="02020603050405020304" pitchFamily="18" charset="0"/>
              <a:cs typeface="Times New Roman" panose="02020603050405020304" pitchFamily="18" charset="0"/>
            </a:endParaRPr>
          </a:p>
          <a:p>
            <a:pPr algn="l"/>
            <a:r>
              <a:rPr lang="en-US" sz="1800" b="0" i="0" dirty="0">
                <a:solidFill>
                  <a:srgbClr val="292929"/>
                </a:solidFill>
                <a:effectLst/>
                <a:latin typeface="Times New Roman" panose="02020603050405020304" pitchFamily="18" charset="0"/>
                <a:cs typeface="Times New Roman" panose="02020603050405020304" pitchFamily="18" charset="0"/>
              </a:rPr>
              <a:t>We only look at Model.py, as the other source files are concerned with basic file IO (DataLoader.py) and image processing (SamplePreprocessor.py).</a:t>
            </a:r>
          </a:p>
          <a:p>
            <a:endParaRPr lang="en-IN" b="1" cap="small" dirty="0">
              <a:latin typeface="Times New Roman" pitchFamily="18" charset="0"/>
              <a:cs typeface="Times New Roman" pitchFamily="18" charset="0"/>
            </a:endParaRPr>
          </a:p>
          <a:p>
            <a:pPr marL="0" lvl="3" indent="0">
              <a:buNone/>
            </a:pPr>
            <a:endParaRPr lang="en-US" sz="17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20021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5976664" cy="5461212"/>
          </a:xfrm>
          <a:prstGeom prst="rect">
            <a:avLst/>
          </a:prstGeom>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TRAINING CODE</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import sys</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import </a:t>
            </a:r>
            <a:r>
              <a:rPr lang="en-IN" sz="1300" dirty="0" err="1">
                <a:solidFill>
                  <a:schemeClr val="tx1">
                    <a:lumMod val="75000"/>
                    <a:lumOff val="25000"/>
                  </a:schemeClr>
                </a:solidFill>
                <a:latin typeface="Times New Roman" pitchFamily="18" charset="0"/>
                <a:cs typeface="Times New Roman" pitchFamily="18" charset="0"/>
              </a:rPr>
              <a:t>argparse</a:t>
            </a:r>
            <a:endParaRPr lang="en-IN" sz="1300" dirty="0">
              <a:solidFill>
                <a:schemeClr val="tx1">
                  <a:lumMod val="75000"/>
                  <a:lumOff val="25000"/>
                </a:schemeClr>
              </a:solidFill>
              <a:latin typeface="Times New Roman" pitchFamily="18" charset="0"/>
              <a:cs typeface="Times New Roman" pitchFamily="18" charset="0"/>
            </a:endParaRP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import cv2</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import </a:t>
            </a:r>
            <a:r>
              <a:rPr lang="en-IN" sz="1300" dirty="0" err="1">
                <a:solidFill>
                  <a:schemeClr val="tx1">
                    <a:lumMod val="75000"/>
                    <a:lumOff val="25000"/>
                  </a:schemeClr>
                </a:solidFill>
                <a:latin typeface="Times New Roman" pitchFamily="18" charset="0"/>
                <a:cs typeface="Times New Roman" pitchFamily="18" charset="0"/>
              </a:rPr>
              <a:t>editdistance</a:t>
            </a:r>
            <a:endParaRPr lang="en-IN" sz="1300" dirty="0">
              <a:solidFill>
                <a:schemeClr val="tx1">
                  <a:lumMod val="75000"/>
                  <a:lumOff val="25000"/>
                </a:schemeClr>
              </a:solidFill>
              <a:latin typeface="Times New Roman" pitchFamily="18" charset="0"/>
              <a:cs typeface="Times New Roman" pitchFamily="18" charset="0"/>
            </a:endParaRP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from </a:t>
            </a:r>
            <a:r>
              <a:rPr lang="en-IN" sz="1300" dirty="0" err="1">
                <a:solidFill>
                  <a:schemeClr val="tx1">
                    <a:lumMod val="75000"/>
                    <a:lumOff val="25000"/>
                  </a:schemeClr>
                </a:solidFill>
                <a:latin typeface="Times New Roman" pitchFamily="18" charset="0"/>
                <a:cs typeface="Times New Roman" pitchFamily="18" charset="0"/>
              </a:rPr>
              <a:t>DataLoader</a:t>
            </a:r>
            <a:r>
              <a:rPr lang="en-IN" sz="1300" dirty="0">
                <a:solidFill>
                  <a:schemeClr val="tx1">
                    <a:lumMod val="75000"/>
                    <a:lumOff val="25000"/>
                  </a:schemeClr>
                </a:solidFill>
                <a:latin typeface="Times New Roman" pitchFamily="18" charset="0"/>
                <a:cs typeface="Times New Roman" pitchFamily="18" charset="0"/>
              </a:rPr>
              <a:t> import </a:t>
            </a:r>
            <a:r>
              <a:rPr lang="en-IN" sz="1300" dirty="0" err="1">
                <a:solidFill>
                  <a:schemeClr val="tx1">
                    <a:lumMod val="75000"/>
                    <a:lumOff val="25000"/>
                  </a:schemeClr>
                </a:solidFill>
                <a:latin typeface="Times New Roman" pitchFamily="18" charset="0"/>
                <a:cs typeface="Times New Roman" pitchFamily="18" charset="0"/>
              </a:rPr>
              <a:t>DataLoader</a:t>
            </a:r>
            <a:r>
              <a:rPr lang="en-IN" sz="1300" dirty="0">
                <a:solidFill>
                  <a:schemeClr val="tx1">
                    <a:lumMod val="75000"/>
                    <a:lumOff val="25000"/>
                  </a:schemeClr>
                </a:solidFill>
                <a:latin typeface="Times New Roman" pitchFamily="18" charset="0"/>
                <a:cs typeface="Times New Roman" pitchFamily="18" charset="0"/>
              </a:rPr>
              <a:t>, Batch</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from Model import Model, </a:t>
            </a:r>
            <a:r>
              <a:rPr lang="en-IN" sz="1300" dirty="0" err="1">
                <a:solidFill>
                  <a:schemeClr val="tx1">
                    <a:lumMod val="75000"/>
                    <a:lumOff val="25000"/>
                  </a:schemeClr>
                </a:solidFill>
                <a:latin typeface="Times New Roman" pitchFamily="18" charset="0"/>
                <a:cs typeface="Times New Roman" pitchFamily="18" charset="0"/>
              </a:rPr>
              <a:t>DecoderType</a:t>
            </a:r>
            <a:endParaRPr lang="en-IN" sz="1300" dirty="0">
              <a:solidFill>
                <a:schemeClr val="tx1">
                  <a:lumMod val="75000"/>
                  <a:lumOff val="25000"/>
                </a:schemeClr>
              </a:solidFill>
              <a:latin typeface="Times New Roman" pitchFamily="18" charset="0"/>
              <a:cs typeface="Times New Roman" pitchFamily="18" charset="0"/>
            </a:endParaRP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from </a:t>
            </a:r>
            <a:r>
              <a:rPr lang="en-IN" sz="1300" dirty="0" err="1">
                <a:solidFill>
                  <a:schemeClr val="tx1">
                    <a:lumMod val="75000"/>
                    <a:lumOff val="25000"/>
                  </a:schemeClr>
                </a:solidFill>
                <a:latin typeface="Times New Roman" pitchFamily="18" charset="0"/>
                <a:cs typeface="Times New Roman" pitchFamily="18" charset="0"/>
              </a:rPr>
              <a:t>SamplePreprocessor</a:t>
            </a:r>
            <a:r>
              <a:rPr lang="en-IN" sz="1300" dirty="0">
                <a:solidFill>
                  <a:schemeClr val="tx1">
                    <a:lumMod val="75000"/>
                    <a:lumOff val="25000"/>
                  </a:schemeClr>
                </a:solidFill>
                <a:latin typeface="Times New Roman" pitchFamily="18" charset="0"/>
                <a:cs typeface="Times New Roman" pitchFamily="18" charset="0"/>
              </a:rPr>
              <a:t> import </a:t>
            </a:r>
            <a:r>
              <a:rPr lang="en-IN" sz="1300" dirty="0" err="1">
                <a:solidFill>
                  <a:schemeClr val="tx1">
                    <a:lumMod val="75000"/>
                    <a:lumOff val="25000"/>
                  </a:schemeClr>
                </a:solidFill>
                <a:latin typeface="Times New Roman" pitchFamily="18" charset="0"/>
                <a:cs typeface="Times New Roman" pitchFamily="18" charset="0"/>
              </a:rPr>
              <a:t>preprocess</a:t>
            </a:r>
            <a:endParaRPr lang="en-IN" sz="1300" dirty="0">
              <a:solidFill>
                <a:schemeClr val="tx1">
                  <a:lumMod val="75000"/>
                  <a:lumOff val="25000"/>
                </a:schemeClr>
              </a:solidFill>
              <a:latin typeface="Times New Roman" pitchFamily="18" charset="0"/>
              <a:cs typeface="Times New Roman" pitchFamily="18" charset="0"/>
            </a:endParaRP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import </a:t>
            </a:r>
            <a:r>
              <a:rPr lang="en-IN" sz="1300" dirty="0" err="1">
                <a:solidFill>
                  <a:schemeClr val="tx1">
                    <a:lumMod val="75000"/>
                    <a:lumOff val="25000"/>
                  </a:schemeClr>
                </a:solidFill>
                <a:latin typeface="Times New Roman" pitchFamily="18" charset="0"/>
                <a:cs typeface="Times New Roman" pitchFamily="18" charset="0"/>
              </a:rPr>
              <a:t>streamlit</a:t>
            </a:r>
            <a:r>
              <a:rPr lang="en-IN" sz="1300" dirty="0">
                <a:solidFill>
                  <a:schemeClr val="tx1">
                    <a:lumMod val="75000"/>
                    <a:lumOff val="25000"/>
                  </a:schemeClr>
                </a:solidFill>
                <a:latin typeface="Times New Roman" pitchFamily="18" charset="0"/>
                <a:cs typeface="Times New Roman" pitchFamily="18" charset="0"/>
              </a:rPr>
              <a:t> as </a:t>
            </a:r>
            <a:r>
              <a:rPr lang="en-IN" sz="1300" dirty="0" err="1">
                <a:solidFill>
                  <a:schemeClr val="tx1">
                    <a:lumMod val="75000"/>
                    <a:lumOff val="25000"/>
                  </a:schemeClr>
                </a:solidFill>
                <a:latin typeface="Times New Roman" pitchFamily="18" charset="0"/>
                <a:cs typeface="Times New Roman" pitchFamily="18" charset="0"/>
              </a:rPr>
              <a:t>st</a:t>
            </a:r>
            <a:endParaRPr lang="en-IN" sz="1300" dirty="0">
              <a:solidFill>
                <a:schemeClr val="tx1">
                  <a:lumMod val="75000"/>
                  <a:lumOff val="25000"/>
                </a:schemeClr>
              </a:solidFill>
              <a:latin typeface="Times New Roman" pitchFamily="18" charset="0"/>
              <a:cs typeface="Times New Roman" pitchFamily="18" charset="0"/>
            </a:endParaRP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import </a:t>
            </a:r>
            <a:r>
              <a:rPr lang="en-IN" sz="1300" dirty="0" err="1">
                <a:solidFill>
                  <a:schemeClr val="tx1">
                    <a:lumMod val="75000"/>
                    <a:lumOff val="25000"/>
                  </a:schemeClr>
                </a:solidFill>
                <a:latin typeface="Times New Roman" pitchFamily="18" charset="0"/>
                <a:cs typeface="Times New Roman" pitchFamily="18" charset="0"/>
              </a:rPr>
              <a:t>os</a:t>
            </a:r>
            <a:endParaRPr lang="en-IN" sz="1300" dirty="0">
              <a:solidFill>
                <a:schemeClr val="tx1">
                  <a:lumMod val="75000"/>
                  <a:lumOff val="25000"/>
                </a:schemeClr>
              </a:solidFill>
              <a:latin typeface="Times New Roman" pitchFamily="18" charset="0"/>
              <a:cs typeface="Times New Roman" pitchFamily="18" charset="0"/>
            </a:endParaRP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class </a:t>
            </a:r>
            <a:r>
              <a:rPr lang="en-IN" sz="1300" dirty="0" err="1">
                <a:solidFill>
                  <a:schemeClr val="tx1">
                    <a:lumMod val="75000"/>
                    <a:lumOff val="25000"/>
                  </a:schemeClr>
                </a:solidFill>
                <a:latin typeface="Times New Roman" pitchFamily="18" charset="0"/>
                <a:cs typeface="Times New Roman" pitchFamily="18" charset="0"/>
              </a:rPr>
              <a:t>FilePaths</a:t>
            </a:r>
            <a:r>
              <a:rPr lang="en-IN" sz="1300" dirty="0">
                <a:solidFill>
                  <a:schemeClr val="tx1">
                    <a:lumMod val="75000"/>
                    <a:lumOff val="25000"/>
                  </a:schemeClr>
                </a:solidFill>
                <a:latin typeface="Times New Roman" pitchFamily="18" charset="0"/>
                <a:cs typeface="Times New Roman" pitchFamily="18" charset="0"/>
              </a:rPr>
              <a:t>:</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image_file</a:t>
            </a:r>
            <a:r>
              <a:rPr lang="en-IN" sz="1300" dirty="0">
                <a:solidFill>
                  <a:schemeClr val="tx1">
                    <a:lumMod val="75000"/>
                    <a:lumOff val="25000"/>
                  </a:schemeClr>
                </a:solidFill>
                <a:latin typeface="Times New Roman" pitchFamily="18" charset="0"/>
                <a:cs typeface="Times New Roman" pitchFamily="18" charset="0"/>
              </a:rPr>
              <a:t> = </a:t>
            </a:r>
            <a:r>
              <a:rPr lang="en-IN" sz="1300" dirty="0" err="1">
                <a:solidFill>
                  <a:schemeClr val="tx1">
                    <a:lumMod val="75000"/>
                    <a:lumOff val="25000"/>
                  </a:schemeClr>
                </a:solidFill>
                <a:latin typeface="Times New Roman" pitchFamily="18" charset="0"/>
                <a:cs typeface="Times New Roman" pitchFamily="18" charset="0"/>
              </a:rPr>
              <a:t>st.file_uploader</a:t>
            </a:r>
            <a:r>
              <a:rPr lang="en-IN" sz="1300" dirty="0">
                <a:solidFill>
                  <a:schemeClr val="tx1">
                    <a:lumMod val="75000"/>
                    <a:lumOff val="25000"/>
                  </a:schemeClr>
                </a:solidFill>
                <a:latin typeface="Times New Roman" pitchFamily="18" charset="0"/>
                <a:cs typeface="Times New Roman" pitchFamily="18" charset="0"/>
              </a:rPr>
              <a:t>("Upload An Image to predict the </a:t>
            </a:r>
            <a:r>
              <a:rPr lang="en-IN" sz="1300" dirty="0" err="1">
                <a:solidFill>
                  <a:schemeClr val="tx1">
                    <a:lumMod val="75000"/>
                    <a:lumOff val="25000"/>
                  </a:schemeClr>
                </a:solidFill>
                <a:latin typeface="Times New Roman" pitchFamily="18" charset="0"/>
                <a:cs typeface="Times New Roman" pitchFamily="18" charset="0"/>
              </a:rPr>
              <a:t>word",type</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png</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jpeg','jpg</a:t>
            </a:r>
            <a:r>
              <a:rPr lang="en-IN" sz="1300" dirty="0">
                <a:solidFill>
                  <a:schemeClr val="tx1">
                    <a:lumMod val="75000"/>
                    <a:lumOff val="25000"/>
                  </a:schemeClr>
                </a:solidFill>
                <a:latin typeface="Times New Roman" pitchFamily="18" charset="0"/>
                <a:cs typeface="Times New Roman" pitchFamily="18" charset="0"/>
              </a:rPr>
              <a:t>'])</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if </a:t>
            </a:r>
            <a:r>
              <a:rPr lang="en-IN" sz="1300" dirty="0" err="1">
                <a:solidFill>
                  <a:schemeClr val="tx1">
                    <a:lumMod val="75000"/>
                    <a:lumOff val="25000"/>
                  </a:schemeClr>
                </a:solidFill>
                <a:latin typeface="Times New Roman" pitchFamily="18" charset="0"/>
                <a:cs typeface="Times New Roman" pitchFamily="18" charset="0"/>
              </a:rPr>
              <a:t>image_file</a:t>
            </a:r>
            <a:r>
              <a:rPr lang="en-IN" sz="1300" dirty="0">
                <a:solidFill>
                  <a:schemeClr val="tx1">
                    <a:lumMod val="75000"/>
                    <a:lumOff val="25000"/>
                  </a:schemeClr>
                </a:solidFill>
                <a:latin typeface="Times New Roman" pitchFamily="18" charset="0"/>
                <a:cs typeface="Times New Roman" pitchFamily="18" charset="0"/>
              </a:rPr>
              <a:t> is not None:</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file_details</a:t>
            </a:r>
            <a:r>
              <a:rPr lang="en-IN" sz="1300" dirty="0">
                <a:solidFill>
                  <a:schemeClr val="tx1">
                    <a:lumMod val="75000"/>
                    <a:lumOff val="25000"/>
                  </a:schemeClr>
                </a:solidFill>
                <a:latin typeface="Times New Roman" pitchFamily="18" charset="0"/>
                <a:cs typeface="Times New Roman" pitchFamily="18" charset="0"/>
              </a:rPr>
              <a:t> = {"</a:t>
            </a:r>
            <a:r>
              <a:rPr lang="en-IN" sz="1300" dirty="0" err="1">
                <a:solidFill>
                  <a:schemeClr val="tx1">
                    <a:lumMod val="75000"/>
                    <a:lumOff val="25000"/>
                  </a:schemeClr>
                </a:solidFill>
                <a:latin typeface="Times New Roman" pitchFamily="18" charset="0"/>
                <a:cs typeface="Times New Roman" pitchFamily="18" charset="0"/>
              </a:rPr>
              <a:t>FileName</a:t>
            </a:r>
            <a:r>
              <a:rPr lang="en-IN" sz="1300" dirty="0">
                <a:solidFill>
                  <a:schemeClr val="tx1">
                    <a:lumMod val="75000"/>
                    <a:lumOff val="25000"/>
                  </a:schemeClr>
                </a:solidFill>
                <a:latin typeface="Times New Roman" pitchFamily="18" charset="0"/>
                <a:cs typeface="Times New Roman" pitchFamily="18" charset="0"/>
              </a:rPr>
              <a:t>":image_file.name,"</a:t>
            </a:r>
            <a:r>
              <a:rPr lang="en-IN" sz="1300" dirty="0" err="1">
                <a:solidFill>
                  <a:schemeClr val="tx1">
                    <a:lumMod val="75000"/>
                    <a:lumOff val="25000"/>
                  </a:schemeClr>
                </a:solidFill>
                <a:latin typeface="Times New Roman" pitchFamily="18" charset="0"/>
                <a:cs typeface="Times New Roman" pitchFamily="18" charset="0"/>
              </a:rPr>
              <a:t>FileType</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image_file.type</a:t>
            </a:r>
            <a:r>
              <a:rPr lang="en-IN" sz="1300" dirty="0">
                <a:solidFill>
                  <a:schemeClr val="tx1">
                    <a:lumMod val="75000"/>
                    <a:lumOff val="25000"/>
                  </a:schemeClr>
                </a:solidFill>
                <a:latin typeface="Times New Roman" pitchFamily="18" charset="0"/>
                <a:cs typeface="Times New Roman" pitchFamily="18" charset="0"/>
              </a:rPr>
              <a:t>}</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with open(</a:t>
            </a:r>
            <a:r>
              <a:rPr lang="en-IN" sz="1300" dirty="0" err="1">
                <a:solidFill>
                  <a:schemeClr val="tx1">
                    <a:lumMod val="75000"/>
                    <a:lumOff val="25000"/>
                  </a:schemeClr>
                </a:solidFill>
                <a:latin typeface="Times New Roman" pitchFamily="18" charset="0"/>
                <a:cs typeface="Times New Roman" pitchFamily="18" charset="0"/>
              </a:rPr>
              <a:t>os.path.join</a:t>
            </a:r>
            <a:r>
              <a:rPr lang="en-IN" sz="1300" dirty="0">
                <a:solidFill>
                  <a:schemeClr val="tx1">
                    <a:lumMod val="75000"/>
                    <a:lumOff val="25000"/>
                  </a:schemeClr>
                </a:solidFill>
                <a:latin typeface="Times New Roman" pitchFamily="18" charset="0"/>
                <a:cs typeface="Times New Roman" pitchFamily="18" charset="0"/>
              </a:rPr>
              <a:t>("/content/drive/</a:t>
            </a:r>
            <a:r>
              <a:rPr lang="en-IN" sz="1300" dirty="0" err="1">
                <a:solidFill>
                  <a:schemeClr val="tx1">
                    <a:lumMod val="75000"/>
                    <a:lumOff val="25000"/>
                  </a:schemeClr>
                </a:solidFill>
                <a:latin typeface="Times New Roman" pitchFamily="18" charset="0"/>
                <a:cs typeface="Times New Roman" pitchFamily="18" charset="0"/>
              </a:rPr>
              <a:t>MyDrive</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SimpleHTR</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data",image_file.name</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wb</a:t>
            </a:r>
            <a:r>
              <a:rPr lang="en-IN" sz="1300" dirty="0">
                <a:solidFill>
                  <a:schemeClr val="tx1">
                    <a:lumMod val="75000"/>
                    <a:lumOff val="25000"/>
                  </a:schemeClr>
                </a:solidFill>
                <a:latin typeface="Times New Roman" pitchFamily="18" charset="0"/>
                <a:cs typeface="Times New Roman" pitchFamily="18" charset="0"/>
              </a:rPr>
              <a:t>") as f:</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f.write</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image_file.getbuffer</a:t>
            </a:r>
            <a:r>
              <a:rPr lang="en-IN" sz="1300" dirty="0">
                <a:solidFill>
                  <a:schemeClr val="tx1">
                    <a:lumMod val="75000"/>
                    <a:lumOff val="25000"/>
                  </a:schemeClr>
                </a:solidFill>
                <a:latin typeface="Times New Roman" pitchFamily="18" charset="0"/>
                <a:cs typeface="Times New Roman" pitchFamily="18" charset="0"/>
              </a:rPr>
              <a:t>())</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path = </a:t>
            </a:r>
            <a:r>
              <a:rPr lang="en-IN" sz="1300" dirty="0" err="1">
                <a:solidFill>
                  <a:schemeClr val="tx1">
                    <a:lumMod val="75000"/>
                    <a:lumOff val="25000"/>
                  </a:schemeClr>
                </a:solidFill>
                <a:latin typeface="Times New Roman" pitchFamily="18" charset="0"/>
                <a:cs typeface="Times New Roman" pitchFamily="18" charset="0"/>
              </a:rPr>
              <a:t>os.path.join</a:t>
            </a:r>
            <a:r>
              <a:rPr lang="en-IN" sz="1300" dirty="0">
                <a:solidFill>
                  <a:schemeClr val="tx1">
                    <a:lumMod val="75000"/>
                    <a:lumOff val="25000"/>
                  </a:schemeClr>
                </a:solidFill>
                <a:latin typeface="Times New Roman" pitchFamily="18" charset="0"/>
                <a:cs typeface="Times New Roman" pitchFamily="18" charset="0"/>
              </a:rPr>
              <a:t>("/content/drive/</a:t>
            </a:r>
            <a:r>
              <a:rPr lang="en-IN" sz="1300" dirty="0" err="1">
                <a:solidFill>
                  <a:schemeClr val="tx1">
                    <a:lumMod val="75000"/>
                    <a:lumOff val="25000"/>
                  </a:schemeClr>
                </a:solidFill>
                <a:latin typeface="Times New Roman" pitchFamily="18" charset="0"/>
                <a:cs typeface="Times New Roman" pitchFamily="18" charset="0"/>
              </a:rPr>
              <a:t>MyDrive</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SimpleHTR</a:t>
            </a:r>
            <a:r>
              <a:rPr lang="en-IN" sz="1300" dirty="0">
                <a:solidFill>
                  <a:schemeClr val="tx1">
                    <a:lumMod val="75000"/>
                    <a:lumOff val="25000"/>
                  </a:schemeClr>
                </a:solidFill>
                <a:latin typeface="Times New Roman" pitchFamily="18" charset="0"/>
                <a:cs typeface="Times New Roman" pitchFamily="18" charset="0"/>
              </a:rPr>
              <a:t>/</a:t>
            </a:r>
            <a:r>
              <a:rPr lang="en-IN" sz="1300" dirty="0" err="1">
                <a:solidFill>
                  <a:schemeClr val="tx1">
                    <a:lumMod val="75000"/>
                    <a:lumOff val="25000"/>
                  </a:schemeClr>
                </a:solidFill>
                <a:latin typeface="Times New Roman" pitchFamily="18" charset="0"/>
                <a:cs typeface="Times New Roman" pitchFamily="18" charset="0"/>
              </a:rPr>
              <a:t>data",image_file.name</a:t>
            </a:r>
            <a:r>
              <a:rPr lang="en-IN" sz="1300" dirty="0">
                <a:solidFill>
                  <a:schemeClr val="tx1">
                    <a:lumMod val="75000"/>
                    <a:lumOff val="25000"/>
                  </a:schemeClr>
                </a:solidFill>
                <a:latin typeface="Times New Roman" pitchFamily="18" charset="0"/>
                <a:cs typeface="Times New Roman" pitchFamily="18" charset="0"/>
              </a:rPr>
              <a:t>)</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st.success</a:t>
            </a:r>
            <a:r>
              <a:rPr lang="en-IN" sz="1300" dirty="0">
                <a:solidFill>
                  <a:schemeClr val="tx1">
                    <a:lumMod val="75000"/>
                    <a:lumOff val="25000"/>
                  </a:schemeClr>
                </a:solidFill>
                <a:latin typeface="Times New Roman" pitchFamily="18" charset="0"/>
                <a:cs typeface="Times New Roman" pitchFamily="18" charset="0"/>
              </a:rPr>
              <a:t>("Saved File")</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fnCharList</a:t>
            </a:r>
            <a:r>
              <a:rPr lang="en-IN" sz="1300" dirty="0">
                <a:solidFill>
                  <a:schemeClr val="tx1">
                    <a:lumMod val="75000"/>
                    <a:lumOff val="25000"/>
                  </a:schemeClr>
                </a:solidFill>
                <a:latin typeface="Times New Roman" pitchFamily="18" charset="0"/>
                <a:cs typeface="Times New Roman" pitchFamily="18" charset="0"/>
              </a:rPr>
              <a:t> = '../model/charList.txt'</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fnAccuracy</a:t>
            </a:r>
            <a:r>
              <a:rPr lang="en-IN" sz="1300" dirty="0">
                <a:solidFill>
                  <a:schemeClr val="tx1">
                    <a:lumMod val="75000"/>
                    <a:lumOff val="25000"/>
                  </a:schemeClr>
                </a:solidFill>
                <a:latin typeface="Times New Roman" pitchFamily="18" charset="0"/>
                <a:cs typeface="Times New Roman" pitchFamily="18" charset="0"/>
              </a:rPr>
              <a:t> = '../model/accuracy.txt'</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fnTrain</a:t>
            </a:r>
            <a:r>
              <a:rPr lang="en-IN" sz="1300" dirty="0">
                <a:solidFill>
                  <a:schemeClr val="tx1">
                    <a:lumMod val="75000"/>
                    <a:lumOff val="25000"/>
                  </a:schemeClr>
                </a:solidFill>
                <a:latin typeface="Times New Roman" pitchFamily="18" charset="0"/>
                <a:cs typeface="Times New Roman" pitchFamily="18" charset="0"/>
              </a:rPr>
              <a:t> = '../data/'</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#fnInfer = 'path'</a:t>
            </a:r>
          </a:p>
          <a:p>
            <a:pPr marL="0" indent="0">
              <a:lnSpc>
                <a:spcPct val="100000"/>
              </a:lnSpc>
              <a:buNone/>
            </a:pPr>
            <a:r>
              <a:rPr lang="en-IN" sz="1300" dirty="0">
                <a:solidFill>
                  <a:schemeClr val="tx1">
                    <a:lumMod val="75000"/>
                    <a:lumOff val="25000"/>
                  </a:schemeClr>
                </a:solidFill>
                <a:latin typeface="Times New Roman" pitchFamily="18" charset="0"/>
                <a:cs typeface="Times New Roman" pitchFamily="18" charset="0"/>
              </a:rPr>
              <a:t>  </a:t>
            </a:r>
            <a:r>
              <a:rPr lang="en-IN" sz="1300" dirty="0" err="1">
                <a:solidFill>
                  <a:schemeClr val="tx1">
                    <a:lumMod val="75000"/>
                    <a:lumOff val="25000"/>
                  </a:schemeClr>
                </a:solidFill>
                <a:latin typeface="Times New Roman" pitchFamily="18" charset="0"/>
                <a:cs typeface="Times New Roman" pitchFamily="18" charset="0"/>
              </a:rPr>
              <a:t>fnCorpus</a:t>
            </a:r>
            <a:r>
              <a:rPr lang="en-IN" sz="1300" dirty="0">
                <a:solidFill>
                  <a:schemeClr val="tx1">
                    <a:lumMod val="75000"/>
                    <a:lumOff val="25000"/>
                  </a:schemeClr>
                </a:solidFill>
                <a:latin typeface="Times New Roman" pitchFamily="18" charset="0"/>
                <a:cs typeface="Times New Roman" pitchFamily="18" charset="0"/>
              </a:rPr>
              <a:t> = '../data/corpus.txt'</a:t>
            </a:r>
          </a:p>
          <a:p>
            <a:pPr marL="0" indent="0">
              <a:lnSpc>
                <a:spcPct val="100000"/>
              </a:lnSpc>
              <a:buNone/>
            </a:pPr>
            <a:endParaRPr lang="en-IN" sz="12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8" name="TextBox 7">
            <a:extLst>
              <a:ext uri="{FF2B5EF4-FFF2-40B4-BE49-F238E27FC236}">
                <a16:creationId xmlns:a16="http://schemas.microsoft.com/office/drawing/2014/main" id="{40AC69EB-6157-974C-DFF2-1199D83C49CD}"/>
              </a:ext>
            </a:extLst>
          </p:cNvPr>
          <p:cNvSpPr txBox="1"/>
          <p:nvPr/>
        </p:nvSpPr>
        <p:spPr>
          <a:xfrm>
            <a:off x="6325816" y="830687"/>
            <a:ext cx="5256584" cy="5801588"/>
          </a:xfrm>
          <a:prstGeom prst="rect">
            <a:avLst/>
          </a:prstGeom>
          <a:noFill/>
        </p:spPr>
        <p:txBody>
          <a:bodyPr wrap="square" rtlCol="0">
            <a:spAutoFit/>
          </a:bodyPr>
          <a:lstStyle/>
          <a:p>
            <a:r>
              <a:rPr lang="en-IN" sz="1200" dirty="0"/>
              <a:t>def train(model</a:t>
            </a:r>
            <a:r>
              <a:rPr lang="en-IN" sz="1100" dirty="0"/>
              <a:t>, loader):</a:t>
            </a:r>
          </a:p>
          <a:p>
            <a:r>
              <a:rPr lang="en-IN" sz="1100" dirty="0"/>
              <a:t>  epoch = 0 # number of training epochs since start</a:t>
            </a:r>
          </a:p>
          <a:p>
            <a:r>
              <a:rPr lang="en-IN" sz="1100" dirty="0"/>
              <a:t>  </a:t>
            </a:r>
            <a:r>
              <a:rPr lang="en-IN" sz="1100" dirty="0" err="1"/>
              <a:t>bestCharErrorRate</a:t>
            </a:r>
            <a:r>
              <a:rPr lang="en-IN" sz="1100" dirty="0"/>
              <a:t> = float('inf') # best </a:t>
            </a:r>
            <a:r>
              <a:rPr lang="en-IN" sz="1100" dirty="0" err="1"/>
              <a:t>valdiation</a:t>
            </a:r>
            <a:r>
              <a:rPr lang="en-IN" sz="1100" dirty="0"/>
              <a:t> character error rate</a:t>
            </a:r>
          </a:p>
          <a:p>
            <a:r>
              <a:rPr lang="en-IN" sz="1100" dirty="0"/>
              <a:t>  </a:t>
            </a:r>
            <a:r>
              <a:rPr lang="en-IN" sz="1100" dirty="0" err="1"/>
              <a:t>noImprovementSince</a:t>
            </a:r>
            <a:r>
              <a:rPr lang="en-IN" sz="1100" dirty="0"/>
              <a:t> = 0 # number of epochs no improvement of character error rate </a:t>
            </a:r>
            <a:r>
              <a:rPr lang="en-IN" sz="1100" dirty="0" err="1"/>
              <a:t>occured</a:t>
            </a:r>
            <a:endParaRPr lang="en-IN" sz="1100" dirty="0"/>
          </a:p>
          <a:p>
            <a:r>
              <a:rPr lang="en-IN" sz="1100" dirty="0"/>
              <a:t>  </a:t>
            </a:r>
            <a:r>
              <a:rPr lang="en-IN" sz="1100" dirty="0" err="1"/>
              <a:t>earlyStopping</a:t>
            </a:r>
            <a:r>
              <a:rPr lang="en-IN" sz="1100" dirty="0"/>
              <a:t> = 5 # stop training after this number of epochs without improvement</a:t>
            </a:r>
          </a:p>
          <a:p>
            <a:r>
              <a:rPr lang="en-IN" sz="1100" dirty="0"/>
              <a:t>  while True:</a:t>
            </a:r>
          </a:p>
          <a:p>
            <a:r>
              <a:rPr lang="en-IN" sz="1100" dirty="0"/>
              <a:t>    epoch += 1</a:t>
            </a:r>
          </a:p>
          <a:p>
            <a:r>
              <a:rPr lang="en-IN" sz="1100" dirty="0"/>
              <a:t>    </a:t>
            </a:r>
            <a:r>
              <a:rPr lang="en-IN" sz="1100" dirty="0" err="1"/>
              <a:t>loader.trainSet</a:t>
            </a:r>
            <a:r>
              <a:rPr lang="en-IN" sz="1100" dirty="0"/>
              <a:t>()</a:t>
            </a:r>
          </a:p>
          <a:p>
            <a:r>
              <a:rPr lang="en-IN" sz="1100" dirty="0"/>
              <a:t>    while </a:t>
            </a:r>
            <a:r>
              <a:rPr lang="en-IN" sz="1100" dirty="0" err="1"/>
              <a:t>loader.hasNext</a:t>
            </a:r>
            <a:r>
              <a:rPr lang="en-IN" sz="1100" dirty="0"/>
              <a:t>():</a:t>
            </a:r>
          </a:p>
          <a:p>
            <a:r>
              <a:rPr lang="en-IN" sz="1100" dirty="0"/>
              <a:t>      </a:t>
            </a:r>
            <a:r>
              <a:rPr lang="en-IN" sz="1100" dirty="0" err="1"/>
              <a:t>iterInfo</a:t>
            </a:r>
            <a:r>
              <a:rPr lang="en-IN" sz="1100" dirty="0"/>
              <a:t> = </a:t>
            </a:r>
            <a:r>
              <a:rPr lang="en-IN" sz="1100" dirty="0" err="1"/>
              <a:t>loader.getIteratorInfo</a:t>
            </a:r>
            <a:r>
              <a:rPr lang="en-IN" sz="1100" dirty="0"/>
              <a:t>()</a:t>
            </a:r>
          </a:p>
          <a:p>
            <a:r>
              <a:rPr lang="en-IN" sz="1100" dirty="0"/>
              <a:t>      batch = </a:t>
            </a:r>
            <a:r>
              <a:rPr lang="en-IN" sz="1100" dirty="0" err="1"/>
              <a:t>loader.getNext</a:t>
            </a:r>
            <a:r>
              <a:rPr lang="en-IN" sz="1100" dirty="0"/>
              <a:t>()</a:t>
            </a:r>
          </a:p>
          <a:p>
            <a:r>
              <a:rPr lang="en-IN" sz="1100" dirty="0"/>
              <a:t>      loss = </a:t>
            </a:r>
            <a:r>
              <a:rPr lang="en-IN" sz="1100" dirty="0" err="1"/>
              <a:t>model.trainBatch</a:t>
            </a:r>
            <a:r>
              <a:rPr lang="en-IN" sz="1100" dirty="0"/>
              <a:t>(batch)</a:t>
            </a:r>
          </a:p>
          <a:p>
            <a:r>
              <a:rPr lang="en-IN" sz="1100" dirty="0"/>
              <a:t>    </a:t>
            </a:r>
            <a:r>
              <a:rPr lang="en-IN" sz="1100" dirty="0" err="1"/>
              <a:t>charErrorRate</a:t>
            </a:r>
            <a:r>
              <a:rPr lang="en-IN" sz="1100" dirty="0"/>
              <a:t> = validate(model, loader)</a:t>
            </a:r>
          </a:p>
          <a:p>
            <a:r>
              <a:rPr lang="en-IN" sz="1100" dirty="0"/>
              <a:t>        </a:t>
            </a:r>
          </a:p>
          <a:p>
            <a:r>
              <a:rPr lang="en-IN" sz="1100" dirty="0"/>
              <a:t>        # if best validation accuracy so far, save model parameters</a:t>
            </a:r>
          </a:p>
          <a:p>
            <a:r>
              <a:rPr lang="en-IN" sz="1100" dirty="0"/>
              <a:t>    if </a:t>
            </a:r>
            <a:r>
              <a:rPr lang="en-IN" sz="1100" dirty="0" err="1"/>
              <a:t>charErrorRate</a:t>
            </a:r>
            <a:r>
              <a:rPr lang="en-IN" sz="1100" dirty="0"/>
              <a:t> &lt; </a:t>
            </a:r>
            <a:r>
              <a:rPr lang="en-IN" sz="1100" dirty="0" err="1"/>
              <a:t>bestCharErrorRate</a:t>
            </a:r>
            <a:r>
              <a:rPr lang="en-IN" sz="1100" dirty="0"/>
              <a:t>:</a:t>
            </a:r>
          </a:p>
          <a:p>
            <a:r>
              <a:rPr lang="en-IN" sz="1100" dirty="0"/>
              <a:t>            #print('Character error rate improved, save model')</a:t>
            </a:r>
          </a:p>
          <a:p>
            <a:r>
              <a:rPr lang="en-IN" sz="1100" dirty="0"/>
              <a:t>      </a:t>
            </a:r>
            <a:r>
              <a:rPr lang="en-IN" sz="1100" dirty="0" err="1"/>
              <a:t>bestCharErrorRate</a:t>
            </a:r>
            <a:r>
              <a:rPr lang="en-IN" sz="1100" dirty="0"/>
              <a:t> = </a:t>
            </a:r>
            <a:r>
              <a:rPr lang="en-IN" sz="1100" dirty="0" err="1"/>
              <a:t>charErrorRate</a:t>
            </a:r>
            <a:endParaRPr lang="en-IN" sz="1100" dirty="0"/>
          </a:p>
          <a:p>
            <a:r>
              <a:rPr lang="en-IN" sz="1100" dirty="0"/>
              <a:t>      </a:t>
            </a:r>
            <a:r>
              <a:rPr lang="en-IN" sz="1100" dirty="0" err="1"/>
              <a:t>noImprovementSince</a:t>
            </a:r>
            <a:r>
              <a:rPr lang="en-IN" sz="1100" dirty="0"/>
              <a:t> = 0</a:t>
            </a:r>
          </a:p>
          <a:p>
            <a:r>
              <a:rPr lang="en-IN" sz="1100" dirty="0"/>
              <a:t>      </a:t>
            </a:r>
            <a:r>
              <a:rPr lang="en-IN" sz="1100" dirty="0" err="1"/>
              <a:t>model.save</a:t>
            </a:r>
            <a:r>
              <a:rPr lang="en-IN" sz="1100" dirty="0"/>
              <a:t>()</a:t>
            </a:r>
          </a:p>
          <a:p>
            <a:r>
              <a:rPr lang="en-IN" sz="1100" dirty="0"/>
              <a:t>      open(</a:t>
            </a:r>
            <a:r>
              <a:rPr lang="en-IN" sz="1100" dirty="0" err="1"/>
              <a:t>FilePaths.fnAccuracy</a:t>
            </a:r>
            <a:r>
              <a:rPr lang="en-IN" sz="1100" dirty="0"/>
              <a:t>, 'w').write('Validation character error rate of saved model: %f%%' % (</a:t>
            </a:r>
            <a:r>
              <a:rPr lang="en-IN" sz="1100" dirty="0" err="1"/>
              <a:t>charErrorRate</a:t>
            </a:r>
            <a:r>
              <a:rPr lang="en-IN" sz="1100" dirty="0"/>
              <a:t>*100.0))</a:t>
            </a:r>
          </a:p>
          <a:p>
            <a:r>
              <a:rPr lang="en-IN" sz="1100" dirty="0"/>
              <a:t>    else:</a:t>
            </a:r>
          </a:p>
          <a:p>
            <a:r>
              <a:rPr lang="en-IN" sz="1100" dirty="0"/>
              <a:t>            #print('Character error rate not improved')</a:t>
            </a:r>
          </a:p>
          <a:p>
            <a:r>
              <a:rPr lang="en-IN" sz="1100" dirty="0"/>
              <a:t>      </a:t>
            </a:r>
            <a:r>
              <a:rPr lang="en-IN" sz="1100" dirty="0" err="1"/>
              <a:t>noImprovementSince</a:t>
            </a:r>
            <a:r>
              <a:rPr lang="en-IN" sz="1100" dirty="0"/>
              <a:t> += 1</a:t>
            </a:r>
          </a:p>
          <a:p>
            <a:endParaRPr lang="en-IN" sz="1100" dirty="0"/>
          </a:p>
          <a:p>
            <a:r>
              <a:rPr lang="en-IN" sz="1100" dirty="0"/>
              <a:t>        # stop training if no more improvement in the last x epochs</a:t>
            </a:r>
          </a:p>
          <a:p>
            <a:r>
              <a:rPr lang="en-IN" sz="1100" dirty="0"/>
              <a:t>    if </a:t>
            </a:r>
            <a:r>
              <a:rPr lang="en-IN" sz="1100" dirty="0" err="1"/>
              <a:t>noImprovementSince</a:t>
            </a:r>
            <a:r>
              <a:rPr lang="en-IN" sz="1100" dirty="0"/>
              <a:t> &gt;= </a:t>
            </a:r>
            <a:r>
              <a:rPr lang="en-IN" sz="1100" dirty="0" err="1"/>
              <a:t>earlyStopping</a:t>
            </a:r>
            <a:r>
              <a:rPr lang="en-IN" sz="1100" dirty="0"/>
              <a:t>:</a:t>
            </a:r>
          </a:p>
          <a:p>
            <a:r>
              <a:rPr lang="en-IN" sz="1100" dirty="0"/>
              <a:t>            #print('No more improvement since %d epochs. Training stopped.' % </a:t>
            </a:r>
            <a:r>
              <a:rPr lang="en-IN" sz="1100" dirty="0" err="1"/>
              <a:t>earlyStopping</a:t>
            </a:r>
            <a:r>
              <a:rPr lang="en-IN" sz="1100" dirty="0"/>
              <a:t>)</a:t>
            </a:r>
          </a:p>
          <a:p>
            <a:r>
              <a:rPr lang="en-IN" sz="1100" dirty="0"/>
              <a:t>      break</a:t>
            </a:r>
          </a:p>
          <a:p>
            <a:endParaRPr lang="en-IN" dirty="0"/>
          </a:p>
        </p:txBody>
      </p:sp>
    </p:spTree>
    <p:extLst>
      <p:ext uri="{BB962C8B-B14F-4D97-AF65-F5344CB8AC3E}">
        <p14:creationId xmlns:p14="http://schemas.microsoft.com/office/powerpoint/2010/main" val="269238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935754" y="980728"/>
            <a:ext cx="4440166" cy="193282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200" dirty="0">
                <a:latin typeface="Times New Roman" pitchFamily="18" charset="0"/>
                <a:cs typeface="Times New Roman" pitchFamily="18" charset="0"/>
              </a:rPr>
              <a:t>def validate(model, loader):</a:t>
            </a:r>
          </a:p>
          <a:p>
            <a:pPr marL="0" indent="0">
              <a:lnSpc>
                <a:spcPct val="100000"/>
              </a:lnSpc>
              <a:buNone/>
            </a:pPr>
            <a:r>
              <a:rPr lang="en-US" sz="1200" dirty="0">
                <a:latin typeface="Times New Roman" pitchFamily="18" charset="0"/>
                <a:cs typeface="Times New Roman" pitchFamily="18" charset="0"/>
              </a:rPr>
              <a:t>    "validate NN"</a:t>
            </a:r>
          </a:p>
          <a:p>
            <a:pPr marL="0" indent="0">
              <a:lnSpc>
                <a:spcPct val="100000"/>
              </a:lnSpc>
              <a:buNone/>
            </a:pPr>
            <a:r>
              <a:rPr lang="en-US" sz="1200" dirty="0">
                <a:latin typeface="Times New Roman" pitchFamily="18" charset="0"/>
                <a:cs typeface="Times New Roman" pitchFamily="18" charset="0"/>
              </a:rPr>
              <a:t>    #print('Validate NN')</a:t>
            </a:r>
          </a:p>
          <a:p>
            <a:pPr marL="0" indent="0">
              <a:lnSpc>
                <a:spcPct val="100000"/>
              </a:lnSpc>
              <a:buNone/>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loader.validationSet</a:t>
            </a:r>
            <a:r>
              <a:rPr lang="en-US" sz="1200" dirty="0">
                <a:latin typeface="Times New Roman" pitchFamily="18" charset="0"/>
                <a:cs typeface="Times New Roman" pitchFamily="18" charset="0"/>
              </a:rPr>
              <a:t>()</a:t>
            </a:r>
          </a:p>
          <a:p>
            <a:pPr marL="0" indent="0">
              <a:lnSpc>
                <a:spcPct val="100000"/>
              </a:lnSpc>
              <a:buNone/>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numCharErr</a:t>
            </a:r>
            <a:r>
              <a:rPr lang="en-US" sz="1200" dirty="0">
                <a:latin typeface="Times New Roman" pitchFamily="18" charset="0"/>
                <a:cs typeface="Times New Roman" pitchFamily="18" charset="0"/>
              </a:rPr>
              <a:t> = 0</a:t>
            </a:r>
          </a:p>
          <a:p>
            <a:pPr marL="0" indent="0">
              <a:lnSpc>
                <a:spcPct val="100000"/>
              </a:lnSpc>
              <a:buNone/>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numCharTotal</a:t>
            </a:r>
            <a:r>
              <a:rPr lang="en-US" sz="1200" dirty="0">
                <a:latin typeface="Times New Roman" pitchFamily="18" charset="0"/>
                <a:cs typeface="Times New Roman" pitchFamily="18" charset="0"/>
              </a:rPr>
              <a:t> = 0</a:t>
            </a:r>
          </a:p>
          <a:p>
            <a:pPr marL="0" indent="0">
              <a:lnSpc>
                <a:spcPct val="100000"/>
              </a:lnSpc>
              <a:buNone/>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numWordOK</a:t>
            </a:r>
            <a:r>
              <a:rPr lang="en-US" sz="1200" dirty="0">
                <a:latin typeface="Times New Roman" pitchFamily="18" charset="0"/>
                <a:cs typeface="Times New Roman" pitchFamily="18" charset="0"/>
              </a:rPr>
              <a:t> = 0</a:t>
            </a:r>
          </a:p>
          <a:p>
            <a:pPr marL="0" indent="0">
              <a:lnSpc>
                <a:spcPct val="100000"/>
              </a:lnSpc>
              <a:buNone/>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numWordTotal</a:t>
            </a:r>
            <a:r>
              <a:rPr lang="en-US" sz="1200" dirty="0">
                <a:latin typeface="Times New Roman" pitchFamily="18" charset="0"/>
                <a:cs typeface="Times New Roman" pitchFamily="18" charset="0"/>
              </a:rPr>
              <a:t> = 0</a:t>
            </a:r>
          </a:p>
          <a:p>
            <a:pPr marL="0" indent="0">
              <a:lnSpc>
                <a:spcPct val="100000"/>
              </a:lnSpc>
              <a:buNone/>
            </a:pPr>
            <a:r>
              <a:rPr lang="en-US" sz="1200" dirty="0">
                <a:latin typeface="Times New Roman" pitchFamily="18" charset="0"/>
                <a:cs typeface="Times New Roman" pitchFamily="18" charset="0"/>
              </a:rPr>
              <a:t>    while </a:t>
            </a:r>
            <a:r>
              <a:rPr lang="en-US" sz="1200" dirty="0" err="1">
                <a:latin typeface="Times New Roman" pitchFamily="18" charset="0"/>
                <a:cs typeface="Times New Roman" pitchFamily="18" charset="0"/>
              </a:rPr>
              <a:t>loader.hasNext</a:t>
            </a:r>
            <a:r>
              <a:rPr lang="en-US" sz="1200" dirty="0">
                <a:latin typeface="Times New Roman" pitchFamily="18" charset="0"/>
                <a:cs typeface="Times New Roman" pitchFamily="18" charset="0"/>
              </a:rPr>
              <a:t>():</a:t>
            </a:r>
          </a:p>
          <a:p>
            <a:pPr marL="0" indent="0">
              <a:lnSpc>
                <a:spcPct val="100000"/>
              </a:lnSpc>
              <a:buNone/>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iterInfo</a:t>
            </a:r>
            <a:r>
              <a:rPr lang="en-US" sz="1200" dirty="0">
                <a:latin typeface="Times New Roman" pitchFamily="18" charset="0"/>
                <a:cs typeface="Times New Roman" pitchFamily="18" charset="0"/>
              </a:rPr>
              <a:t> = </a:t>
            </a:r>
            <a:r>
              <a:rPr lang="en-US" sz="1200" dirty="0" err="1">
                <a:latin typeface="Times New Roman" pitchFamily="18" charset="0"/>
                <a:cs typeface="Times New Roman" pitchFamily="18" charset="0"/>
              </a:rPr>
              <a:t>loader.getIteratorInfo</a:t>
            </a:r>
            <a:r>
              <a:rPr lang="en-US" sz="1200" dirty="0">
                <a:latin typeface="Times New Roman" pitchFamily="18" charset="0"/>
                <a:cs typeface="Times New Roman" pitchFamily="18" charset="0"/>
              </a:rPr>
              <a:t>()</a:t>
            </a:r>
          </a:p>
          <a:p>
            <a:pPr marL="0" indent="0">
              <a:lnSpc>
                <a:spcPct val="100000"/>
              </a:lnSpc>
              <a:buNone/>
            </a:pPr>
            <a:r>
              <a:rPr lang="en-US" sz="1200" dirty="0">
                <a:latin typeface="Times New Roman" pitchFamily="18" charset="0"/>
                <a:cs typeface="Times New Roman" pitchFamily="18" charset="0"/>
              </a:rPr>
              <a:t>        #print('Batch:', </a:t>
            </a:r>
            <a:r>
              <a:rPr lang="en-US" sz="1200" dirty="0" err="1">
                <a:latin typeface="Times New Roman" pitchFamily="18" charset="0"/>
                <a:cs typeface="Times New Roman" pitchFamily="18" charset="0"/>
              </a:rPr>
              <a:t>iterInfo</a:t>
            </a:r>
            <a:r>
              <a:rPr lang="en-US" sz="1200" dirty="0">
                <a:latin typeface="Times New Roman" pitchFamily="18" charset="0"/>
                <a:cs typeface="Times New Roman" pitchFamily="18" charset="0"/>
              </a:rPr>
              <a:t>[0],'/', </a:t>
            </a:r>
            <a:r>
              <a:rPr lang="en-US" sz="1200" dirty="0" err="1">
                <a:latin typeface="Times New Roman" pitchFamily="18" charset="0"/>
                <a:cs typeface="Times New Roman" pitchFamily="18" charset="0"/>
              </a:rPr>
              <a:t>iterInfo</a:t>
            </a:r>
            <a:r>
              <a:rPr lang="en-US" sz="1200" dirty="0">
                <a:latin typeface="Times New Roman" pitchFamily="18" charset="0"/>
                <a:cs typeface="Times New Roman" pitchFamily="18" charset="0"/>
              </a:rPr>
              <a:t>[1])</a:t>
            </a:r>
          </a:p>
          <a:p>
            <a:pPr marL="0" indent="0">
              <a:lnSpc>
                <a:spcPct val="100000"/>
              </a:lnSpc>
              <a:buNone/>
            </a:pPr>
            <a:r>
              <a:rPr lang="en-US" sz="1200" dirty="0">
                <a:latin typeface="Times New Roman" pitchFamily="18" charset="0"/>
                <a:cs typeface="Times New Roman" pitchFamily="18" charset="0"/>
              </a:rPr>
              <a:t>        batch = </a:t>
            </a:r>
            <a:r>
              <a:rPr lang="en-US" sz="1200" dirty="0" err="1">
                <a:latin typeface="Times New Roman" pitchFamily="18" charset="0"/>
                <a:cs typeface="Times New Roman" pitchFamily="18" charset="0"/>
              </a:rPr>
              <a:t>loader.getNext</a:t>
            </a:r>
            <a:r>
              <a:rPr lang="en-US" sz="1200" dirty="0">
                <a:latin typeface="Times New Roman" pitchFamily="18" charset="0"/>
                <a:cs typeface="Times New Roman" pitchFamily="18" charset="0"/>
              </a:rPr>
              <a:t>()</a:t>
            </a:r>
          </a:p>
          <a:p>
            <a:pPr marL="0" indent="0">
              <a:lnSpc>
                <a:spcPct val="100000"/>
              </a:lnSpc>
              <a:buNone/>
            </a:pPr>
            <a:r>
              <a:rPr lang="en-US" sz="1200" dirty="0">
                <a:latin typeface="Times New Roman" pitchFamily="18" charset="0"/>
                <a:cs typeface="Times New Roman" pitchFamily="18" charset="0"/>
              </a:rPr>
              <a:t>        (recognized, _) = </a:t>
            </a:r>
            <a:r>
              <a:rPr lang="en-US" sz="1200" dirty="0" err="1">
                <a:latin typeface="Times New Roman" pitchFamily="18" charset="0"/>
                <a:cs typeface="Times New Roman" pitchFamily="18" charset="0"/>
              </a:rPr>
              <a:t>model.inferBatch</a:t>
            </a:r>
            <a:r>
              <a:rPr lang="en-US" sz="1200" dirty="0">
                <a:latin typeface="Times New Roman" pitchFamily="18" charset="0"/>
                <a:cs typeface="Times New Roman" pitchFamily="18" charset="0"/>
              </a:rPr>
              <a:t>(batch)</a:t>
            </a:r>
          </a:p>
          <a:p>
            <a:pPr marL="0" indent="0">
              <a:lnSpc>
                <a:spcPct val="100000"/>
              </a:lnSpc>
              <a:buNone/>
            </a:pPr>
            <a:r>
              <a:rPr lang="en-US" sz="1200"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2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4" name="TextBox 3"/>
          <p:cNvSpPr txBox="1"/>
          <p:nvPr/>
        </p:nvSpPr>
        <p:spPr>
          <a:xfrm>
            <a:off x="623392" y="1556792"/>
            <a:ext cx="5184576" cy="276999"/>
          </a:xfrm>
          <a:prstGeom prst="rect">
            <a:avLst/>
          </a:prstGeom>
          <a:noFill/>
        </p:spPr>
        <p:txBody>
          <a:bodyPr wrap="square" rtlCol="0">
            <a:spAutoFit/>
          </a:bodyPr>
          <a:lstStyle/>
          <a:p>
            <a:r>
              <a:rPr lang="en-IN" sz="1200" dirty="0"/>
              <a:t>        </a:t>
            </a:r>
            <a:endParaRPr lang="en-IN" sz="1200" dirty="0">
              <a:latin typeface="Times New Roman" pitchFamily="18" charset="0"/>
              <a:ea typeface="Tahoma" pitchFamily="34" charset="0"/>
              <a:cs typeface="Times New Roman" pitchFamily="18" charset="0"/>
            </a:endParaRPr>
          </a:p>
        </p:txBody>
      </p:sp>
      <p:sp>
        <p:nvSpPr>
          <p:cNvPr id="8" name="TextBox 7">
            <a:extLst>
              <a:ext uri="{FF2B5EF4-FFF2-40B4-BE49-F238E27FC236}">
                <a16:creationId xmlns:a16="http://schemas.microsoft.com/office/drawing/2014/main" id="{F1447B82-CDA4-2A0F-EE1C-D7A5A493C373}"/>
              </a:ext>
            </a:extLst>
          </p:cNvPr>
          <p:cNvSpPr txBox="1"/>
          <p:nvPr/>
        </p:nvSpPr>
        <p:spPr>
          <a:xfrm>
            <a:off x="5278366" y="568256"/>
            <a:ext cx="5977880" cy="5816977"/>
          </a:xfrm>
          <a:prstGeom prst="rect">
            <a:avLst/>
          </a:prstGeom>
          <a:noFill/>
        </p:spPr>
        <p:txBody>
          <a:bodyPr wrap="square" rtlCol="0">
            <a:spAutoFit/>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#print('Ground truth -&gt; Recognized')    </a:t>
            </a:r>
          </a:p>
          <a:p>
            <a:r>
              <a:rPr lang="en-IN" sz="1200" dirty="0">
                <a:latin typeface="Times New Roman" panose="02020603050405020304" pitchFamily="18" charset="0"/>
                <a:cs typeface="Times New Roman" panose="02020603050405020304" pitchFamily="18" charset="0"/>
              </a:rPr>
              <a:t>        for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in range(</a:t>
            </a:r>
            <a:r>
              <a:rPr lang="en-IN" sz="1200" dirty="0" err="1">
                <a:latin typeface="Times New Roman" panose="02020603050405020304" pitchFamily="18" charset="0"/>
                <a:cs typeface="Times New Roman" panose="02020603050405020304" pitchFamily="18" charset="0"/>
              </a:rPr>
              <a:t>len</a:t>
            </a:r>
            <a:r>
              <a:rPr lang="en-IN" sz="1200" dirty="0">
                <a:latin typeface="Times New Roman" panose="02020603050405020304" pitchFamily="18" charset="0"/>
                <a:cs typeface="Times New Roman" panose="02020603050405020304" pitchFamily="18" charset="0"/>
              </a:rPr>
              <a:t>(recognized)):</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numWordOK</a:t>
            </a:r>
            <a:r>
              <a:rPr lang="en-IN" sz="1200" dirty="0">
                <a:latin typeface="Times New Roman" panose="02020603050405020304" pitchFamily="18" charset="0"/>
                <a:cs typeface="Times New Roman" panose="02020603050405020304" pitchFamily="18" charset="0"/>
              </a:rPr>
              <a:t> += 1 if </a:t>
            </a:r>
            <a:r>
              <a:rPr lang="en-IN" sz="1200" dirty="0" err="1">
                <a:latin typeface="Times New Roman" panose="02020603050405020304" pitchFamily="18" charset="0"/>
                <a:cs typeface="Times New Roman" panose="02020603050405020304" pitchFamily="18" charset="0"/>
              </a:rPr>
              <a:t>batch.gtTexts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 recognized[</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else 0</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numWordTotal</a:t>
            </a:r>
            <a:r>
              <a:rPr lang="en-IN" sz="1200" dirty="0">
                <a:latin typeface="Times New Roman" panose="02020603050405020304" pitchFamily="18" charset="0"/>
                <a:cs typeface="Times New Roman" panose="02020603050405020304" pitchFamily="18" charset="0"/>
              </a:rPr>
              <a:t> += 1</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editdistance.eval</a:t>
            </a:r>
            <a:r>
              <a:rPr lang="en-IN" sz="1200" dirty="0">
                <a:latin typeface="Times New Roman" panose="02020603050405020304" pitchFamily="18" charset="0"/>
                <a:cs typeface="Times New Roman" panose="02020603050405020304" pitchFamily="18" charset="0"/>
              </a:rPr>
              <a:t>(recognized[</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batch.gtTexts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numCharErr</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dist</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numCharTotal</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len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batch.gtTexts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#print('[OK]' if </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==0 else '[ERR:%d]' % </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batch.gtTexts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 '"', '-&gt;', '"' + recognized[</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print validation result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charErrorRate</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numCharErr</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numCharTotal</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wordAccuracy</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numWordOK</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numWordTotal</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#print('Character error rate: %f%%. Word accuracy: %f%%.' % (</a:t>
            </a:r>
            <a:r>
              <a:rPr lang="en-IN" sz="1200" dirty="0" err="1">
                <a:latin typeface="Times New Roman" panose="02020603050405020304" pitchFamily="18" charset="0"/>
                <a:cs typeface="Times New Roman" panose="02020603050405020304" pitchFamily="18" charset="0"/>
              </a:rPr>
              <a:t>charErrorRate</a:t>
            </a:r>
            <a:r>
              <a:rPr lang="en-IN" sz="1200" dirty="0">
                <a:latin typeface="Times New Roman" panose="02020603050405020304" pitchFamily="18" charset="0"/>
                <a:cs typeface="Times New Roman" panose="02020603050405020304" pitchFamily="18" charset="0"/>
              </a:rPr>
              <a:t>*100.0, </a:t>
            </a:r>
            <a:r>
              <a:rPr lang="en-IN" sz="1200" dirty="0" err="1">
                <a:latin typeface="Times New Roman" panose="02020603050405020304" pitchFamily="18" charset="0"/>
                <a:cs typeface="Times New Roman" panose="02020603050405020304" pitchFamily="18" charset="0"/>
              </a:rPr>
              <a:t>wordAccuracy</a:t>
            </a:r>
            <a:r>
              <a:rPr lang="en-IN" sz="1200" dirty="0">
                <a:latin typeface="Times New Roman" panose="02020603050405020304" pitchFamily="18" charset="0"/>
                <a:cs typeface="Times New Roman" panose="02020603050405020304" pitchFamily="18" charset="0"/>
              </a:rPr>
              <a:t>*100.0))</a:t>
            </a:r>
          </a:p>
          <a:p>
            <a:r>
              <a:rPr lang="en-IN" sz="1200" dirty="0">
                <a:latin typeface="Times New Roman" panose="02020603050405020304" pitchFamily="18" charset="0"/>
                <a:cs typeface="Times New Roman" panose="02020603050405020304" pitchFamily="18" charset="0"/>
              </a:rPr>
              <a:t>    return </a:t>
            </a:r>
            <a:r>
              <a:rPr lang="en-IN" sz="1200" dirty="0" err="1">
                <a:latin typeface="Times New Roman" panose="02020603050405020304" pitchFamily="18" charset="0"/>
                <a:cs typeface="Times New Roman" panose="02020603050405020304" pitchFamily="18" charset="0"/>
              </a:rPr>
              <a:t>charErrorRate</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def infer(model, </a:t>
            </a:r>
            <a:r>
              <a:rPr lang="en-IN" sz="1200" dirty="0" err="1">
                <a:latin typeface="Times New Roman" panose="02020603050405020304" pitchFamily="18" charset="0"/>
                <a:cs typeface="Times New Roman" panose="02020603050405020304" pitchFamily="18" charset="0"/>
              </a:rPr>
              <a:t>fnImg</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"recognize text in image provided by file path"</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preprocess</a:t>
            </a:r>
            <a:r>
              <a:rPr lang="en-IN" sz="1200" dirty="0">
                <a:latin typeface="Times New Roman" panose="02020603050405020304" pitchFamily="18" charset="0"/>
                <a:cs typeface="Times New Roman" panose="02020603050405020304" pitchFamily="18" charset="0"/>
              </a:rPr>
              <a:t>(cv2.imread(</a:t>
            </a:r>
            <a:r>
              <a:rPr lang="en-IN" sz="1200" dirty="0" err="1">
                <a:latin typeface="Times New Roman" panose="02020603050405020304" pitchFamily="18" charset="0"/>
                <a:cs typeface="Times New Roman" panose="02020603050405020304" pitchFamily="18" charset="0"/>
              </a:rPr>
              <a:t>fnImg</a:t>
            </a:r>
            <a:r>
              <a:rPr lang="en-IN" sz="1200" dirty="0">
                <a:latin typeface="Times New Roman" panose="02020603050405020304" pitchFamily="18" charset="0"/>
                <a:cs typeface="Times New Roman" panose="02020603050405020304" pitchFamily="18" charset="0"/>
              </a:rPr>
              <a:t>, cv2.IMREAD_GRAYSCALE), </a:t>
            </a:r>
            <a:r>
              <a:rPr lang="en-IN" sz="1200" dirty="0" err="1">
                <a:latin typeface="Times New Roman" panose="02020603050405020304" pitchFamily="18" charset="0"/>
                <a:cs typeface="Times New Roman" panose="02020603050405020304" pitchFamily="18" charset="0"/>
              </a:rPr>
              <a:t>Model.imgSize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batch = Batch(None, [</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(recognized, probability) = </a:t>
            </a:r>
            <a:r>
              <a:rPr lang="en-IN" sz="1200" dirty="0" err="1">
                <a:latin typeface="Times New Roman" panose="02020603050405020304" pitchFamily="18" charset="0"/>
                <a:cs typeface="Times New Roman" panose="02020603050405020304" pitchFamily="18" charset="0"/>
              </a:rPr>
              <a:t>model.inferBatch</a:t>
            </a:r>
            <a:r>
              <a:rPr lang="en-IN" sz="1200" dirty="0">
                <a:latin typeface="Times New Roman" panose="02020603050405020304" pitchFamily="18" charset="0"/>
                <a:cs typeface="Times New Roman" panose="02020603050405020304" pitchFamily="18" charset="0"/>
              </a:rPr>
              <a:t>(batch, True)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st.image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fnImg</a:t>
            </a:r>
            <a:r>
              <a:rPr lang="en-IN" sz="1200" dirty="0">
                <a:latin typeface="Times New Roman" panose="02020603050405020304" pitchFamily="18" charset="0"/>
                <a:cs typeface="Times New Roman" panose="02020603050405020304" pitchFamily="18" charset="0"/>
              </a:rPr>
              <a:t>, caption='Image containing word')</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st.title</a:t>
            </a:r>
            <a:r>
              <a:rPr lang="en-IN" sz="1200" dirty="0">
                <a:latin typeface="Times New Roman" panose="02020603050405020304" pitchFamily="18" charset="0"/>
                <a:cs typeface="Times New Roman" panose="02020603050405020304" pitchFamily="18" charset="0"/>
              </a:rPr>
              <a:t>("Predicted word :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st.title</a:t>
            </a:r>
            <a:r>
              <a:rPr lang="en-IN" sz="1200" dirty="0">
                <a:latin typeface="Times New Roman" panose="02020603050405020304" pitchFamily="18" charset="0"/>
                <a:cs typeface="Times New Roman" panose="02020603050405020304" pitchFamily="18" charset="0"/>
              </a:rPr>
              <a:t>(recognized[0])</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st.title</a:t>
            </a:r>
            <a:r>
              <a:rPr lang="en-IN" sz="1200" dirty="0">
                <a:latin typeface="Times New Roman" panose="02020603050405020304" pitchFamily="18" charset="0"/>
                <a:cs typeface="Times New Roman" panose="02020603050405020304" pitchFamily="18" charset="0"/>
              </a:rPr>
              <a:t>("Accuracy :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st.title</a:t>
            </a:r>
            <a:r>
              <a:rPr lang="en-IN" sz="1200" dirty="0">
                <a:latin typeface="Times New Roman" panose="02020603050405020304" pitchFamily="18" charset="0"/>
                <a:cs typeface="Times New Roman" panose="02020603050405020304" pitchFamily="18" charset="0"/>
              </a:rPr>
              <a:t>(probability[0])</a:t>
            </a:r>
          </a:p>
          <a:p>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06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37CF-341D-4C41-A502-3EA2A2F7AE8A}"/>
              </a:ext>
            </a:extLst>
          </p:cNvPr>
          <p:cNvSpPr>
            <a:spLocks noGrp="1"/>
          </p:cNvSpPr>
          <p:nvPr>
            <p:ph type="title"/>
          </p:nvPr>
        </p:nvSpPr>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IN" sz="3200" dirty="0"/>
          </a:p>
        </p:txBody>
      </p:sp>
      <p:sp>
        <p:nvSpPr>
          <p:cNvPr id="3" name="Content Placeholder 2">
            <a:extLst>
              <a:ext uri="{FF2B5EF4-FFF2-40B4-BE49-F238E27FC236}">
                <a16:creationId xmlns:a16="http://schemas.microsoft.com/office/drawing/2014/main" id="{952A784F-946D-091B-A8AD-E593763E31FF}"/>
              </a:ext>
            </a:extLst>
          </p:cNvPr>
          <p:cNvSpPr>
            <a:spLocks noGrp="1"/>
          </p:cNvSpPr>
          <p:nvPr>
            <p:ph idx="1"/>
          </p:nvPr>
        </p:nvSpPr>
        <p:spPr>
          <a:xfrm>
            <a:off x="838200" y="1190898"/>
            <a:ext cx="4681736" cy="5033842"/>
          </a:xfrm>
        </p:spPr>
        <p:txBody>
          <a:bodyPr>
            <a:normAutofit lnSpcReduction="10000"/>
          </a:bodyPr>
          <a:lstStyle/>
          <a:p>
            <a:pPr marL="0" indent="0">
              <a:buNone/>
            </a:pPr>
            <a:r>
              <a:rPr lang="en-IN" sz="1200" dirty="0">
                <a:latin typeface="Times New Roman" panose="02020603050405020304" pitchFamily="18" charset="0"/>
                <a:cs typeface="Times New Roman" panose="02020603050405020304" pitchFamily="18" charset="0"/>
              </a:rPr>
              <a:t>def main():</a:t>
            </a:r>
          </a:p>
          <a:p>
            <a:pPr marL="0" indent="0">
              <a:buNone/>
            </a:pPr>
            <a:r>
              <a:rPr lang="en-IN" sz="1200" dirty="0">
                <a:latin typeface="Times New Roman" panose="02020603050405020304" pitchFamily="18" charset="0"/>
                <a:cs typeface="Times New Roman" panose="02020603050405020304" pitchFamily="18" charset="0"/>
              </a:rPr>
              <a:t>    "main function"</a:t>
            </a:r>
          </a:p>
          <a:p>
            <a:pPr marL="0" indent="0">
              <a:buNone/>
            </a:pPr>
            <a:r>
              <a:rPr lang="en-IN" sz="1200" dirty="0">
                <a:latin typeface="Times New Roman" panose="02020603050405020304" pitchFamily="18" charset="0"/>
                <a:cs typeface="Times New Roman" panose="02020603050405020304" pitchFamily="18" charset="0"/>
              </a:rPr>
              <a:t>    # optional command line </a:t>
            </a:r>
            <a:r>
              <a:rPr lang="en-IN" sz="1200" dirty="0" err="1">
                <a:latin typeface="Times New Roman" panose="02020603050405020304" pitchFamily="18" charset="0"/>
                <a:cs typeface="Times New Roman" panose="02020603050405020304" pitchFamily="18" charset="0"/>
              </a:rPr>
              <a:t>args</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    parser = </a:t>
            </a:r>
            <a:r>
              <a:rPr lang="en-IN" sz="1200" dirty="0" err="1">
                <a:latin typeface="Times New Roman" panose="02020603050405020304" pitchFamily="18" charset="0"/>
                <a:cs typeface="Times New Roman" panose="02020603050405020304" pitchFamily="18" charset="0"/>
              </a:rPr>
              <a:t>argparse.ArgumentParser</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parser.add_argument</a:t>
            </a:r>
            <a:r>
              <a:rPr lang="en-IN" sz="1200" dirty="0">
                <a:latin typeface="Times New Roman" panose="02020603050405020304" pitchFamily="18" charset="0"/>
                <a:cs typeface="Times New Roman" panose="02020603050405020304" pitchFamily="18" charset="0"/>
              </a:rPr>
              <a:t>('--train', help='train the NN', action='</a:t>
            </a:r>
            <a:r>
              <a:rPr lang="en-IN" sz="1200" dirty="0" err="1">
                <a:latin typeface="Times New Roman" panose="02020603050405020304" pitchFamily="18" charset="0"/>
                <a:cs typeface="Times New Roman" panose="02020603050405020304" pitchFamily="18" charset="0"/>
              </a:rPr>
              <a:t>store_true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parser.add_argument</a:t>
            </a:r>
            <a:r>
              <a:rPr lang="en-IN" sz="1200" dirty="0">
                <a:latin typeface="Times New Roman" panose="02020603050405020304" pitchFamily="18" charset="0"/>
                <a:cs typeface="Times New Roman" panose="02020603050405020304" pitchFamily="18" charset="0"/>
              </a:rPr>
              <a:t>('--validate', help='validate the NN', action='</a:t>
            </a:r>
            <a:r>
              <a:rPr lang="en-IN" sz="1200" dirty="0" err="1">
                <a:latin typeface="Times New Roman" panose="02020603050405020304" pitchFamily="18" charset="0"/>
                <a:cs typeface="Times New Roman" panose="02020603050405020304" pitchFamily="18" charset="0"/>
              </a:rPr>
              <a:t>store_true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parser.add_argument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beamsearch</a:t>
            </a:r>
            <a:r>
              <a:rPr lang="en-IN" sz="1200" dirty="0">
                <a:latin typeface="Times New Roman" panose="02020603050405020304" pitchFamily="18" charset="0"/>
                <a:cs typeface="Times New Roman" panose="02020603050405020304" pitchFamily="18" charset="0"/>
              </a:rPr>
              <a:t>', help='use beam search instead of best path decoding', action='</a:t>
            </a:r>
            <a:r>
              <a:rPr lang="en-IN" sz="1200" dirty="0" err="1">
                <a:latin typeface="Times New Roman" panose="02020603050405020304" pitchFamily="18" charset="0"/>
                <a:cs typeface="Times New Roman" panose="02020603050405020304" pitchFamily="18" charset="0"/>
              </a:rPr>
              <a:t>store_true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parser.add_argument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wordbeamsearch</a:t>
            </a:r>
            <a:r>
              <a:rPr lang="en-IN" sz="1200" dirty="0">
                <a:latin typeface="Times New Roman" panose="02020603050405020304" pitchFamily="18" charset="0"/>
                <a:cs typeface="Times New Roman" panose="02020603050405020304" pitchFamily="18" charset="0"/>
              </a:rPr>
              <a:t>', help='use word beam search instead of best path decoding', action='</a:t>
            </a:r>
            <a:r>
              <a:rPr lang="en-IN" sz="1200" dirty="0" err="1">
                <a:latin typeface="Times New Roman" panose="02020603050405020304" pitchFamily="18" charset="0"/>
                <a:cs typeface="Times New Roman" panose="02020603050405020304" pitchFamily="18" charset="0"/>
              </a:rPr>
              <a:t>store_true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parser.add_argument</a:t>
            </a:r>
            <a:r>
              <a:rPr lang="en-IN" sz="1200" dirty="0">
                <a:latin typeface="Times New Roman" panose="02020603050405020304" pitchFamily="18" charset="0"/>
                <a:cs typeface="Times New Roman" panose="02020603050405020304" pitchFamily="18" charset="0"/>
              </a:rPr>
              <a:t>('--dump', help='dump output of NN to CSV file(s)', action='</a:t>
            </a:r>
            <a:r>
              <a:rPr lang="en-IN" sz="1200" dirty="0" err="1">
                <a:latin typeface="Times New Roman" panose="02020603050405020304" pitchFamily="18" charset="0"/>
                <a:cs typeface="Times New Roman" panose="02020603050405020304" pitchFamily="18" charset="0"/>
              </a:rPr>
              <a:t>store_true</a:t>
            </a:r>
            <a:r>
              <a:rPr lang="en-IN" sz="1200" dirty="0">
                <a:latin typeface="Times New Roman" panose="02020603050405020304" pitchFamily="18" charset="0"/>
                <a:cs typeface="Times New Roman" panose="02020603050405020304" pitchFamily="18" charset="0"/>
              </a:rPr>
              <a:t>')</a:t>
            </a:r>
          </a:p>
          <a:p>
            <a:pPr marL="0" indent="0">
              <a:buNone/>
            </a:pPr>
            <a:r>
              <a:rPr lang="en-IN" sz="1300" dirty="0" err="1">
                <a:latin typeface="Times New Roman" panose="02020603050405020304" pitchFamily="18" charset="0"/>
                <a:cs typeface="Times New Roman" panose="02020603050405020304" pitchFamily="18" charset="0"/>
              </a:rPr>
              <a:t>args</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parser.parse_args</a:t>
            </a:r>
            <a:r>
              <a:rPr lang="en-IN" sz="1300" dirty="0">
                <a:latin typeface="Times New Roman" panose="02020603050405020304" pitchFamily="18" charset="0"/>
                <a:cs typeface="Times New Roman" panose="02020603050405020304" pitchFamily="18" charset="0"/>
              </a:rPr>
              <a:t>()</a:t>
            </a: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decoderType</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DecoderType.BestPath</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    if </a:t>
            </a:r>
            <a:r>
              <a:rPr lang="en-IN" sz="1300" dirty="0" err="1">
                <a:latin typeface="Times New Roman" panose="02020603050405020304" pitchFamily="18" charset="0"/>
                <a:cs typeface="Times New Roman" panose="02020603050405020304" pitchFamily="18" charset="0"/>
              </a:rPr>
              <a:t>args.beamsearch</a:t>
            </a:r>
            <a:r>
              <a:rPr lang="en-IN" sz="1300" dirty="0">
                <a:latin typeface="Times New Roman" panose="02020603050405020304" pitchFamily="18" charset="0"/>
                <a:cs typeface="Times New Roman" panose="02020603050405020304" pitchFamily="18" charset="0"/>
              </a:rPr>
              <a:t>:</a:t>
            </a:r>
          </a:p>
          <a:p>
            <a:pPr marL="0" indent="0">
              <a:buNone/>
            </a:pP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decoderType</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DecoderType.BeamSearch</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elif</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args.wordbeamsearch</a:t>
            </a:r>
            <a:r>
              <a:rPr lang="en-IN" sz="1300" dirty="0">
                <a:latin typeface="Times New Roman" panose="02020603050405020304" pitchFamily="18" charset="0"/>
                <a:cs typeface="Times New Roman" panose="02020603050405020304" pitchFamily="18" charset="0"/>
              </a:rPr>
              <a:t>:</a:t>
            </a:r>
          </a:p>
          <a:p>
            <a:pPr marL="0" indent="0">
              <a:buNone/>
            </a:pP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decoderType</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DecoderType.WordBeamSearch</a:t>
            </a:r>
            <a:endParaRPr lang="en-IN" sz="1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F225B1-EAF1-C562-BDE1-D8B20C21BF0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6C0A1BB9-B3C4-6FF5-5EBB-E8A8997F45E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1027100-AD00-2A3C-B842-457F53772674}"/>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7" name="TextBox 6">
            <a:extLst>
              <a:ext uri="{FF2B5EF4-FFF2-40B4-BE49-F238E27FC236}">
                <a16:creationId xmlns:a16="http://schemas.microsoft.com/office/drawing/2014/main" id="{B1457340-26E1-2266-A432-DFBA136CC2D1}"/>
              </a:ext>
            </a:extLst>
          </p:cNvPr>
          <p:cNvSpPr txBox="1"/>
          <p:nvPr/>
        </p:nvSpPr>
        <p:spPr>
          <a:xfrm>
            <a:off x="6384032" y="1124744"/>
            <a:ext cx="4969768" cy="544764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train or validate on IAM dataset  </a:t>
            </a:r>
          </a:p>
          <a:p>
            <a:r>
              <a:rPr lang="en-IN" sz="1200" dirty="0">
                <a:latin typeface="Times New Roman" panose="02020603050405020304" pitchFamily="18" charset="0"/>
                <a:cs typeface="Times New Roman" panose="02020603050405020304" pitchFamily="18" charset="0"/>
              </a:rPr>
              <a:t>    if </a:t>
            </a:r>
            <a:r>
              <a:rPr lang="en-IN" sz="1200" dirty="0" err="1">
                <a:latin typeface="Times New Roman" panose="02020603050405020304" pitchFamily="18" charset="0"/>
                <a:cs typeface="Times New Roman" panose="02020603050405020304" pitchFamily="18" charset="0"/>
              </a:rPr>
              <a:t>args.train</a:t>
            </a:r>
            <a:r>
              <a:rPr lang="en-IN" sz="1200" dirty="0">
                <a:latin typeface="Times New Roman" panose="02020603050405020304" pitchFamily="18" charset="0"/>
                <a:cs typeface="Times New Roman" panose="02020603050405020304" pitchFamily="18" charset="0"/>
              </a:rPr>
              <a:t> or </a:t>
            </a:r>
            <a:r>
              <a:rPr lang="en-IN" sz="1200" dirty="0" err="1">
                <a:latin typeface="Times New Roman" panose="02020603050405020304" pitchFamily="18" charset="0"/>
                <a:cs typeface="Times New Roman" panose="02020603050405020304" pitchFamily="18" charset="0"/>
              </a:rPr>
              <a:t>args.validate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 load training data, create TF model</a:t>
            </a:r>
          </a:p>
          <a:p>
            <a:r>
              <a:rPr lang="en-IN" sz="1200" dirty="0">
                <a:latin typeface="Times New Roman" panose="02020603050405020304" pitchFamily="18" charset="0"/>
                <a:cs typeface="Times New Roman" panose="02020603050405020304" pitchFamily="18" charset="0"/>
              </a:rPr>
              <a:t>        loader = </a:t>
            </a:r>
            <a:r>
              <a:rPr lang="en-IN" sz="1200" dirty="0" err="1">
                <a:latin typeface="Times New Roman" panose="02020603050405020304" pitchFamily="18" charset="0"/>
                <a:cs typeface="Times New Roman" panose="02020603050405020304" pitchFamily="18" charset="0"/>
              </a:rPr>
              <a:t>DataLoader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FilePaths.fnTrain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Model.batchSize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Model.imgSize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Model.maxTextLen</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save characters of model for inference mode</a:t>
            </a:r>
          </a:p>
          <a:p>
            <a:r>
              <a:rPr lang="en-IN" sz="1200" dirty="0">
                <a:latin typeface="Times New Roman" panose="02020603050405020304" pitchFamily="18" charset="0"/>
                <a:cs typeface="Times New Roman" panose="02020603050405020304" pitchFamily="18" charset="0"/>
              </a:rPr>
              <a:t>        open(</a:t>
            </a:r>
            <a:r>
              <a:rPr lang="en-IN" sz="1200" dirty="0" err="1">
                <a:latin typeface="Times New Roman" panose="02020603050405020304" pitchFamily="18" charset="0"/>
                <a:cs typeface="Times New Roman" panose="02020603050405020304" pitchFamily="18" charset="0"/>
              </a:rPr>
              <a:t>FilePaths.fnCharList</a:t>
            </a:r>
            <a:r>
              <a:rPr lang="en-IN" sz="1200" dirty="0">
                <a:latin typeface="Times New Roman" panose="02020603050405020304" pitchFamily="18" charset="0"/>
                <a:cs typeface="Times New Roman" panose="02020603050405020304" pitchFamily="18" charset="0"/>
              </a:rPr>
              <a:t>, 'w').write(str().join(</a:t>
            </a:r>
            <a:r>
              <a:rPr lang="en-IN" sz="1200" dirty="0" err="1">
                <a:latin typeface="Times New Roman" panose="02020603050405020304" pitchFamily="18" charset="0"/>
                <a:cs typeface="Times New Roman" panose="02020603050405020304" pitchFamily="18" charset="0"/>
              </a:rPr>
              <a:t>loader.charList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save words contained in dataset into file</a:t>
            </a:r>
          </a:p>
          <a:p>
            <a:r>
              <a:rPr lang="en-IN" sz="1200" dirty="0">
                <a:latin typeface="Times New Roman" panose="02020603050405020304" pitchFamily="18" charset="0"/>
                <a:cs typeface="Times New Roman" panose="02020603050405020304" pitchFamily="18" charset="0"/>
              </a:rPr>
              <a:t>        open(</a:t>
            </a:r>
            <a:r>
              <a:rPr lang="en-IN" sz="1200" dirty="0" err="1">
                <a:latin typeface="Times New Roman" panose="02020603050405020304" pitchFamily="18" charset="0"/>
                <a:cs typeface="Times New Roman" panose="02020603050405020304" pitchFamily="18" charset="0"/>
              </a:rPr>
              <a:t>FilePaths.fnCorpus</a:t>
            </a:r>
            <a:r>
              <a:rPr lang="en-IN" sz="1200" dirty="0">
                <a:latin typeface="Times New Roman" panose="02020603050405020304" pitchFamily="18" charset="0"/>
                <a:cs typeface="Times New Roman" panose="02020603050405020304" pitchFamily="18" charset="0"/>
              </a:rPr>
              <a:t>, 'w').write(str(' ').join(</a:t>
            </a:r>
            <a:r>
              <a:rPr lang="en-IN" sz="1200" dirty="0" err="1">
                <a:latin typeface="Times New Roman" panose="02020603050405020304" pitchFamily="18" charset="0"/>
                <a:cs typeface="Times New Roman" panose="02020603050405020304" pitchFamily="18" charset="0"/>
              </a:rPr>
              <a:t>loader.trainWords</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loader.validationWords</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execute training or validation</a:t>
            </a:r>
          </a:p>
          <a:p>
            <a:r>
              <a:rPr lang="en-IN" sz="1200" dirty="0">
                <a:latin typeface="Times New Roman" panose="02020603050405020304" pitchFamily="18" charset="0"/>
                <a:cs typeface="Times New Roman" panose="02020603050405020304" pitchFamily="18" charset="0"/>
              </a:rPr>
              <a:t>        if </a:t>
            </a:r>
            <a:r>
              <a:rPr lang="en-IN" sz="1200" dirty="0" err="1">
                <a:latin typeface="Times New Roman" panose="02020603050405020304" pitchFamily="18" charset="0"/>
                <a:cs typeface="Times New Roman" panose="02020603050405020304" pitchFamily="18" charset="0"/>
              </a:rPr>
              <a:t>args.train</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model = Model(</a:t>
            </a:r>
            <a:r>
              <a:rPr lang="en-IN" sz="1200" dirty="0" err="1">
                <a:latin typeface="Times New Roman" panose="02020603050405020304" pitchFamily="18" charset="0"/>
                <a:cs typeface="Times New Roman" panose="02020603050405020304" pitchFamily="18" charset="0"/>
              </a:rPr>
              <a:t>loader.charList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decoderType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train(model, loader)</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elif</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args.validate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model = Model(</a:t>
            </a:r>
            <a:r>
              <a:rPr lang="en-IN" sz="1200" dirty="0" err="1">
                <a:latin typeface="Times New Roman" panose="02020603050405020304" pitchFamily="18" charset="0"/>
                <a:cs typeface="Times New Roman" panose="02020603050405020304" pitchFamily="18" charset="0"/>
              </a:rPr>
              <a:t>loader.charList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decoderType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mustRestore</a:t>
            </a:r>
            <a:r>
              <a:rPr lang="en-IN" sz="1200" dirty="0">
                <a:latin typeface="Times New Roman" panose="02020603050405020304" pitchFamily="18" charset="0"/>
                <a:cs typeface="Times New Roman" panose="02020603050405020304" pitchFamily="18" charset="0"/>
              </a:rPr>
              <a:t>=True)</a:t>
            </a:r>
          </a:p>
          <a:p>
            <a:r>
              <a:rPr lang="en-IN" sz="1200" dirty="0">
                <a:latin typeface="Times New Roman" panose="02020603050405020304" pitchFamily="18" charset="0"/>
                <a:cs typeface="Times New Roman" panose="02020603050405020304" pitchFamily="18" charset="0"/>
              </a:rPr>
              <a:t>            validate(model, loader)</a:t>
            </a:r>
          </a:p>
          <a:p>
            <a:r>
              <a:rPr lang="en-IN" sz="1200" dirty="0">
                <a:latin typeface="Times New Roman" panose="02020603050405020304" pitchFamily="18" charset="0"/>
                <a:cs typeface="Times New Roman" panose="02020603050405020304" pitchFamily="18" charset="0"/>
              </a:rPr>
              <a:t># infer text on test image</a:t>
            </a:r>
          </a:p>
          <a:p>
            <a:r>
              <a:rPr lang="en-IN" sz="1200" dirty="0">
                <a:latin typeface="Times New Roman" panose="02020603050405020304" pitchFamily="18" charset="0"/>
                <a:cs typeface="Times New Roman" panose="02020603050405020304" pitchFamily="18" charset="0"/>
              </a:rPr>
              <a:t>    else:</a:t>
            </a:r>
          </a:p>
          <a:p>
            <a:r>
              <a:rPr lang="en-IN" sz="1200" dirty="0">
                <a:latin typeface="Times New Roman" panose="02020603050405020304" pitchFamily="18" charset="0"/>
                <a:cs typeface="Times New Roman" panose="02020603050405020304" pitchFamily="18" charset="0"/>
              </a:rPr>
              <a:t>        #print(open(FilePaths.fnAccuracy).read())</a:t>
            </a:r>
          </a:p>
          <a:p>
            <a:r>
              <a:rPr lang="en-IN" sz="1200" dirty="0">
                <a:latin typeface="Times New Roman" panose="02020603050405020304" pitchFamily="18" charset="0"/>
                <a:cs typeface="Times New Roman" panose="02020603050405020304" pitchFamily="18" charset="0"/>
              </a:rPr>
              <a:t>        model = Model(open(</a:t>
            </a:r>
            <a:r>
              <a:rPr lang="en-IN" sz="1200" dirty="0" err="1">
                <a:latin typeface="Times New Roman" panose="02020603050405020304" pitchFamily="18" charset="0"/>
                <a:cs typeface="Times New Roman" panose="02020603050405020304" pitchFamily="18" charset="0"/>
              </a:rPr>
              <a:t>FilePaths.fnCharList</a:t>
            </a:r>
            <a:r>
              <a:rPr lang="en-IN" sz="1200" dirty="0">
                <a:latin typeface="Times New Roman" panose="02020603050405020304" pitchFamily="18" charset="0"/>
                <a:cs typeface="Times New Roman" panose="02020603050405020304" pitchFamily="18" charset="0"/>
              </a:rPr>
              <a:t>).read(), </a:t>
            </a:r>
            <a:r>
              <a:rPr lang="en-IN" sz="1200" dirty="0" err="1">
                <a:latin typeface="Times New Roman" panose="02020603050405020304" pitchFamily="18" charset="0"/>
                <a:cs typeface="Times New Roman" panose="02020603050405020304" pitchFamily="18" charset="0"/>
              </a:rPr>
              <a:t>decoderType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mustRestore</a:t>
            </a:r>
            <a:r>
              <a:rPr lang="en-IN" sz="1200" dirty="0">
                <a:latin typeface="Times New Roman" panose="02020603050405020304" pitchFamily="18" charset="0"/>
                <a:cs typeface="Times New Roman" panose="02020603050405020304" pitchFamily="18" charset="0"/>
              </a:rPr>
              <a:t>=True, dump=</a:t>
            </a:r>
            <a:r>
              <a:rPr lang="en-IN" sz="1200" dirty="0" err="1">
                <a:latin typeface="Times New Roman" panose="02020603050405020304" pitchFamily="18" charset="0"/>
                <a:cs typeface="Times New Roman" panose="02020603050405020304" pitchFamily="18" charset="0"/>
              </a:rPr>
              <a:t>args.dump</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infer(</a:t>
            </a:r>
            <a:r>
              <a:rPr lang="en-IN" sz="1200" dirty="0" err="1">
                <a:latin typeface="Times New Roman" panose="02020603050405020304" pitchFamily="18" charset="0"/>
                <a:cs typeface="Times New Roman" panose="02020603050405020304" pitchFamily="18" charset="0"/>
              </a:rPr>
              <a:t>model,FilePaths.path</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if </a:t>
            </a:r>
            <a:r>
              <a:rPr lang="en-IN" sz="1200" dirty="0" err="1">
                <a:latin typeface="Times New Roman" panose="02020603050405020304" pitchFamily="18" charset="0"/>
                <a:cs typeface="Times New Roman" panose="02020603050405020304" pitchFamily="18" charset="0"/>
              </a:rPr>
              <a:t>st.button</a:t>
            </a:r>
            <a:r>
              <a:rPr lang="en-IN" sz="1200" dirty="0">
                <a:latin typeface="Times New Roman" panose="02020603050405020304" pitchFamily="18" charset="0"/>
                <a:cs typeface="Times New Roman" panose="02020603050405020304" pitchFamily="18" charset="0"/>
              </a:rPr>
              <a:t>('Predict'):</a:t>
            </a:r>
          </a:p>
          <a:p>
            <a:r>
              <a:rPr lang="en-IN" sz="1200" dirty="0">
                <a:latin typeface="Times New Roman" panose="02020603050405020304" pitchFamily="18" charset="0"/>
                <a:cs typeface="Times New Roman" panose="02020603050405020304" pitchFamily="18" charset="0"/>
              </a:rPr>
              <a:t>  main()</a:t>
            </a:r>
          </a:p>
        </p:txBody>
      </p:sp>
    </p:spTree>
    <p:extLst>
      <p:ext uri="{BB962C8B-B14F-4D97-AF65-F5344CB8AC3E}">
        <p14:creationId xmlns:p14="http://schemas.microsoft.com/office/powerpoint/2010/main" val="260265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12" name="Picture 11">
            <a:extLst>
              <a:ext uri="{FF2B5EF4-FFF2-40B4-BE49-F238E27FC236}">
                <a16:creationId xmlns:a16="http://schemas.microsoft.com/office/drawing/2014/main" id="{D6CF622B-8AD6-61C7-262E-6D4387F24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044697"/>
            <a:ext cx="11449272" cy="5180044"/>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28528" y="912079"/>
            <a:ext cx="10515600" cy="5033842"/>
          </a:xfrm>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we give the image as an input then it predicts the output by loading the model which is already previously created and saved. </a:t>
            </a:r>
            <a:endParaRPr lang="en-IN" sz="1800" dirty="0">
              <a:latin typeface="Times New Roman" panose="02020603050405020304" pitchFamily="18" charset="0"/>
              <a:cs typeface="Times New Roman" panose="02020603050405020304" pitchFamily="18" charset="0"/>
            </a:endParaRP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10" name="Picture 9">
            <a:extLst>
              <a:ext uri="{FF2B5EF4-FFF2-40B4-BE49-F238E27FC236}">
                <a16:creationId xmlns:a16="http://schemas.microsoft.com/office/drawing/2014/main" id="{D40993C7-10DC-B64E-1214-6F5F445D3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72" y="1609948"/>
            <a:ext cx="10081119" cy="4536504"/>
          </a:xfrm>
          <a:prstGeom prst="rect">
            <a:avLst/>
          </a:prstGeom>
        </p:spPr>
      </p:pic>
    </p:spTree>
    <p:extLst>
      <p:ext uri="{BB962C8B-B14F-4D97-AF65-F5344CB8AC3E}">
        <p14:creationId xmlns:p14="http://schemas.microsoft.com/office/powerpoint/2010/main" val="94311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4860540"/>
          </a:xfrm>
        </p:spPr>
        <p:txBody>
          <a:bodyPr>
            <a:normAutofit/>
          </a:bodyPr>
          <a:lstStyle/>
          <a:p>
            <a:pPr algn="just">
              <a:lnSpc>
                <a:spcPct val="150000"/>
              </a:lnSpc>
            </a:pPr>
            <a:r>
              <a:rPr lang="en-US" sz="21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CONCLUSION AND FUTURE SCOPE </a:t>
            </a:r>
          </a:p>
          <a:p>
            <a:pPr algn="just">
              <a:lnSpc>
                <a:spcPct val="100000"/>
              </a:lnSpc>
            </a:pPr>
            <a:r>
              <a:rPr lang="en-US" sz="1800" dirty="0">
                <a:latin typeface="Times New Roman" panose="02020603050405020304" pitchFamily="18" charset="0"/>
                <a:cs typeface="Times New Roman" panose="02020603050405020304" pitchFamily="18" charset="0"/>
              </a:rPr>
              <a:t>In this project classification of characters takes place. The project is achieved through the conventional neural network. The accuracy we obtained in this is above 90.3%. This algorithm will provide both the efficiency and effective result for the recognition. The project gives best accuracy for the text which has less noise. The accuracy completely depending on the dataset if we increase the data, we can get more accuracy. If we try to avoid cursive writing then also its best results.</a:t>
            </a:r>
          </a:p>
          <a:p>
            <a:pPr algn="just">
              <a:lnSpc>
                <a:spcPct val="100000"/>
              </a:lnSpc>
            </a:pPr>
            <a:r>
              <a:rPr lang="en-US" sz="1800" dirty="0">
                <a:latin typeface="Times New Roman" panose="02020603050405020304" pitchFamily="18" charset="0"/>
                <a:cs typeface="Times New Roman" panose="02020603050405020304" pitchFamily="18" charset="0"/>
              </a:rPr>
              <a:t>In future we are planning to extend this study to a larger extent where different embedding models can be considered on large variety of the datasets. The future is completely based on technology no one will use the paper and pen for writing. In that scenario they used write on touch pads so the inbuilt software which can automatically detects text which they writing and convert into digital text so that the searching and understanding very much simplified.</a:t>
            </a:r>
            <a:endParaRPr lang="en-US" sz="18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1836204"/>
          </a:xfrm>
        </p:spPr>
        <p:txBody>
          <a:bodyPr>
            <a:normAutofit/>
          </a:bodyPr>
          <a:lstStyle/>
          <a:p>
            <a:pPr algn="l"/>
            <a:r>
              <a:rPr lang="en-US" sz="1800" b="0" i="0" dirty="0">
                <a:solidFill>
                  <a:srgbClr val="292929"/>
                </a:solidFill>
                <a:effectLst/>
                <a:latin typeface="Times New Roman" panose="02020603050405020304" pitchFamily="18" charset="0"/>
                <a:cs typeface="Times New Roman" panose="02020603050405020304" pitchFamily="18" charset="0"/>
              </a:rPr>
              <a:t>In case you want to feed complete text-lines as shown in Fig. 6 instead of word-images, you have to increase the input size of the NN.</a:t>
            </a:r>
          </a:p>
          <a:p>
            <a:pPr marL="0" indent="0">
              <a:buNone/>
            </a:pPr>
            <a:br>
              <a:rPr lang="en-US" sz="1200" dirty="0">
                <a:effectLst/>
              </a:rPr>
            </a:b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21</a:t>
            </a:fld>
            <a:endParaRPr lang="en-US" dirty="0"/>
          </a:p>
        </p:txBody>
      </p:sp>
      <p:pic>
        <p:nvPicPr>
          <p:cNvPr id="7211" name="Picture 43">
            <a:extLst>
              <a:ext uri="{FF2B5EF4-FFF2-40B4-BE49-F238E27FC236}">
                <a16:creationId xmlns:a16="http://schemas.microsoft.com/office/drawing/2014/main" id="{2A36D526-8DF2-7988-B3C4-9D74AD444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40" y="1556792"/>
            <a:ext cx="6667500" cy="5334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2AD13485-C8D7-CC16-F9A2-C50DBD3E9027}"/>
              </a:ext>
            </a:extLst>
          </p:cNvPr>
          <p:cNvSpPr txBox="1"/>
          <p:nvPr/>
        </p:nvSpPr>
        <p:spPr>
          <a:xfrm>
            <a:off x="1415480" y="2209230"/>
            <a:ext cx="9866311"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Fig. 6: A complete text-line can be fed into the NN if its input size is increased (image taken from IAM).</a:t>
            </a: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CADA33B-CFDB-4ABA-1F05-6B6754F5A647}"/>
              </a:ext>
            </a:extLst>
          </p:cNvPr>
          <p:cNvSpPr txBox="1"/>
          <p:nvPr/>
        </p:nvSpPr>
        <p:spPr>
          <a:xfrm>
            <a:off x="191344" y="2780928"/>
            <a:ext cx="11605426" cy="3139321"/>
          </a:xfrm>
          <a:prstGeom prst="rect">
            <a:avLst/>
          </a:prstGeom>
          <a:noFill/>
        </p:spPr>
        <p:txBody>
          <a:bodyPr wrap="square" rtlCol="0">
            <a:spAutoFit/>
          </a:bodyPr>
          <a:lstStyle/>
          <a:p>
            <a:pPr algn="l"/>
            <a:r>
              <a:rPr lang="en-US" b="0" i="0" dirty="0">
                <a:solidFill>
                  <a:srgbClr val="292929"/>
                </a:solidFill>
                <a:effectLst/>
                <a:latin typeface="Times New Roman" panose="02020603050405020304" pitchFamily="18" charset="0"/>
                <a:cs typeface="Times New Roman" panose="02020603050405020304" pitchFamily="18" charset="0"/>
              </a:rPr>
              <a:t>If you want to improve the recognition accuracy, you can follow one of these hints:</a:t>
            </a:r>
          </a:p>
          <a:p>
            <a:pPr algn="l"/>
            <a:endParaRPr lang="en-US" b="0" i="0" dirty="0">
              <a:solidFill>
                <a:srgbClr val="29292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Data augmentation: increase dataset-size by applying further (random) transformations to the input images</a:t>
            </a:r>
          </a:p>
          <a:p>
            <a:pPr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Remove cursive writing style in the input images (see </a:t>
            </a:r>
            <a:r>
              <a:rPr lang="en-US" b="0" i="0" u="sng" dirty="0" err="1">
                <a:solidFill>
                  <a:srgbClr val="292929"/>
                </a:solidFill>
                <a:effectLst/>
                <a:latin typeface="Times New Roman" panose="02020603050405020304" pitchFamily="18" charset="0"/>
                <a:cs typeface="Times New Roman" panose="02020603050405020304" pitchFamily="18" charset="0"/>
                <a:hlinkClick r:id="rId4"/>
              </a:rPr>
              <a:t>DeslantImg</a:t>
            </a:r>
            <a:r>
              <a:rPr lang="en-US" b="0" i="0" dirty="0">
                <a:solidFill>
                  <a:srgbClr val="292929"/>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Increase input size (if input of NN is large enough, complete text-lines can be used)</a:t>
            </a:r>
          </a:p>
          <a:p>
            <a:pPr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Add more CNN layers</a:t>
            </a:r>
          </a:p>
          <a:p>
            <a:pPr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Replace LSTM by 2D-LSTM</a:t>
            </a:r>
          </a:p>
          <a:p>
            <a:pPr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Decoder: use token passing or word beam search decoding (see </a:t>
            </a:r>
            <a:r>
              <a:rPr lang="en-US" b="0" i="0" u="sng" dirty="0" err="1">
                <a:solidFill>
                  <a:srgbClr val="292929"/>
                </a:solidFill>
                <a:effectLst/>
                <a:latin typeface="Times New Roman" panose="02020603050405020304" pitchFamily="18" charset="0"/>
                <a:cs typeface="Times New Roman" panose="02020603050405020304" pitchFamily="18" charset="0"/>
                <a:hlinkClick r:id="rId5"/>
              </a:rPr>
              <a:t>CTCWordBeamSearch</a:t>
            </a:r>
            <a:r>
              <a:rPr lang="en-US" b="0" i="0" dirty="0">
                <a:solidFill>
                  <a:srgbClr val="292929"/>
                </a:solidFill>
                <a:effectLst/>
                <a:latin typeface="Times New Roman" panose="02020603050405020304" pitchFamily="18" charset="0"/>
                <a:cs typeface="Times New Roman" panose="02020603050405020304" pitchFamily="18" charset="0"/>
              </a:rPr>
              <a:t>) to constrain the output to dictionary words</a:t>
            </a:r>
          </a:p>
          <a:p>
            <a:pPr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Text correction: if the recognized word is not contained in a dictionary, search for the most similar one</a:t>
            </a:r>
          </a:p>
          <a:p>
            <a:endParaRPr lang="en-IN" dirty="0"/>
          </a:p>
        </p:txBody>
      </p:sp>
    </p:spTree>
    <p:extLst>
      <p:ext uri="{BB962C8B-B14F-4D97-AF65-F5344CB8AC3E}">
        <p14:creationId xmlns:p14="http://schemas.microsoft.com/office/powerpoint/2010/main" val="129457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404664"/>
            <a:ext cx="10370368" cy="5951686"/>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a:buNone/>
            </a:pPr>
            <a:r>
              <a:rPr lang="en-IN" sz="1800" dirty="0">
                <a:latin typeface="Times New Roman" panose="02020603050405020304" pitchFamily="18" charset="0"/>
                <a:cs typeface="Times New Roman" panose="02020603050405020304" pitchFamily="18" charset="0"/>
              </a:rPr>
              <a:t>[1]  Fischer, A., </a:t>
            </a:r>
            <a:r>
              <a:rPr lang="en-IN" sz="1800" dirty="0" err="1">
                <a:latin typeface="Times New Roman" panose="02020603050405020304" pitchFamily="18" charset="0"/>
                <a:cs typeface="Times New Roman" panose="02020603050405020304" pitchFamily="18" charset="0"/>
              </a:rPr>
              <a:t>Frinken</a:t>
            </a:r>
            <a:r>
              <a:rPr lang="en-IN" sz="1800" dirty="0">
                <a:latin typeface="Times New Roman" panose="02020603050405020304" pitchFamily="18" charset="0"/>
                <a:cs typeface="Times New Roman" panose="02020603050405020304" pitchFamily="18" charset="0"/>
              </a:rPr>
              <a:t>, V., </a:t>
            </a:r>
            <a:r>
              <a:rPr lang="en-IN" sz="1800" dirty="0" err="1">
                <a:latin typeface="Times New Roman" panose="02020603050405020304" pitchFamily="18" charset="0"/>
                <a:cs typeface="Times New Roman" panose="02020603050405020304" pitchFamily="18" charset="0"/>
              </a:rPr>
              <a:t>Bunke</a:t>
            </a:r>
            <a:r>
              <a:rPr lang="en-IN" sz="1800" dirty="0">
                <a:latin typeface="Times New Roman" panose="02020603050405020304" pitchFamily="18" charset="0"/>
                <a:cs typeface="Times New Roman" panose="02020603050405020304" pitchFamily="18" charset="0"/>
              </a:rPr>
              <a:t>, H.: Hidden Markov models for off-line cursive handwriting recognition, in C.R. Rao (ed.): Handbook of Statistics 31, 421 – 442, Elsevier, 2013 </a:t>
            </a:r>
          </a:p>
          <a:p>
            <a:pPr>
              <a:buNone/>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Frinken</a:t>
            </a:r>
            <a:r>
              <a:rPr lang="en-IN" sz="1800" dirty="0">
                <a:latin typeface="Times New Roman" panose="02020603050405020304" pitchFamily="18" charset="0"/>
                <a:cs typeface="Times New Roman" panose="02020603050405020304" pitchFamily="18" charset="0"/>
              </a:rPr>
              <a:t>, V., </a:t>
            </a:r>
            <a:r>
              <a:rPr lang="en-IN" sz="1800" dirty="0" err="1">
                <a:latin typeface="Times New Roman" panose="02020603050405020304" pitchFamily="18" charset="0"/>
                <a:cs typeface="Times New Roman" panose="02020603050405020304" pitchFamily="18" charset="0"/>
              </a:rPr>
              <a:t>Bunke</a:t>
            </a:r>
            <a:r>
              <a:rPr lang="en-IN" sz="1800" dirty="0">
                <a:latin typeface="Times New Roman" panose="02020603050405020304" pitchFamily="18" charset="0"/>
                <a:cs typeface="Times New Roman" panose="02020603050405020304" pitchFamily="18" charset="0"/>
              </a:rPr>
              <a:t>, H.: Continuous handwritten script recognition, in </a:t>
            </a:r>
            <a:r>
              <a:rPr lang="en-IN" sz="1800" dirty="0" err="1">
                <a:latin typeface="Times New Roman" panose="02020603050405020304" pitchFamily="18" charset="0"/>
                <a:cs typeface="Times New Roman" panose="02020603050405020304" pitchFamily="18" charset="0"/>
              </a:rPr>
              <a:t>Doermann</a:t>
            </a:r>
            <a:r>
              <a:rPr lang="en-IN" sz="1800" dirty="0">
                <a:latin typeface="Times New Roman" panose="02020603050405020304" pitchFamily="18" charset="0"/>
                <a:cs typeface="Times New Roman" panose="02020603050405020304" pitchFamily="18" charset="0"/>
              </a:rPr>
              <a:t>, D., </a:t>
            </a:r>
            <a:r>
              <a:rPr lang="en-IN" sz="1800" dirty="0" err="1">
                <a:latin typeface="Times New Roman" panose="02020603050405020304" pitchFamily="18" charset="0"/>
                <a:cs typeface="Times New Roman" panose="02020603050405020304" pitchFamily="18" charset="0"/>
              </a:rPr>
              <a:t>Tombre</a:t>
            </a:r>
            <a:r>
              <a:rPr lang="en-IN" sz="1800" dirty="0">
                <a:latin typeface="Times New Roman" panose="02020603050405020304" pitchFamily="18" charset="0"/>
                <a:cs typeface="Times New Roman" panose="02020603050405020304" pitchFamily="18" charset="0"/>
              </a:rPr>
              <a:t>, K. (eds.): Handbook of Document Image Processing and Recognition, Springer Verlag, 2014 </a:t>
            </a:r>
          </a:p>
          <a:p>
            <a:pPr>
              <a:buNone/>
            </a:pPr>
            <a:r>
              <a:rPr lang="en-IN" sz="1800" dirty="0">
                <a:latin typeface="Times New Roman" panose="02020603050405020304" pitchFamily="18" charset="0"/>
                <a:cs typeface="Times New Roman" panose="02020603050405020304" pitchFamily="18" charset="0"/>
              </a:rPr>
              <a:t>[3]  S. Günter and H. </a:t>
            </a:r>
            <a:r>
              <a:rPr lang="en-IN" sz="1800" dirty="0" err="1">
                <a:latin typeface="Times New Roman" panose="02020603050405020304" pitchFamily="18" charset="0"/>
                <a:cs typeface="Times New Roman" panose="02020603050405020304" pitchFamily="18" charset="0"/>
              </a:rPr>
              <a:t>Bunke</a:t>
            </a:r>
            <a:r>
              <a:rPr lang="en-IN" sz="1800" dirty="0">
                <a:latin typeface="Times New Roman" panose="02020603050405020304" pitchFamily="18" charset="0"/>
                <a:cs typeface="Times New Roman" panose="02020603050405020304" pitchFamily="18" charset="0"/>
              </a:rPr>
              <a:t>. A new combination scheme for HMM-based classifiers and its application to handwriting recognition. In Proc. 16th Int. Conf. on Pattern Recognition, volume 2, pages 332–337. IEEE, 2002. </a:t>
            </a:r>
          </a:p>
          <a:p>
            <a:pPr>
              <a:buNone/>
            </a:pPr>
            <a:r>
              <a:rPr lang="en-IN" sz="1800" dirty="0">
                <a:latin typeface="Times New Roman" panose="02020603050405020304" pitchFamily="18" charset="0"/>
                <a:cs typeface="Times New Roman" panose="02020603050405020304" pitchFamily="18" charset="0"/>
              </a:rPr>
              <a:t>[4]  U.-V. Marti and H. </a:t>
            </a:r>
            <a:r>
              <a:rPr lang="en-IN" sz="1800" dirty="0" err="1">
                <a:latin typeface="Times New Roman" panose="02020603050405020304" pitchFamily="18" charset="0"/>
                <a:cs typeface="Times New Roman" panose="02020603050405020304" pitchFamily="18" charset="0"/>
              </a:rPr>
              <a:t>Bunke</a:t>
            </a:r>
            <a:r>
              <a:rPr lang="en-IN" sz="1800" dirty="0">
                <a:latin typeface="Times New Roman" panose="02020603050405020304" pitchFamily="18" charset="0"/>
                <a:cs typeface="Times New Roman" panose="02020603050405020304" pitchFamily="18" charset="0"/>
              </a:rPr>
              <a:t>. Text line segmentation and word recognition in a system for general writer </a:t>
            </a:r>
          </a:p>
          <a:p>
            <a:pPr>
              <a:buNone/>
            </a:pPr>
            <a:r>
              <a:rPr lang="en-IN" sz="1800" dirty="0">
                <a:latin typeface="Times New Roman" panose="02020603050405020304" pitchFamily="18" charset="0"/>
                <a:cs typeface="Times New Roman" panose="02020603050405020304" pitchFamily="18" charset="0"/>
              </a:rPr>
              <a:t>[5]  M. </a:t>
            </a:r>
            <a:r>
              <a:rPr lang="en-IN" sz="1800" dirty="0" err="1">
                <a:latin typeface="Times New Roman" panose="02020603050405020304" pitchFamily="18" charset="0"/>
                <a:cs typeface="Times New Roman" panose="02020603050405020304" pitchFamily="18" charset="0"/>
              </a:rPr>
              <a:t>Liwicki</a:t>
            </a:r>
            <a:r>
              <a:rPr lang="en-IN" sz="1800" dirty="0">
                <a:latin typeface="Times New Roman" panose="02020603050405020304" pitchFamily="18" charset="0"/>
                <a:cs typeface="Times New Roman" panose="02020603050405020304" pitchFamily="18" charset="0"/>
              </a:rPr>
              <a:t> and H. </a:t>
            </a:r>
            <a:r>
              <a:rPr lang="en-IN" sz="1800" dirty="0" err="1">
                <a:latin typeface="Times New Roman" panose="02020603050405020304" pitchFamily="18" charset="0"/>
                <a:cs typeface="Times New Roman" panose="02020603050405020304" pitchFamily="18" charset="0"/>
              </a:rPr>
              <a:t>Bunke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Iam-ondb</a:t>
            </a:r>
            <a:r>
              <a:rPr lang="en-IN" sz="1800" dirty="0">
                <a:latin typeface="Times New Roman" panose="02020603050405020304" pitchFamily="18" charset="0"/>
                <a:cs typeface="Times New Roman" panose="02020603050405020304" pitchFamily="18" charset="0"/>
              </a:rPr>
              <a:t> - an on-line English sentence database acquired from the handwritten text on a whiteboard,” in ICDAR, 2005 </a:t>
            </a:r>
          </a:p>
          <a:p>
            <a:pPr>
              <a:buNone/>
            </a:pPr>
            <a:r>
              <a:rPr lang="en-IN" sz="1800" dirty="0">
                <a:latin typeface="Times New Roman" panose="02020603050405020304" pitchFamily="18" charset="0"/>
                <a:cs typeface="Times New Roman" panose="02020603050405020304" pitchFamily="18" charset="0"/>
              </a:rPr>
              <a:t>[6]  A. Graves and J. </a:t>
            </a:r>
            <a:r>
              <a:rPr lang="en-IN" sz="1800" dirty="0" err="1">
                <a:latin typeface="Times New Roman" panose="02020603050405020304" pitchFamily="18" charset="0"/>
                <a:cs typeface="Times New Roman" panose="02020603050405020304" pitchFamily="18" charset="0"/>
              </a:rPr>
              <a:t>Schmidhuber</a:t>
            </a:r>
            <a:r>
              <a:rPr lang="en-IN" sz="1800" dirty="0">
                <a:latin typeface="Times New Roman" panose="02020603050405020304" pitchFamily="18" charset="0"/>
                <a:cs typeface="Times New Roman" panose="02020603050405020304" pitchFamily="18" charset="0"/>
              </a:rPr>
              <a:t>, “Offline handwriting recognition with multidimensional recurrent neural networks,” in Advances in neural information processing systems, 2009, pp. 545–552.</a:t>
            </a:r>
          </a:p>
          <a:p>
            <a:pPr>
              <a:buNone/>
            </a:pPr>
            <a:r>
              <a:rPr lang="en-IN" sz="1800" dirty="0">
                <a:latin typeface="Times New Roman" panose="02020603050405020304" pitchFamily="18" charset="0"/>
                <a:cs typeface="Times New Roman" panose="02020603050405020304" pitchFamily="18" charset="0"/>
              </a:rPr>
              <a:t> [7]  </a:t>
            </a:r>
            <a:r>
              <a:rPr lang="en-IN" sz="1800" dirty="0" err="1">
                <a:latin typeface="Times New Roman" panose="02020603050405020304" pitchFamily="18" charset="0"/>
                <a:cs typeface="Times New Roman" panose="02020603050405020304" pitchFamily="18" charset="0"/>
              </a:rPr>
              <a:t>Nafiz</a:t>
            </a:r>
            <a:r>
              <a:rPr lang="en-IN" sz="1800" dirty="0">
                <a:latin typeface="Times New Roman" panose="02020603050405020304" pitchFamily="18" charset="0"/>
                <a:cs typeface="Times New Roman" panose="02020603050405020304" pitchFamily="18" charset="0"/>
              </a:rPr>
              <a:t> Arica, and </a:t>
            </a:r>
            <a:r>
              <a:rPr lang="en-IN" sz="1800" dirty="0" err="1">
                <a:latin typeface="Times New Roman" panose="02020603050405020304" pitchFamily="18" charset="0"/>
                <a:cs typeface="Times New Roman" panose="02020603050405020304" pitchFamily="18" charset="0"/>
              </a:rPr>
              <a:t>Fatos</a:t>
            </a:r>
            <a:r>
              <a:rPr lang="en-IN" sz="1800" dirty="0">
                <a:latin typeface="Times New Roman" panose="02020603050405020304" pitchFamily="18" charset="0"/>
                <a:cs typeface="Times New Roman" panose="02020603050405020304" pitchFamily="18" charset="0"/>
              </a:rPr>
              <a:t> T. </a:t>
            </a:r>
            <a:r>
              <a:rPr lang="en-IN" sz="1800" dirty="0" err="1">
                <a:latin typeface="Times New Roman" panose="02020603050405020304" pitchFamily="18" charset="0"/>
                <a:cs typeface="Times New Roman" panose="02020603050405020304" pitchFamily="18" charset="0"/>
              </a:rPr>
              <a:t>Yarman-Vural</a:t>
            </a:r>
            <a:r>
              <a:rPr lang="en-IN" sz="1800" dirty="0">
                <a:latin typeface="Times New Roman" panose="02020603050405020304" pitchFamily="18" charset="0"/>
                <a:cs typeface="Times New Roman" panose="02020603050405020304" pitchFamily="18" charset="0"/>
              </a:rPr>
              <a:t>, ―Optical Character Recognition for Cursive </a:t>
            </a:r>
            <a:r>
              <a:rPr lang="en-IN" sz="1800" dirty="0" err="1">
                <a:latin typeface="Times New Roman" panose="02020603050405020304" pitchFamily="18" charset="0"/>
                <a:cs typeface="Times New Roman" panose="02020603050405020304" pitchFamily="18" charset="0"/>
              </a:rPr>
              <a:t>Handwriting,ǁ</a:t>
            </a:r>
            <a:r>
              <a:rPr lang="en-IN" sz="1800" dirty="0">
                <a:latin typeface="Times New Roman" panose="02020603050405020304" pitchFamily="18" charset="0"/>
                <a:cs typeface="Times New Roman" panose="02020603050405020304" pitchFamily="18" charset="0"/>
              </a:rPr>
              <a:t> IEEE Transactions on Pattern Analysis and Machine Intelligence, vol.24, no.6, pp. 801-113, June 2002. </a:t>
            </a: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5ACE-3CEB-C42E-EBDF-3D55A902C80C}"/>
              </a:ext>
            </a:extLst>
          </p:cNvPr>
          <p:cNvSpPr>
            <a:spLocks noGrp="1"/>
          </p:cNvSpPr>
          <p:nvPr>
            <p:ph type="title"/>
          </p:nvPr>
        </p:nvSpPr>
        <p:spPr/>
        <p:txBody>
          <a:bodyPr>
            <a:normAutofit fontScale="90000"/>
          </a:bodyPr>
          <a:lstStyle/>
          <a:p>
            <a:pPr algn="ctr"/>
            <a:r>
              <a:rPr lang="en-US" sz="4400" b="1" dirty="0">
                <a:solidFill>
                  <a:schemeClr val="accent1">
                    <a:lumMod val="75000"/>
                  </a:schemeClr>
                </a:solidFill>
                <a:latin typeface="Times New Roman" pitchFamily="18" charset="0"/>
                <a:cs typeface="Times New Roman" pitchFamily="18" charset="0"/>
              </a:rPr>
              <a:t>REFERENCES</a:t>
            </a:r>
            <a:br>
              <a:rPr lang="en-US" sz="4400"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E3A6118A-E5A4-E447-1B22-BC7B545C11BD}"/>
              </a:ext>
            </a:extLst>
          </p:cNvPr>
          <p:cNvSpPr>
            <a:spLocks noGrp="1"/>
          </p:cNvSpPr>
          <p:nvPr>
            <p:ph idx="1"/>
          </p:nvPr>
        </p:nvSpPr>
        <p:spPr/>
        <p:txBody>
          <a:bodyPr>
            <a:normAutofit/>
          </a:bodyPr>
          <a:lstStyle/>
          <a:p>
            <a:pPr>
              <a:buNone/>
            </a:pPr>
            <a:r>
              <a:rPr lang="en-IN" sz="1900" dirty="0">
                <a:latin typeface="Times New Roman" panose="02020603050405020304" pitchFamily="18" charset="0"/>
                <a:cs typeface="Times New Roman" panose="02020603050405020304" pitchFamily="18" charset="0"/>
              </a:rPr>
              <a:t>[8]  Anita Pal and </a:t>
            </a:r>
            <a:r>
              <a:rPr lang="en-IN" sz="1900" dirty="0" err="1">
                <a:latin typeface="Times New Roman" panose="02020603050405020304" pitchFamily="18" charset="0"/>
                <a:cs typeface="Times New Roman" panose="02020603050405020304" pitchFamily="18" charset="0"/>
              </a:rPr>
              <a:t>Davashankar</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Singh,”Handwritten</a:t>
            </a:r>
            <a:r>
              <a:rPr lang="en-IN" sz="1900" dirty="0">
                <a:latin typeface="Times New Roman" panose="02020603050405020304" pitchFamily="18" charset="0"/>
                <a:cs typeface="Times New Roman" panose="02020603050405020304" pitchFamily="18" charset="0"/>
              </a:rPr>
              <a:t> English Character Recognition Using Neural Network”, International Journal of Computer Science and Communication, pp: 141- 144, 2011.</a:t>
            </a:r>
          </a:p>
          <a:p>
            <a:pPr>
              <a:buNone/>
            </a:pPr>
            <a:r>
              <a:rPr lang="en-IN" sz="1900" dirty="0">
                <a:latin typeface="Times New Roman" panose="02020603050405020304" pitchFamily="18" charset="0"/>
                <a:cs typeface="Times New Roman" panose="02020603050405020304" pitchFamily="18" charset="0"/>
              </a:rPr>
              <a:t> [9]  Sandhya Arora, “Combining Multiple Feature Extraction Techniques for Handwritten </a:t>
            </a:r>
            <a:r>
              <a:rPr lang="en-IN" sz="1900" dirty="0" err="1">
                <a:latin typeface="Times New Roman" panose="02020603050405020304" pitchFamily="18" charset="0"/>
                <a:cs typeface="Times New Roman" panose="02020603050405020304" pitchFamily="18" charset="0"/>
              </a:rPr>
              <a:t>Devnagari</a:t>
            </a:r>
            <a:r>
              <a:rPr lang="en-IN" sz="1900" dirty="0">
                <a:latin typeface="Times New Roman" panose="02020603050405020304" pitchFamily="18" charset="0"/>
                <a:cs typeface="Times New Roman" panose="02020603050405020304" pitchFamily="18" charset="0"/>
              </a:rPr>
              <a:t>         Character Recognition”, IEEE Region 10 Colloquium and the Third ICIIS, Kharagpur, INDIA, December 2008</a:t>
            </a:r>
            <a:endParaRPr lang="en-US" sz="1900" dirty="0">
              <a:solidFill>
                <a:schemeClr val="tx1">
                  <a:lumMod val="75000"/>
                  <a:lumOff val="25000"/>
                </a:schemeClr>
              </a:solidFill>
              <a:latin typeface="Times New Roman" pitchFamily="18" charset="0"/>
              <a:cs typeface="Times New Roman" pitchFamily="18" charset="0"/>
            </a:endParaRPr>
          </a:p>
          <a:p>
            <a:pPr marL="0" indent="0">
              <a:buNone/>
            </a:pPr>
            <a:r>
              <a:rPr lang="en-IN" sz="1800" dirty="0">
                <a:latin typeface="Times New Roman" panose="02020603050405020304" pitchFamily="18" charset="0"/>
                <a:cs typeface="Times New Roman" panose="02020603050405020304" pitchFamily="18" charset="0"/>
              </a:rPr>
              <a:t>[10]  Om Prakash Sharma, M. K. Ghose, Krishna Bikram Shah, “An Improved Zone Based Hybrid Feature Extraction Model for Handwritten Alphabets Recognition Using Euler Number”, International Journal of Soft Computing and Engineering (ISSN: 2231 - 2307), Vol. 2, Issue 2, pp. 504- 508, May 2012. </a:t>
            </a:r>
          </a:p>
          <a:p>
            <a:pPr marL="0" indent="0">
              <a:buNone/>
            </a:pPr>
            <a:r>
              <a:rPr lang="en-IN" sz="1800" dirty="0">
                <a:latin typeface="Times New Roman" panose="02020603050405020304" pitchFamily="18" charset="0"/>
                <a:cs typeface="Times New Roman" panose="02020603050405020304" pitchFamily="18" charset="0"/>
              </a:rPr>
              <a:t>[11] N. Venkata Rao and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A.S.C.S.Sastry</a:t>
            </a:r>
            <a:r>
              <a:rPr lang="en-IN" sz="1800" dirty="0">
                <a:latin typeface="Times New Roman" panose="02020603050405020304" pitchFamily="18" charset="0"/>
                <a:cs typeface="Times New Roman" panose="02020603050405020304" pitchFamily="18" charset="0"/>
              </a:rPr>
              <a:t> - ―Optical </a:t>
            </a:r>
            <a:r>
              <a:rPr lang="en-IN" sz="1800" dirty="0" err="1">
                <a:latin typeface="Times New Roman" panose="02020603050405020304" pitchFamily="18" charset="0"/>
                <a:cs typeface="Times New Roman" panose="02020603050405020304" pitchFamily="18" charset="0"/>
              </a:rPr>
              <a:t>CharacterRecognition</a:t>
            </a:r>
            <a:r>
              <a:rPr lang="en-IN" sz="1800" dirty="0">
                <a:latin typeface="Times New Roman" panose="02020603050405020304" pitchFamily="18" charset="0"/>
                <a:cs typeface="Times New Roman" panose="02020603050405020304" pitchFamily="18" charset="0"/>
              </a:rPr>
              <a:t> Technique Algorithmsǁ-2016  Journal of Theoretical and Applied Information Technology. </a:t>
            </a:r>
          </a:p>
          <a:p>
            <a:pPr marL="0" indent="0">
              <a:buNone/>
            </a:pPr>
            <a:r>
              <a:rPr lang="en-IN" sz="1800" dirty="0">
                <a:latin typeface="Times New Roman" panose="02020603050405020304" pitchFamily="18" charset="0"/>
                <a:cs typeface="Times New Roman" panose="02020603050405020304" pitchFamily="18" charset="0"/>
              </a:rPr>
              <a:t>[12]  </a:t>
            </a:r>
            <a:r>
              <a:rPr lang="en-IN" sz="1800" dirty="0" err="1">
                <a:latin typeface="Times New Roman" panose="02020603050405020304" pitchFamily="18" charset="0"/>
                <a:cs typeface="Times New Roman" panose="02020603050405020304" pitchFamily="18" charset="0"/>
              </a:rPr>
              <a:t>J.Pradeep</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E.Srinivasan</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S.Himavathi</a:t>
            </a:r>
            <a:r>
              <a:rPr lang="en-IN" sz="1800" dirty="0">
                <a:latin typeface="Times New Roman" panose="02020603050405020304" pitchFamily="18" charset="0"/>
                <a:cs typeface="Times New Roman" panose="02020603050405020304" pitchFamily="18" charset="0"/>
              </a:rPr>
              <a:t> –―Diagonal based feature extraction for handwritten alphabets recognition system using neural </a:t>
            </a:r>
            <a:r>
              <a:rPr lang="en-IN" sz="1800" dirty="0" err="1">
                <a:latin typeface="Times New Roman" panose="02020603050405020304" pitchFamily="18" charset="0"/>
                <a:cs typeface="Times New Roman" panose="02020603050405020304" pitchFamily="18" charset="0"/>
              </a:rPr>
              <a:t>networkǁ</a:t>
            </a:r>
            <a:r>
              <a:rPr lang="en-IN" sz="1800" dirty="0">
                <a:latin typeface="Times New Roman" panose="02020603050405020304" pitchFamily="18" charset="0"/>
                <a:cs typeface="Times New Roman" panose="02020603050405020304" pitchFamily="18" charset="0"/>
              </a:rPr>
              <a:t> - International Journal of Computer Science &amp; Information Technology (IJCSIT), Vol 3, No 1, Feb 2011. </a:t>
            </a:r>
          </a:p>
          <a:p>
            <a:pPr marL="0" indent="0">
              <a:buNone/>
            </a:pPr>
            <a:r>
              <a:rPr lang="en-IN" sz="1800" dirty="0">
                <a:latin typeface="Times New Roman" panose="02020603050405020304" pitchFamily="18" charset="0"/>
                <a:cs typeface="Times New Roman" panose="02020603050405020304" pitchFamily="18" charset="0"/>
              </a:rPr>
              <a:t>[13]  Manoj </a:t>
            </a:r>
            <a:r>
              <a:rPr lang="en-IN" sz="1800" dirty="0" err="1">
                <a:latin typeface="Times New Roman" panose="02020603050405020304" pitchFamily="18" charset="0"/>
                <a:cs typeface="Times New Roman" panose="02020603050405020304" pitchFamily="18" charset="0"/>
              </a:rPr>
              <a:t>Sonkusare</a:t>
            </a:r>
            <a:r>
              <a:rPr lang="en-IN" sz="1800" dirty="0">
                <a:latin typeface="Times New Roman" panose="02020603050405020304" pitchFamily="18" charset="0"/>
                <a:cs typeface="Times New Roman" panose="02020603050405020304" pitchFamily="18" charset="0"/>
              </a:rPr>
              <a:t> and Narendra </a:t>
            </a:r>
            <a:r>
              <a:rPr lang="en-IN" sz="1800" dirty="0" err="1">
                <a:latin typeface="Times New Roman" panose="02020603050405020304" pitchFamily="18" charset="0"/>
                <a:cs typeface="Times New Roman" panose="02020603050405020304" pitchFamily="18" charset="0"/>
              </a:rPr>
              <a:t>Sahu</a:t>
            </a:r>
            <a:r>
              <a:rPr lang="en-IN" sz="1800" dirty="0">
                <a:latin typeface="Times New Roman" panose="02020603050405020304" pitchFamily="18" charset="0"/>
                <a:cs typeface="Times New Roman" panose="02020603050405020304" pitchFamily="18" charset="0"/>
              </a:rPr>
              <a:t> “A SURVEY ON HANDWRITTEN CHARACTER  RECOGNITION (HCR) TECHNIQUES FOR ENGLISH ALPHABETS” Advances in Vision Computing: An International Journal (AVC) Vol.3, No.1, March 2016 . </a:t>
            </a:r>
          </a:p>
        </p:txBody>
      </p:sp>
      <p:sp>
        <p:nvSpPr>
          <p:cNvPr id="4" name="Date Placeholder 3">
            <a:extLst>
              <a:ext uri="{FF2B5EF4-FFF2-40B4-BE49-F238E27FC236}">
                <a16:creationId xmlns:a16="http://schemas.microsoft.com/office/drawing/2014/main" id="{C1735218-C935-8967-4E67-83553EF773DC}"/>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07ABBD64-50F0-131B-6E30-280060B436E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7FA5519C-6E34-0DC7-A25E-B5BCB530883D}"/>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2433578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25</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
        <p:nvSpPr>
          <p:cNvPr id="6" name="Content Placeholder 5">
            <a:extLst>
              <a:ext uri="{FF2B5EF4-FFF2-40B4-BE49-F238E27FC236}">
                <a16:creationId xmlns:a16="http://schemas.microsoft.com/office/drawing/2014/main" id="{6853E7D4-B503-4914-E5B3-52787BCB5155}"/>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Character recognition is one in all the emerging fields within the computer vision. </a:t>
            </a:r>
          </a:p>
          <a:p>
            <a:pPr>
              <a:lnSpc>
                <a:spcPct val="150000"/>
              </a:lnSpc>
            </a:pPr>
            <a:r>
              <a:rPr lang="en-US" sz="1800" dirty="0">
                <a:latin typeface="Times New Roman" panose="02020603050405020304" pitchFamily="18" charset="0"/>
                <a:cs typeface="Times New Roman" panose="02020603050405020304" pitchFamily="18" charset="0"/>
              </a:rPr>
              <a:t>The most abilities of humans are they will recognize any object or thing. The hand transcription can be easily identify by humans. Different languages have different patterns to spot. Humans can identify the text accurately. </a:t>
            </a:r>
          </a:p>
          <a:p>
            <a:pPr>
              <a:lnSpc>
                <a:spcPct val="150000"/>
              </a:lnSpc>
            </a:pPr>
            <a:r>
              <a:rPr lang="en-US" sz="1800" dirty="0">
                <a:latin typeface="Times New Roman" panose="02020603050405020304" pitchFamily="18" charset="0"/>
                <a:cs typeface="Times New Roman" panose="02020603050405020304" pitchFamily="18" charset="0"/>
              </a:rPr>
              <a:t>The hand transcription cannot be identified by the machine. It's difficult to spot the text by the system. </a:t>
            </a:r>
          </a:p>
          <a:p>
            <a:pPr>
              <a:lnSpc>
                <a:spcPct val="150000"/>
              </a:lnSpc>
            </a:pPr>
            <a:r>
              <a:rPr lang="en-US" sz="1800" dirty="0">
                <a:latin typeface="Times New Roman" panose="02020603050405020304" pitchFamily="18" charset="0"/>
                <a:cs typeface="Times New Roman" panose="02020603050405020304" pitchFamily="18" charset="0"/>
              </a:rPr>
              <a:t>During this text recognition, we process the input image, extraction of features, and classification schema takes place, training of system to acknowledge the text.</a:t>
            </a:r>
          </a:p>
          <a:p>
            <a:pPr>
              <a:lnSpc>
                <a:spcPct val="150000"/>
              </a:lnSpc>
            </a:pPr>
            <a:r>
              <a:rPr lang="en-US" sz="1800" dirty="0">
                <a:latin typeface="Times New Roman" panose="02020603050405020304" pitchFamily="18" charset="0"/>
                <a:cs typeface="Times New Roman" panose="02020603050405020304" pitchFamily="18" charset="0"/>
              </a:rPr>
              <a:t> During this approach, the system is trained to seek out the similarities, and also the differences among various handwritten samples. </a:t>
            </a:r>
          </a:p>
          <a:p>
            <a:pPr>
              <a:lnSpc>
                <a:spcPct val="150000"/>
              </a:lnSpc>
            </a:pPr>
            <a:r>
              <a:rPr lang="en-US" sz="1800" dirty="0">
                <a:latin typeface="Times New Roman" panose="02020603050405020304" pitchFamily="18" charset="0"/>
                <a:cs typeface="Times New Roman" panose="02020603050405020304" pitchFamily="18" charset="0"/>
              </a:rPr>
              <a:t>This application takes the image of a hand transcription and converts it into a digital text.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pPr>
            <a:r>
              <a:rPr lang="en-US" sz="1800" i="0" dirty="0">
                <a:effectLst/>
                <a:latin typeface="Times New Roman" panose="02020603050405020304" pitchFamily="18" charset="0"/>
                <a:cs typeface="Times New Roman" panose="02020603050405020304" pitchFamily="18" charset="0"/>
              </a:rPr>
              <a:t>A minimalistic neural network implementation which can be trained on the CPU.</a:t>
            </a:r>
          </a:p>
          <a:p>
            <a:pPr algn="just">
              <a:lnSpc>
                <a:spcPct val="150000"/>
              </a:lnSpc>
            </a:pPr>
            <a:r>
              <a:rPr lang="en-US" sz="1800" b="0" i="0" dirty="0">
                <a:solidFill>
                  <a:srgbClr val="292929"/>
                </a:solidFill>
                <a:effectLst/>
                <a:latin typeface="Times New Roman" panose="02020603050405020304" pitchFamily="18" charset="0"/>
                <a:cs typeface="Times New Roman" panose="02020603050405020304" pitchFamily="18" charset="0"/>
              </a:rPr>
              <a:t>Offline Handwritten Text Recognition (HTR) systems transcribe text contained in scanned images into digital text</a:t>
            </a:r>
            <a:endParaRPr lang="en-US" sz="1800" dirty="0">
              <a:latin typeface="Times New Roman" pitchFamily="18" charset="0"/>
              <a:cs typeface="Times New Roman" pitchFamily="18" charset="0"/>
            </a:endParaRPr>
          </a:p>
          <a:p>
            <a:pPr algn="just">
              <a:lnSpc>
                <a:spcPct val="150000"/>
              </a:lnSpc>
            </a:pPr>
            <a:r>
              <a:rPr lang="en-US" sz="1800" b="0" i="0" dirty="0">
                <a:solidFill>
                  <a:srgbClr val="292929"/>
                </a:solidFill>
                <a:effectLst/>
                <a:latin typeface="Times New Roman" panose="02020603050405020304" pitchFamily="18" charset="0"/>
                <a:cs typeface="Times New Roman" panose="02020603050405020304" pitchFamily="18" charset="0"/>
              </a:rPr>
              <a:t>We will build a Neural Network (NN) which is trained on word-images from the IAM dataset.</a:t>
            </a:r>
          </a:p>
          <a:p>
            <a:pPr algn="just">
              <a:lnSpc>
                <a:spcPct val="150000"/>
              </a:lnSpc>
            </a:pPr>
            <a:r>
              <a:rPr lang="en-US" sz="1800" b="0" i="0" dirty="0">
                <a:solidFill>
                  <a:srgbClr val="292929"/>
                </a:solidFill>
                <a:effectLst/>
                <a:latin typeface="Times New Roman" panose="02020603050405020304" pitchFamily="18" charset="0"/>
                <a:cs typeface="Times New Roman" panose="02020603050405020304" pitchFamily="18" charset="0"/>
              </a:rPr>
              <a:t>As the input layer (and therefore also all the other layers) can be kept small for word-images, NN-training is feasible on the CPU (of course, a GPU would be better).</a:t>
            </a:r>
          </a:p>
          <a:p>
            <a:pPr algn="just">
              <a:lnSpc>
                <a:spcPct val="150000"/>
              </a:lnSpc>
            </a:pPr>
            <a:r>
              <a:rPr lang="en-US" sz="1800" b="0" i="0" dirty="0">
                <a:solidFill>
                  <a:srgbClr val="292929"/>
                </a:solidFill>
                <a:effectLst/>
                <a:latin typeface="Times New Roman" panose="02020603050405020304" pitchFamily="18" charset="0"/>
                <a:cs typeface="Times New Roman" panose="02020603050405020304" pitchFamily="18" charset="0"/>
              </a:rPr>
              <a:t>This implementation is the bare minimum that is needed for HTR using TF.</a:t>
            </a: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20000"/>
              </a:lnSpc>
              <a:buFont typeface="Wingdings" pitchFamily="2" charset="2"/>
              <a:buChar char="Ø"/>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pic>
        <p:nvPicPr>
          <p:cNvPr id="8" name="Picture 6">
            <a:extLst>
              <a:ext uri="{FF2B5EF4-FFF2-40B4-BE49-F238E27FC236}">
                <a16:creationId xmlns:a16="http://schemas.microsoft.com/office/drawing/2014/main" id="{0C9FDE42-0FEC-2CDE-91E6-6EE8A96DE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60" y="4653136"/>
            <a:ext cx="4067175"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5" name="TextBox 4">
            <a:extLst>
              <a:ext uri="{FF2B5EF4-FFF2-40B4-BE49-F238E27FC236}">
                <a16:creationId xmlns:a16="http://schemas.microsoft.com/office/drawing/2014/main" id="{F9F8ABB3-1B19-1A13-2B40-A1F06F06C5B2}"/>
              </a:ext>
            </a:extLst>
          </p:cNvPr>
          <p:cNvSpPr txBox="1"/>
          <p:nvPr/>
        </p:nvSpPr>
        <p:spPr>
          <a:xfrm flipH="1">
            <a:off x="299356" y="1287745"/>
            <a:ext cx="11593288"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New roman"/>
              </a:rPr>
              <a:t>K. Gaurav, Bhatia, various pre-processing techniques involve within the character recognition with different reasonable images ranges from easy handwritten form-based documents and documents containing colored and complicated background and varying intensities. </a:t>
            </a:r>
          </a:p>
          <a:p>
            <a:pPr marL="285750" indent="-285750">
              <a:lnSpc>
                <a:spcPct val="150000"/>
              </a:lnSpc>
              <a:buFont typeface="Arial" panose="020B0604020202020204" pitchFamily="34" charset="0"/>
              <a:buChar char="•"/>
            </a:pPr>
            <a:r>
              <a:rPr lang="en-US" dirty="0">
                <a:latin typeface="New roman"/>
              </a:rPr>
              <a:t>The offline character recognition is proposed by sing diagonal feature extraction. it's supported by the ANN model. There are two approaches to make neural network system such as 54 feature and 69 features. </a:t>
            </a:r>
          </a:p>
          <a:p>
            <a:pPr marL="285750" indent="-285750">
              <a:lnSpc>
                <a:spcPct val="150000"/>
              </a:lnSpc>
              <a:buFont typeface="Arial" panose="020B0604020202020204" pitchFamily="34" charset="0"/>
              <a:buChar char="•"/>
            </a:pPr>
            <a:r>
              <a:rPr lang="en-US" dirty="0">
                <a:latin typeface="New roman"/>
              </a:rPr>
              <a:t>A. </a:t>
            </a:r>
            <a:r>
              <a:rPr lang="en-US" dirty="0" err="1">
                <a:latin typeface="New roman"/>
              </a:rPr>
              <a:t>Brakensiek</a:t>
            </a:r>
            <a:r>
              <a:rPr lang="en-US" dirty="0">
                <a:latin typeface="New roman"/>
              </a:rPr>
              <a:t>, J. </a:t>
            </a:r>
            <a:r>
              <a:rPr lang="en-US" dirty="0" err="1">
                <a:latin typeface="New roman"/>
              </a:rPr>
              <a:t>Rottland</a:t>
            </a:r>
            <a:r>
              <a:rPr lang="en-US" dirty="0">
                <a:latin typeface="New roman"/>
              </a:rPr>
              <a:t>, A. </a:t>
            </a:r>
            <a:r>
              <a:rPr lang="en-US" dirty="0" err="1">
                <a:latin typeface="New roman"/>
              </a:rPr>
              <a:t>Kosmala</a:t>
            </a:r>
            <a:r>
              <a:rPr lang="en-US" dirty="0">
                <a:latin typeface="New roman"/>
              </a:rPr>
              <a:t>, J. Rigoll, during this paper a system for off-line cursive handwriting recognition was described which is based on Hidden Markov Models (HMM) using discrete and hybrid modeling techniques. </a:t>
            </a:r>
          </a:p>
          <a:p>
            <a:pPr marL="285750" indent="-285750">
              <a:lnSpc>
                <a:spcPct val="150000"/>
              </a:lnSpc>
              <a:buFont typeface="Arial" panose="020B0604020202020204" pitchFamily="34" charset="0"/>
              <a:buChar char="•"/>
            </a:pPr>
            <a:r>
              <a:rPr lang="en-US" dirty="0">
                <a:latin typeface="New roman"/>
              </a:rPr>
              <a:t>R. Bajaj, L. Dey, S. Chaudhari, has employed three different styles of features, such as, the density features, moment features, and, descriptive component features for classification of Devanagari Numerals. </a:t>
            </a:r>
          </a:p>
          <a:p>
            <a:pPr marL="285750" indent="-285750">
              <a:lnSpc>
                <a:spcPct val="150000"/>
              </a:lnSpc>
              <a:buFont typeface="Arial" panose="020B0604020202020204" pitchFamily="34" charset="0"/>
              <a:buChar char="•"/>
            </a:pPr>
            <a:r>
              <a:rPr lang="en-US" dirty="0">
                <a:latin typeface="New roman"/>
              </a:rPr>
              <a:t>They obtained 89.6% accuracy for handwritten Devanagari numerals. </a:t>
            </a:r>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3" name="Content Placeholder 2"/>
          <p:cNvSpPr>
            <a:spLocks noGrp="1"/>
          </p:cNvSpPr>
          <p:nvPr>
            <p:ph idx="1"/>
          </p:nvPr>
        </p:nvSpPr>
        <p:spPr/>
        <p:txBody>
          <a:bodyPr anchor="t">
            <a:normAutofit/>
          </a:bodyPr>
          <a:lstStyle/>
          <a:p>
            <a:pPr>
              <a:lnSpc>
                <a:spcPct val="150000"/>
              </a:lnSpc>
            </a:pPr>
            <a:r>
              <a:rPr lang="en-US" sz="1800" dirty="0">
                <a:latin typeface="Times New Roman" panose="02020603050405020304" pitchFamily="18" charset="0"/>
                <a:cs typeface="Times New Roman" panose="02020603050405020304" pitchFamily="18" charset="0"/>
              </a:rPr>
              <a:t>M. </a:t>
            </a:r>
            <a:r>
              <a:rPr lang="en-US" sz="1800" dirty="0" err="1">
                <a:latin typeface="Times New Roman" panose="02020603050405020304" pitchFamily="18" charset="0"/>
                <a:cs typeface="Times New Roman" panose="02020603050405020304" pitchFamily="18" charset="0"/>
              </a:rPr>
              <a:t>Hanumadhulu</a:t>
            </a:r>
            <a:r>
              <a:rPr lang="en-US" sz="1800" dirty="0">
                <a:latin typeface="Times New Roman" panose="02020603050405020304" pitchFamily="18" charset="0"/>
                <a:cs typeface="Times New Roman" panose="02020603050405020304" pitchFamily="18" charset="0"/>
              </a:rPr>
              <a:t> and O.V. </a:t>
            </a:r>
            <a:r>
              <a:rPr lang="en-US" sz="1800" dirty="0" err="1">
                <a:latin typeface="Times New Roman" panose="02020603050405020304" pitchFamily="18" charset="0"/>
                <a:cs typeface="Times New Roman" panose="02020603050405020304" pitchFamily="18" charset="0"/>
              </a:rPr>
              <a:t>Ramanammurty</a:t>
            </a:r>
            <a:r>
              <a:rPr lang="en-US" sz="1800" dirty="0">
                <a:latin typeface="Times New Roman" panose="02020603050405020304" pitchFamily="18" charset="0"/>
                <a:cs typeface="Times New Roman" panose="02020603050405020304" pitchFamily="18" charset="0"/>
              </a:rPr>
              <a:t> have implemented this using a fuzzy set using the box approach and also the recognition is 90%. </a:t>
            </a:r>
          </a:p>
          <a:p>
            <a:pPr>
              <a:lnSpc>
                <a:spcPct val="150000"/>
              </a:lnSpc>
            </a:pPr>
            <a:r>
              <a:rPr lang="en-US" sz="1800" dirty="0">
                <a:latin typeface="Times New Roman" panose="02020603050405020304" pitchFamily="18" charset="0"/>
                <a:cs typeface="Times New Roman" panose="02020603050405020304" pitchFamily="18" charset="0"/>
              </a:rPr>
              <a:t>This model operates on varied information sources. </a:t>
            </a:r>
          </a:p>
          <a:p>
            <a:pPr>
              <a:lnSpc>
                <a:spcPct val="150000"/>
              </a:lnSpc>
            </a:pPr>
            <a:r>
              <a:rPr lang="en-US" sz="1800" dirty="0">
                <a:latin typeface="Times New Roman" panose="02020603050405020304" pitchFamily="18" charset="0"/>
                <a:cs typeface="Times New Roman" panose="02020603050405020304" pitchFamily="18" charset="0"/>
              </a:rPr>
              <a:t>In past researches, it's clear that this model is successful with diverse information sources but it lacks a small amount of accuracy within the case of long sentences.</a:t>
            </a:r>
          </a:p>
          <a:p>
            <a:pPr>
              <a:lnSpc>
                <a:spcPct val="150000"/>
              </a:lnSpc>
            </a:pPr>
            <a:r>
              <a:rPr lang="en-US" sz="1800" dirty="0">
                <a:latin typeface="Times New Roman" panose="02020603050405020304" pitchFamily="18" charset="0"/>
                <a:cs typeface="Times New Roman" panose="02020603050405020304" pitchFamily="18" charset="0"/>
              </a:rPr>
              <a:t> Many proposed models don't seem to be so successful incorrectly classifying the long text data.</a:t>
            </a:r>
          </a:p>
          <a:p>
            <a:pPr>
              <a:lnSpc>
                <a:spcPct val="150000"/>
              </a:lnSpc>
            </a:pPr>
            <a:r>
              <a:rPr lang="en-US" sz="1800" dirty="0">
                <a:latin typeface="Times New Roman" panose="02020603050405020304" pitchFamily="18" charset="0"/>
                <a:cs typeface="Times New Roman" panose="02020603050405020304" pitchFamily="18" charset="0"/>
              </a:rPr>
              <a:t> On the other side models are incorporating CNN networks and showing good results which are because of its capability of dealing the longer text data.</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93934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Google collab(Any browser)</a:t>
            </a:r>
          </a:p>
          <a:p>
            <a:pPr lvl="1"/>
            <a:r>
              <a:rPr lang="en-US" sz="1800" dirty="0">
                <a:latin typeface="Times New Roman" pitchFamily="18" charset="0"/>
                <a:cs typeface="Times New Roman" pitchFamily="18" charset="0"/>
              </a:rPr>
              <a:t>Tools/Technologies 	            : Python, </a:t>
            </a:r>
            <a:r>
              <a:rPr lang="en-US" sz="1800" dirty="0" err="1">
                <a:latin typeface="Times New Roman" pitchFamily="18" charset="0"/>
                <a:cs typeface="Times New Roman" pitchFamily="18" charset="0"/>
              </a:rPr>
              <a:t>tensorflow</a:t>
            </a:r>
            <a:r>
              <a:rPr lang="en-US" sz="1800" dirty="0">
                <a:latin typeface="Times New Roman" pitchFamily="18" charset="0"/>
                <a:cs typeface="Times New Roman" pitchFamily="18" charset="0"/>
              </a:rPr>
              <a:t>, cv2, </a:t>
            </a:r>
            <a:r>
              <a:rPr lang="en-US" sz="1800" dirty="0" err="1">
                <a:latin typeface="Times New Roman" pitchFamily="18" charset="0"/>
                <a:cs typeface="Times New Roman" pitchFamily="18" charset="0"/>
              </a:rPr>
              <a:t>streamlit</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9788" y="1196752"/>
            <a:ext cx="5256212" cy="4672236"/>
          </a:xfrm>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use a NN for our task. It consists of a convolutional neural network (CNN) layers, recurrent neural network (RNN) layers, and a final Connectionist Temporal Classification (CTC) layer.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we've taken 5 CNN (feature extraction) and a pair of RNN layers and a CTC layer (calculate the loss). first, we've to preprocess the pictures in order that we are able to reduce the noise.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can also view the NN in an exceedingly more formal way as a function (see Eq. 1) which maps a picture (or matrix) M of size W×H to a personality sequence (c1, c2, …) with a length between 0 and L. As you'll see, the text is recognized on character-level, therefore words or texts not contained within the training data is recognized too (as long because the individual characters get correctly classified)</a:t>
            </a:r>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2049" name="Picture 1">
            <a:extLst>
              <a:ext uri="{FF2B5EF4-FFF2-40B4-BE49-F238E27FC236}">
                <a16:creationId xmlns:a16="http://schemas.microsoft.com/office/drawing/2014/main" id="{8E7DC3F1-F7BE-6627-83D6-0278A3918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16" y="1674263"/>
            <a:ext cx="5544244" cy="32964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F986152-568A-8383-F2A4-0E497DD8599E}"/>
              </a:ext>
            </a:extLst>
          </p:cNvPr>
          <p:cNvSpPr>
            <a:spLocks noChangeArrowheads="1"/>
          </p:cNvSpPr>
          <p:nvPr/>
        </p:nvSpPr>
        <p:spPr bwMode="auto">
          <a:xfrm>
            <a:off x="5951984" y="873586"/>
            <a:ext cx="55442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 2: Overview of the NN operations (green) and the data flow through the NN (pink). </a:t>
            </a:r>
          </a:p>
        </p:txBody>
      </p:sp>
      <p:pic>
        <p:nvPicPr>
          <p:cNvPr id="2054" name="Picture 6">
            <a:extLst>
              <a:ext uri="{FF2B5EF4-FFF2-40B4-BE49-F238E27FC236}">
                <a16:creationId xmlns:a16="http://schemas.microsoft.com/office/drawing/2014/main" id="{981D64D7-5DB0-56F4-7D1D-1B37C902D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119" y="5188405"/>
            <a:ext cx="3048000" cy="4667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7AA592E-C95D-735E-D8B8-DDFE02ED77DC}"/>
              </a:ext>
            </a:extLst>
          </p:cNvPr>
          <p:cNvSpPr txBox="1"/>
          <p:nvPr/>
        </p:nvSpPr>
        <p:spPr>
          <a:xfrm>
            <a:off x="5839678" y="5661248"/>
            <a:ext cx="5656550" cy="646331"/>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Eq. 1: The NN written as a mathematical function which maps an image M to a character sequence (c1, c2,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4543</TotalTime>
  <Words>4429</Words>
  <Application>Microsoft Office PowerPoint</Application>
  <PresentationFormat>Widescreen</PresentationFormat>
  <Paragraphs>388</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New roman</vt:lpstr>
      <vt:lpstr>sohne</vt:lpstr>
      <vt:lpstr>Times New Roman</vt:lpstr>
      <vt:lpstr>Wingdings</vt:lpstr>
      <vt:lpstr>Office Theme</vt:lpstr>
      <vt:lpstr>Handwritten Text Recognition System using TensorFlow  </vt:lpstr>
      <vt:lpstr>AGENDA</vt:lpstr>
      <vt:lpstr>ABSTRACT </vt:lpstr>
      <vt:lpstr>ABOUT THE COMPANY</vt:lpstr>
      <vt:lpstr>INTRODUCTION </vt:lpstr>
      <vt:lpstr>PowerPoint Presentation</vt:lpstr>
      <vt:lpstr>LITERATURE SURVEY </vt:lpstr>
      <vt:lpstr>REQUIREMENTS</vt:lpstr>
      <vt:lpstr>SYSTEM DESIGN </vt:lpstr>
      <vt:lpstr>SYSTEM DESIGN </vt:lpstr>
      <vt:lpstr>SYSTEM DESIGN</vt:lpstr>
      <vt:lpstr>SYSTEM DESIGN</vt:lpstr>
      <vt:lpstr>SYSTEM DESIGN</vt:lpstr>
      <vt:lpstr>DETAILED DESIGN </vt:lpstr>
      <vt:lpstr>IMPLEMENTATION</vt:lpstr>
      <vt:lpstr>IMPLEMENTATION</vt:lpstr>
      <vt:lpstr>IMPLEMENTATION</vt:lpstr>
      <vt:lpstr>RESULTS </vt:lpstr>
      <vt:lpstr>RESULTS </vt:lpstr>
      <vt:lpstr>CONCLUSIONS</vt:lpstr>
      <vt:lpstr>FUTURE ENHANCEMENTS</vt:lpstr>
      <vt:lpstr>PowerPoint Presentation</vt:lpstr>
      <vt:lpstr>REFERENCES </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Rushwanth K</cp:lastModifiedBy>
  <cp:revision>317</cp:revision>
  <dcterms:created xsi:type="dcterms:W3CDTF">2015-10-29T14:36:38Z</dcterms:created>
  <dcterms:modified xsi:type="dcterms:W3CDTF">2022-06-13T11:38:31Z</dcterms:modified>
</cp:coreProperties>
</file>