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5"/>
  </p:notesMasterIdLst>
  <p:sldIdLst>
    <p:sldId id="256" r:id="rId2"/>
    <p:sldId id="259" r:id="rId3"/>
    <p:sldId id="260" r:id="rId4"/>
    <p:sldId id="261" r:id="rId5"/>
    <p:sldId id="269" r:id="rId6"/>
    <p:sldId id="262" r:id="rId7"/>
    <p:sldId id="276" r:id="rId8"/>
    <p:sldId id="263" r:id="rId9"/>
    <p:sldId id="275" r:id="rId10"/>
    <p:sldId id="264" r:id="rId11"/>
    <p:sldId id="270" r:id="rId12"/>
    <p:sldId id="271" r:id="rId13"/>
    <p:sldId id="272" r:id="rId14"/>
    <p:sldId id="273" r:id="rId15"/>
    <p:sldId id="274" r:id="rId16"/>
    <p:sldId id="265" r:id="rId17"/>
    <p:sldId id="277" r:id="rId18"/>
    <p:sldId id="278" r:id="rId19"/>
    <p:sldId id="279" r:id="rId20"/>
    <p:sldId id="281" r:id="rId21"/>
    <p:sldId id="266" r:id="rId22"/>
    <p:sldId id="280" r:id="rId23"/>
    <p:sldId id="26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vick" userId="2dc1edd76921e418" providerId="LiveId" clId="{33CBB17B-AE02-488A-A4C4-B0B34B70D9FE}"/>
    <pc:docChg chg="modSld">
      <pc:chgData name="Rutvick" userId="2dc1edd76921e418" providerId="LiveId" clId="{33CBB17B-AE02-488A-A4C4-B0B34B70D9FE}" dt="2021-08-09T18:45:59.232" v="13" actId="20577"/>
      <pc:docMkLst>
        <pc:docMk/>
      </pc:docMkLst>
      <pc:sldChg chg="modSp mod">
        <pc:chgData name="Rutvick" userId="2dc1edd76921e418" providerId="LiveId" clId="{33CBB17B-AE02-488A-A4C4-B0B34B70D9FE}" dt="2021-08-09T18:44:10.690" v="6" actId="20577"/>
        <pc:sldMkLst>
          <pc:docMk/>
          <pc:sldMk cId="1645147803" sldId="260"/>
        </pc:sldMkLst>
        <pc:spChg chg="mod">
          <ac:chgData name="Rutvick" userId="2dc1edd76921e418" providerId="LiveId" clId="{33CBB17B-AE02-488A-A4C4-B0B34B70D9FE}" dt="2021-08-09T18:44:10.690" v="6" actId="20577"/>
          <ac:spMkLst>
            <pc:docMk/>
            <pc:sldMk cId="1645147803" sldId="260"/>
            <ac:spMk id="3" creationId="{F014280E-63EE-453B-89DB-935613186C89}"/>
          </ac:spMkLst>
        </pc:spChg>
      </pc:sldChg>
      <pc:sldChg chg="modSp mod">
        <pc:chgData name="Rutvick" userId="2dc1edd76921e418" providerId="LiveId" clId="{33CBB17B-AE02-488A-A4C4-B0B34B70D9FE}" dt="2021-08-09T18:45:59.232" v="13" actId="20577"/>
        <pc:sldMkLst>
          <pc:docMk/>
          <pc:sldMk cId="2682902421" sldId="261"/>
        </pc:sldMkLst>
        <pc:spChg chg="mod">
          <ac:chgData name="Rutvick" userId="2dc1edd76921e418" providerId="LiveId" clId="{33CBB17B-AE02-488A-A4C4-B0B34B70D9FE}" dt="2021-08-09T18:45:59.232" v="13" actId="20577"/>
          <ac:spMkLst>
            <pc:docMk/>
            <pc:sldMk cId="2682902421" sldId="261"/>
            <ac:spMk id="3" creationId="{11D539B5-60E5-4FC8-9743-2BD139EBE9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48C7CCB-F337-4F33-A65A-4AFB35769D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A7C889F9-23E8-4ED7-A7C7-863326412FF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8DA6A36-6759-441E-9853-267165049983}" type="datetimeFigureOut">
              <a:rPr lang="en-US"/>
              <a:pPr>
                <a:defRPr/>
              </a:pPr>
              <a:t>8/11/2021</a:t>
            </a:fld>
            <a:endParaRPr lang="en-US"/>
          </a:p>
        </p:txBody>
      </p:sp>
      <p:sp>
        <p:nvSpPr>
          <p:cNvPr id="4" name="Slide Image Placeholder 3">
            <a:extLst>
              <a:ext uri="{FF2B5EF4-FFF2-40B4-BE49-F238E27FC236}">
                <a16:creationId xmlns="" xmlns:a16="http://schemas.microsoft.com/office/drawing/2014/main" id="{B8789005-62C8-4F45-8281-BB1544F5299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4129F91C-106B-4E75-A594-9577DD31E95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EDE3FC69-EC07-4E90-8E87-A4595ABC4FA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67B69A7F-5F11-4D7B-B1E3-16F7A017052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72CDD1B-F4FC-4DB3-A12B-A5DC03369A5A}" type="slidenum">
              <a:rPr lang="en-US" altLang="en-US"/>
              <a:pPr/>
              <a:t>‹#›</a:t>
            </a:fld>
            <a:endParaRPr lang="en-US" altLang="en-US"/>
          </a:p>
        </p:txBody>
      </p:sp>
    </p:spTree>
    <p:extLst>
      <p:ext uri="{BB962C8B-B14F-4D97-AF65-F5344CB8AC3E}">
        <p14:creationId xmlns:p14="http://schemas.microsoft.com/office/powerpoint/2010/main" val="2493987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a:extLst>
              <a:ext uri="{FF2B5EF4-FFF2-40B4-BE49-F238E27FC236}">
                <a16:creationId xmlns="" xmlns:a16="http://schemas.microsoft.com/office/drawing/2014/main" id="{AE97B909-81A0-4909-BBCD-CC3FD190B03C}"/>
              </a:ext>
            </a:extLst>
          </p:cNvPr>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5" name="Oval 4">
            <a:extLst>
              <a:ext uri="{FF2B5EF4-FFF2-40B4-BE49-F238E27FC236}">
                <a16:creationId xmlns="" xmlns:a16="http://schemas.microsoft.com/office/drawing/2014/main" id="{673E4E0C-B771-4B4E-91B1-5BFAA8158FD1}"/>
              </a:ext>
            </a:extLst>
          </p:cNvPr>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a:extLst>
              <a:ext uri="{FF2B5EF4-FFF2-40B4-BE49-F238E27FC236}">
                <a16:creationId xmlns="" xmlns:a16="http://schemas.microsoft.com/office/drawing/2014/main" id="{171CACA1-F553-4B99-8CEF-8BFFD6CC1212}"/>
              </a:ext>
            </a:extLst>
          </p:cNvPr>
          <p:cNvSpPr>
            <a:spLocks noGrp="1"/>
          </p:cNvSpPr>
          <p:nvPr>
            <p:ph type="dt" sz="half" idx="10"/>
          </p:nvPr>
        </p:nvSpPr>
        <p:spPr/>
        <p:txBody>
          <a:bodyPr/>
          <a:lstStyle>
            <a:lvl1pPr>
              <a:defRPr/>
            </a:lvl1pPr>
            <a:extLst/>
          </a:lstStyle>
          <a:p>
            <a:pPr>
              <a:defRPr/>
            </a:pPr>
            <a:fld id="{C49D8093-5764-4965-8A0A-8554E8AC6A40}" type="datetimeFigureOut">
              <a:rPr lang="en-US"/>
              <a:pPr>
                <a:defRPr/>
              </a:pPr>
              <a:t>8/11/2021</a:t>
            </a:fld>
            <a:endParaRPr lang="en-IN"/>
          </a:p>
        </p:txBody>
      </p:sp>
      <p:sp>
        <p:nvSpPr>
          <p:cNvPr id="7" name="Footer Placeholder 19">
            <a:extLst>
              <a:ext uri="{FF2B5EF4-FFF2-40B4-BE49-F238E27FC236}">
                <a16:creationId xmlns="" xmlns:a16="http://schemas.microsoft.com/office/drawing/2014/main" id="{81C8E221-8C97-441A-ABCD-68457185717A}"/>
              </a:ext>
            </a:extLst>
          </p:cNvPr>
          <p:cNvSpPr>
            <a:spLocks noGrp="1"/>
          </p:cNvSpPr>
          <p:nvPr>
            <p:ph type="ftr" sz="quarter" idx="11"/>
          </p:nvPr>
        </p:nvSpPr>
        <p:spPr/>
        <p:txBody>
          <a:bodyPr/>
          <a:lstStyle>
            <a:lvl1pPr>
              <a:defRPr/>
            </a:lvl1pPr>
            <a:extLst/>
          </a:lstStyle>
          <a:p>
            <a:pPr>
              <a:defRPr/>
            </a:pPr>
            <a:endParaRPr lang="en-IN"/>
          </a:p>
        </p:txBody>
      </p:sp>
      <p:sp>
        <p:nvSpPr>
          <p:cNvPr id="8" name="Slide Number Placeholder 9">
            <a:extLst>
              <a:ext uri="{FF2B5EF4-FFF2-40B4-BE49-F238E27FC236}">
                <a16:creationId xmlns="" xmlns:a16="http://schemas.microsoft.com/office/drawing/2014/main" id="{C92A8908-934D-4D99-A0A8-5CE5BA71D7E9}"/>
              </a:ext>
            </a:extLst>
          </p:cNvPr>
          <p:cNvSpPr>
            <a:spLocks noGrp="1"/>
          </p:cNvSpPr>
          <p:nvPr>
            <p:ph type="sldNum" sz="quarter" idx="12"/>
          </p:nvPr>
        </p:nvSpPr>
        <p:spPr/>
        <p:txBody>
          <a:bodyPr/>
          <a:lstStyle>
            <a:lvl1pPr>
              <a:defRPr/>
            </a:lvl1pPr>
          </a:lstStyle>
          <a:p>
            <a:fld id="{F7CD5592-9F96-4D8B-B7BE-C77183D404BB}" type="slidenum">
              <a:rPr lang="en-IN" altLang="en-US"/>
              <a:pPr/>
              <a:t>‹#›</a:t>
            </a:fld>
            <a:endParaRPr lang="en-IN" altLang="en-US"/>
          </a:p>
        </p:txBody>
      </p:sp>
      <p:pic>
        <p:nvPicPr>
          <p:cNvPr id="9" name="Picture 8" descr="RNSLOGO-COlor">
            <a:extLst>
              <a:ext uri="{FF2B5EF4-FFF2-40B4-BE49-F238E27FC236}">
                <a16:creationId xmlns="" xmlns:a16="http://schemas.microsoft.com/office/drawing/2014/main" id="{B99C3D11-51FD-4E9D-B3EB-35D21B449A01}"/>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31459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 xmlns:a16="http://schemas.microsoft.com/office/drawing/2014/main" id="{EB0E2DDF-7F21-4FAA-8D0B-18C39C6128D7}"/>
              </a:ext>
            </a:extLst>
          </p:cNvPr>
          <p:cNvSpPr>
            <a:spLocks noGrp="1"/>
          </p:cNvSpPr>
          <p:nvPr>
            <p:ph type="dt" sz="half" idx="10"/>
          </p:nvPr>
        </p:nvSpPr>
        <p:spPr/>
        <p:txBody>
          <a:bodyPr/>
          <a:lstStyle>
            <a:lvl1pPr>
              <a:defRPr/>
            </a:lvl1pPr>
          </a:lstStyle>
          <a:p>
            <a:pPr>
              <a:defRPr/>
            </a:pPr>
            <a:fld id="{EE9301D3-B89A-4819-B740-A7A9ED17FBBF}" type="datetimeFigureOut">
              <a:rPr lang="en-US"/>
              <a:pPr>
                <a:defRPr/>
              </a:pPr>
              <a:t>8/11/2021</a:t>
            </a:fld>
            <a:endParaRPr lang="en-IN"/>
          </a:p>
        </p:txBody>
      </p:sp>
      <p:sp>
        <p:nvSpPr>
          <p:cNvPr id="5" name="Footer Placeholder 9">
            <a:extLst>
              <a:ext uri="{FF2B5EF4-FFF2-40B4-BE49-F238E27FC236}">
                <a16:creationId xmlns="" xmlns:a16="http://schemas.microsoft.com/office/drawing/2014/main" id="{771A901D-FEAB-4A89-B5D9-3DFB884A42F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21">
            <a:extLst>
              <a:ext uri="{FF2B5EF4-FFF2-40B4-BE49-F238E27FC236}">
                <a16:creationId xmlns="" xmlns:a16="http://schemas.microsoft.com/office/drawing/2014/main" id="{94425C33-6EFF-4E1A-97B8-D490552875FE}"/>
              </a:ext>
            </a:extLst>
          </p:cNvPr>
          <p:cNvSpPr>
            <a:spLocks noGrp="1"/>
          </p:cNvSpPr>
          <p:nvPr>
            <p:ph type="sldNum" sz="quarter" idx="12"/>
          </p:nvPr>
        </p:nvSpPr>
        <p:spPr/>
        <p:txBody>
          <a:bodyPr/>
          <a:lstStyle>
            <a:lvl1pPr>
              <a:defRPr/>
            </a:lvl1pPr>
          </a:lstStyle>
          <a:p>
            <a:fld id="{6111AD68-D9CA-496E-96A6-EFE3199B72BD}" type="slidenum">
              <a:rPr lang="en-IN" altLang="en-US"/>
              <a:pPr/>
              <a:t>‹#›</a:t>
            </a:fld>
            <a:endParaRPr lang="en-IN" altLang="en-US"/>
          </a:p>
        </p:txBody>
      </p:sp>
      <p:pic>
        <p:nvPicPr>
          <p:cNvPr id="7" name="Picture 6" descr="RNSLOGO-COlor">
            <a:extLst>
              <a:ext uri="{FF2B5EF4-FFF2-40B4-BE49-F238E27FC236}">
                <a16:creationId xmlns="" xmlns:a16="http://schemas.microsoft.com/office/drawing/2014/main" id="{2D8BA818-5F1D-44D7-8DC0-88A20C840EE2}"/>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393787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 xmlns:a16="http://schemas.microsoft.com/office/drawing/2014/main" id="{83622CDC-6DEF-44AA-8947-F586E3938E3F}"/>
              </a:ext>
            </a:extLst>
          </p:cNvPr>
          <p:cNvSpPr>
            <a:spLocks noGrp="1"/>
          </p:cNvSpPr>
          <p:nvPr>
            <p:ph type="dt" sz="half" idx="10"/>
          </p:nvPr>
        </p:nvSpPr>
        <p:spPr/>
        <p:txBody>
          <a:bodyPr/>
          <a:lstStyle>
            <a:lvl1pPr>
              <a:defRPr/>
            </a:lvl1pPr>
          </a:lstStyle>
          <a:p>
            <a:pPr>
              <a:defRPr/>
            </a:pPr>
            <a:fld id="{9F61E749-5159-4413-BDA7-60C83DC323C6}" type="datetimeFigureOut">
              <a:rPr lang="en-US"/>
              <a:pPr>
                <a:defRPr/>
              </a:pPr>
              <a:t>8/11/2021</a:t>
            </a:fld>
            <a:endParaRPr lang="en-IN"/>
          </a:p>
        </p:txBody>
      </p:sp>
      <p:sp>
        <p:nvSpPr>
          <p:cNvPr id="5" name="Footer Placeholder 9">
            <a:extLst>
              <a:ext uri="{FF2B5EF4-FFF2-40B4-BE49-F238E27FC236}">
                <a16:creationId xmlns="" xmlns:a16="http://schemas.microsoft.com/office/drawing/2014/main" id="{2A19AAAE-1D81-499B-89D8-1D64D1AB186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21">
            <a:extLst>
              <a:ext uri="{FF2B5EF4-FFF2-40B4-BE49-F238E27FC236}">
                <a16:creationId xmlns="" xmlns:a16="http://schemas.microsoft.com/office/drawing/2014/main" id="{6F462DDA-69EE-4AA9-96C6-1BA9BCDE52DF}"/>
              </a:ext>
            </a:extLst>
          </p:cNvPr>
          <p:cNvSpPr>
            <a:spLocks noGrp="1"/>
          </p:cNvSpPr>
          <p:nvPr>
            <p:ph type="sldNum" sz="quarter" idx="12"/>
          </p:nvPr>
        </p:nvSpPr>
        <p:spPr/>
        <p:txBody>
          <a:bodyPr/>
          <a:lstStyle>
            <a:lvl1pPr>
              <a:defRPr/>
            </a:lvl1pPr>
          </a:lstStyle>
          <a:p>
            <a:fld id="{204C0A44-C6A7-4D63-A46C-88FCEF016321}" type="slidenum">
              <a:rPr lang="en-IN" altLang="en-US"/>
              <a:pPr/>
              <a:t>‹#›</a:t>
            </a:fld>
            <a:endParaRPr lang="en-IN" altLang="en-US"/>
          </a:p>
        </p:txBody>
      </p:sp>
      <p:pic>
        <p:nvPicPr>
          <p:cNvPr id="7" name="Picture 6" descr="RNSLOGO-COlor">
            <a:extLst>
              <a:ext uri="{FF2B5EF4-FFF2-40B4-BE49-F238E27FC236}">
                <a16:creationId xmlns="" xmlns:a16="http://schemas.microsoft.com/office/drawing/2014/main" id="{913990A2-7EA3-4FE8-A69D-57B9CB64E87F}"/>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133482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 xmlns:a16="http://schemas.microsoft.com/office/drawing/2014/main" id="{A356C8BE-9938-463D-8A1D-6F69F0A2BFC6}"/>
              </a:ext>
            </a:extLst>
          </p:cNvPr>
          <p:cNvSpPr>
            <a:spLocks noGrp="1"/>
          </p:cNvSpPr>
          <p:nvPr>
            <p:ph type="dt" sz="half" idx="10"/>
          </p:nvPr>
        </p:nvSpPr>
        <p:spPr/>
        <p:txBody>
          <a:bodyPr/>
          <a:lstStyle>
            <a:lvl1pPr>
              <a:defRPr/>
            </a:lvl1pPr>
          </a:lstStyle>
          <a:p>
            <a:pPr>
              <a:defRPr/>
            </a:pPr>
            <a:fld id="{28A073C3-AD5B-46C1-878F-549DFA22DDFD}" type="datetimeFigureOut">
              <a:rPr lang="en-US"/>
              <a:pPr>
                <a:defRPr/>
              </a:pPr>
              <a:t>8/11/2021</a:t>
            </a:fld>
            <a:endParaRPr lang="en-IN"/>
          </a:p>
        </p:txBody>
      </p:sp>
      <p:sp>
        <p:nvSpPr>
          <p:cNvPr id="5" name="Footer Placeholder 9">
            <a:extLst>
              <a:ext uri="{FF2B5EF4-FFF2-40B4-BE49-F238E27FC236}">
                <a16:creationId xmlns="" xmlns:a16="http://schemas.microsoft.com/office/drawing/2014/main" id="{8E99E815-6C97-4DDD-9AA2-2E409274CFA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21">
            <a:extLst>
              <a:ext uri="{FF2B5EF4-FFF2-40B4-BE49-F238E27FC236}">
                <a16:creationId xmlns="" xmlns:a16="http://schemas.microsoft.com/office/drawing/2014/main" id="{C233BBE5-F674-4F42-9C51-C09DDC28C679}"/>
              </a:ext>
            </a:extLst>
          </p:cNvPr>
          <p:cNvSpPr>
            <a:spLocks noGrp="1"/>
          </p:cNvSpPr>
          <p:nvPr>
            <p:ph type="sldNum" sz="quarter" idx="12"/>
          </p:nvPr>
        </p:nvSpPr>
        <p:spPr/>
        <p:txBody>
          <a:bodyPr/>
          <a:lstStyle>
            <a:lvl1pPr>
              <a:defRPr/>
            </a:lvl1pPr>
          </a:lstStyle>
          <a:p>
            <a:fld id="{F38C5075-EB7D-4881-AE6B-BA3BA2578793}" type="slidenum">
              <a:rPr lang="en-IN" altLang="en-US"/>
              <a:pPr/>
              <a:t>‹#›</a:t>
            </a:fld>
            <a:endParaRPr lang="en-IN" altLang="en-US"/>
          </a:p>
        </p:txBody>
      </p:sp>
      <p:pic>
        <p:nvPicPr>
          <p:cNvPr id="8" name="Picture 7" descr="RNSLOGO-COlor">
            <a:extLst>
              <a:ext uri="{FF2B5EF4-FFF2-40B4-BE49-F238E27FC236}">
                <a16:creationId xmlns="" xmlns:a16="http://schemas.microsoft.com/office/drawing/2014/main" id="{B17D532F-8EEC-4D89-90A0-4BDA8408CA06}"/>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37569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F37131C-4676-45F8-8D46-AE449B3EDF22}"/>
              </a:ext>
            </a:extLst>
          </p:cNvPr>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 xmlns:a16="http://schemas.microsoft.com/office/drawing/2014/main" id="{DB62BE84-21B0-4D28-9A0F-23BCCEDDBCBE}"/>
              </a:ext>
            </a:extLst>
          </p:cNvPr>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 xmlns:a16="http://schemas.microsoft.com/office/drawing/2014/main" id="{ADB0F025-4540-4DFA-A729-20F24A76A506}"/>
              </a:ext>
            </a:extLst>
          </p:cNvPr>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7" name="Oval 6">
            <a:extLst>
              <a:ext uri="{FF2B5EF4-FFF2-40B4-BE49-F238E27FC236}">
                <a16:creationId xmlns="" xmlns:a16="http://schemas.microsoft.com/office/drawing/2014/main" id="{7314C4D1-23F8-40A5-9738-96C505DA9D7B}"/>
              </a:ext>
            </a:extLst>
          </p:cNvPr>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a:extLst>
              <a:ext uri="{FF2B5EF4-FFF2-40B4-BE49-F238E27FC236}">
                <a16:creationId xmlns="" xmlns:a16="http://schemas.microsoft.com/office/drawing/2014/main" id="{3456CA0E-FB84-4E0C-9988-E1F683ACBA48}"/>
              </a:ext>
            </a:extLst>
          </p:cNvPr>
          <p:cNvSpPr>
            <a:spLocks noGrp="1"/>
          </p:cNvSpPr>
          <p:nvPr>
            <p:ph type="dt" sz="half" idx="10"/>
          </p:nvPr>
        </p:nvSpPr>
        <p:spPr/>
        <p:txBody>
          <a:bodyPr/>
          <a:lstStyle>
            <a:lvl1pPr>
              <a:defRPr/>
            </a:lvl1pPr>
            <a:extLst/>
          </a:lstStyle>
          <a:p>
            <a:pPr>
              <a:defRPr/>
            </a:pPr>
            <a:fld id="{04AAA17C-AAA5-484B-A115-9F4848B8CE93}" type="datetimeFigureOut">
              <a:rPr lang="en-US"/>
              <a:pPr>
                <a:defRPr/>
              </a:pPr>
              <a:t>8/11/2021</a:t>
            </a:fld>
            <a:endParaRPr lang="en-IN"/>
          </a:p>
        </p:txBody>
      </p:sp>
      <p:sp>
        <p:nvSpPr>
          <p:cNvPr id="9" name="Footer Placeholder 4">
            <a:extLst>
              <a:ext uri="{FF2B5EF4-FFF2-40B4-BE49-F238E27FC236}">
                <a16:creationId xmlns="" xmlns:a16="http://schemas.microsoft.com/office/drawing/2014/main" id="{E837333C-BB31-4DCB-B7EB-D78489AB9F09}"/>
              </a:ext>
            </a:extLst>
          </p:cNvPr>
          <p:cNvSpPr>
            <a:spLocks noGrp="1"/>
          </p:cNvSpPr>
          <p:nvPr>
            <p:ph type="ftr" sz="quarter" idx="11"/>
          </p:nvPr>
        </p:nvSpPr>
        <p:spPr/>
        <p:txBody>
          <a:bodyPr/>
          <a:lstStyle>
            <a:lvl1pPr>
              <a:defRPr/>
            </a:lvl1pPr>
            <a:extLst/>
          </a:lstStyle>
          <a:p>
            <a:pPr>
              <a:defRPr/>
            </a:pPr>
            <a:endParaRPr lang="en-IN"/>
          </a:p>
        </p:txBody>
      </p:sp>
      <p:sp>
        <p:nvSpPr>
          <p:cNvPr id="10" name="Slide Number Placeholder 5">
            <a:extLst>
              <a:ext uri="{FF2B5EF4-FFF2-40B4-BE49-F238E27FC236}">
                <a16:creationId xmlns="" xmlns:a16="http://schemas.microsoft.com/office/drawing/2014/main" id="{3107E7D0-078D-42DC-9683-CE276A6009B4}"/>
              </a:ext>
            </a:extLst>
          </p:cNvPr>
          <p:cNvSpPr>
            <a:spLocks noGrp="1"/>
          </p:cNvSpPr>
          <p:nvPr>
            <p:ph type="sldNum" sz="quarter" idx="12"/>
          </p:nvPr>
        </p:nvSpPr>
        <p:spPr/>
        <p:txBody>
          <a:bodyPr/>
          <a:lstStyle>
            <a:lvl1pPr>
              <a:defRPr/>
            </a:lvl1pPr>
          </a:lstStyle>
          <a:p>
            <a:fld id="{ACDDF8E8-F235-40C6-A970-35C840B23A02}" type="slidenum">
              <a:rPr lang="en-IN" altLang="en-US"/>
              <a:pPr/>
              <a:t>‹#›</a:t>
            </a:fld>
            <a:endParaRPr lang="en-IN" altLang="en-US"/>
          </a:p>
        </p:txBody>
      </p:sp>
      <p:pic>
        <p:nvPicPr>
          <p:cNvPr id="11" name="Picture 10" descr="RNSLOGO-COlor">
            <a:extLst>
              <a:ext uri="{FF2B5EF4-FFF2-40B4-BE49-F238E27FC236}">
                <a16:creationId xmlns="" xmlns:a16="http://schemas.microsoft.com/office/drawing/2014/main" id="{B60B887C-89B7-4DEE-8EF6-ED23D0696034}"/>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33251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a:extLst>
              <a:ext uri="{FF2B5EF4-FFF2-40B4-BE49-F238E27FC236}">
                <a16:creationId xmlns="" xmlns:a16="http://schemas.microsoft.com/office/drawing/2014/main" id="{6DE3CF47-0890-47F7-AF71-DF3CDC031CC1}"/>
              </a:ext>
            </a:extLst>
          </p:cNvPr>
          <p:cNvSpPr>
            <a:spLocks noGrp="1"/>
          </p:cNvSpPr>
          <p:nvPr>
            <p:ph type="dt" sz="half" idx="10"/>
          </p:nvPr>
        </p:nvSpPr>
        <p:spPr/>
        <p:txBody>
          <a:bodyPr/>
          <a:lstStyle>
            <a:lvl1pPr>
              <a:defRPr/>
            </a:lvl1pPr>
          </a:lstStyle>
          <a:p>
            <a:pPr>
              <a:defRPr/>
            </a:pPr>
            <a:fld id="{E5176E2A-58BC-42D4-BBE5-ADE2458DA256}" type="datetimeFigureOut">
              <a:rPr lang="en-US"/>
              <a:pPr>
                <a:defRPr/>
              </a:pPr>
              <a:t>8/11/2021</a:t>
            </a:fld>
            <a:endParaRPr lang="en-IN"/>
          </a:p>
        </p:txBody>
      </p:sp>
      <p:sp>
        <p:nvSpPr>
          <p:cNvPr id="6" name="Footer Placeholder 9">
            <a:extLst>
              <a:ext uri="{FF2B5EF4-FFF2-40B4-BE49-F238E27FC236}">
                <a16:creationId xmlns="" xmlns:a16="http://schemas.microsoft.com/office/drawing/2014/main" id="{E8179F02-440C-4707-BBAF-63DF0A3FEB6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21">
            <a:extLst>
              <a:ext uri="{FF2B5EF4-FFF2-40B4-BE49-F238E27FC236}">
                <a16:creationId xmlns="" xmlns:a16="http://schemas.microsoft.com/office/drawing/2014/main" id="{79488181-7BB1-49A5-9137-A40A38749E08}"/>
              </a:ext>
            </a:extLst>
          </p:cNvPr>
          <p:cNvSpPr>
            <a:spLocks noGrp="1"/>
          </p:cNvSpPr>
          <p:nvPr>
            <p:ph type="sldNum" sz="quarter" idx="12"/>
          </p:nvPr>
        </p:nvSpPr>
        <p:spPr/>
        <p:txBody>
          <a:bodyPr/>
          <a:lstStyle>
            <a:lvl1pPr>
              <a:defRPr/>
            </a:lvl1pPr>
          </a:lstStyle>
          <a:p>
            <a:fld id="{92819706-0867-4599-A590-B9724A603B3F}" type="slidenum">
              <a:rPr lang="en-IN" altLang="en-US"/>
              <a:pPr/>
              <a:t>‹#›</a:t>
            </a:fld>
            <a:endParaRPr lang="en-IN" altLang="en-US"/>
          </a:p>
        </p:txBody>
      </p:sp>
      <p:pic>
        <p:nvPicPr>
          <p:cNvPr id="8" name="Picture 7" descr="RNSLOGO-COlor">
            <a:extLst>
              <a:ext uri="{FF2B5EF4-FFF2-40B4-BE49-F238E27FC236}">
                <a16:creationId xmlns="" xmlns:a16="http://schemas.microsoft.com/office/drawing/2014/main" id="{39E602F0-63D7-4874-95F0-4F6C26782FC5}"/>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287206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6B8FA9E-7429-48A4-9851-9AC316D63A1A}"/>
              </a:ext>
            </a:extLst>
          </p:cNvPr>
          <p:cNvSpPr>
            <a:spLocks noGrp="1"/>
          </p:cNvSpPr>
          <p:nvPr>
            <p:ph type="dt" sz="half" idx="10"/>
          </p:nvPr>
        </p:nvSpPr>
        <p:spPr/>
        <p:txBody>
          <a:bodyPr/>
          <a:lstStyle>
            <a:lvl1pPr>
              <a:defRPr/>
            </a:lvl1pPr>
            <a:extLst/>
          </a:lstStyle>
          <a:p>
            <a:pPr>
              <a:defRPr/>
            </a:pPr>
            <a:fld id="{EE95229A-CB32-4E66-8CBA-A9A91409AD6D}" type="datetimeFigureOut">
              <a:rPr lang="en-US"/>
              <a:pPr>
                <a:defRPr/>
              </a:pPr>
              <a:t>8/11/2021</a:t>
            </a:fld>
            <a:endParaRPr lang="en-IN"/>
          </a:p>
        </p:txBody>
      </p:sp>
      <p:sp>
        <p:nvSpPr>
          <p:cNvPr id="8" name="Footer Placeholder 7">
            <a:extLst>
              <a:ext uri="{FF2B5EF4-FFF2-40B4-BE49-F238E27FC236}">
                <a16:creationId xmlns="" xmlns:a16="http://schemas.microsoft.com/office/drawing/2014/main" id="{1A3CB3A4-ABC3-42C8-AD4C-EE050730BA3A}"/>
              </a:ext>
            </a:extLst>
          </p:cNvPr>
          <p:cNvSpPr>
            <a:spLocks noGrp="1"/>
          </p:cNvSpPr>
          <p:nvPr>
            <p:ph type="ftr" sz="quarter" idx="11"/>
          </p:nvPr>
        </p:nvSpPr>
        <p:spPr/>
        <p:txBody>
          <a:bodyPr/>
          <a:lstStyle>
            <a:lvl1pPr>
              <a:defRPr/>
            </a:lvl1pPr>
            <a:extLst/>
          </a:lstStyle>
          <a:p>
            <a:pPr>
              <a:defRPr/>
            </a:pPr>
            <a:endParaRPr lang="en-IN"/>
          </a:p>
        </p:txBody>
      </p:sp>
      <p:sp>
        <p:nvSpPr>
          <p:cNvPr id="9" name="Slide Number Placeholder 8">
            <a:extLst>
              <a:ext uri="{FF2B5EF4-FFF2-40B4-BE49-F238E27FC236}">
                <a16:creationId xmlns="" xmlns:a16="http://schemas.microsoft.com/office/drawing/2014/main" id="{62886F77-700E-449A-A2FF-4D7CA8F61226}"/>
              </a:ext>
            </a:extLst>
          </p:cNvPr>
          <p:cNvSpPr>
            <a:spLocks noGrp="1"/>
          </p:cNvSpPr>
          <p:nvPr>
            <p:ph type="sldNum" sz="quarter" idx="12"/>
          </p:nvPr>
        </p:nvSpPr>
        <p:spPr/>
        <p:txBody>
          <a:bodyPr/>
          <a:lstStyle>
            <a:lvl1pPr>
              <a:defRPr/>
            </a:lvl1pPr>
          </a:lstStyle>
          <a:p>
            <a:fld id="{ED93D5DF-4017-47A9-96F9-480668880314}" type="slidenum">
              <a:rPr lang="en-IN" altLang="en-US"/>
              <a:pPr/>
              <a:t>‹#›</a:t>
            </a:fld>
            <a:endParaRPr lang="en-IN" altLang="en-US"/>
          </a:p>
        </p:txBody>
      </p:sp>
      <p:pic>
        <p:nvPicPr>
          <p:cNvPr id="10" name="Picture 9" descr="RNSLOGO-COlor">
            <a:extLst>
              <a:ext uri="{FF2B5EF4-FFF2-40B4-BE49-F238E27FC236}">
                <a16:creationId xmlns="" xmlns:a16="http://schemas.microsoft.com/office/drawing/2014/main" id="{91FBFD42-15E5-4F15-8061-2F39D22EB0C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99609"/>
            <a:ext cx="1008000" cy="958391"/>
          </a:xfrm>
          <a:prstGeom prst="rect">
            <a:avLst/>
          </a:prstGeom>
          <a:noFill/>
        </p:spPr>
      </p:pic>
    </p:spTree>
    <p:extLst>
      <p:ext uri="{BB962C8B-B14F-4D97-AF65-F5344CB8AC3E}">
        <p14:creationId xmlns:p14="http://schemas.microsoft.com/office/powerpoint/2010/main" val="16596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a:extLst>
              <a:ext uri="{FF2B5EF4-FFF2-40B4-BE49-F238E27FC236}">
                <a16:creationId xmlns="" xmlns:a16="http://schemas.microsoft.com/office/drawing/2014/main" id="{164CAA67-6D8A-4707-819B-C0032E70D6FD}"/>
              </a:ext>
            </a:extLst>
          </p:cNvPr>
          <p:cNvSpPr>
            <a:spLocks noGrp="1"/>
          </p:cNvSpPr>
          <p:nvPr>
            <p:ph type="dt" sz="half" idx="10"/>
          </p:nvPr>
        </p:nvSpPr>
        <p:spPr/>
        <p:txBody>
          <a:bodyPr/>
          <a:lstStyle>
            <a:lvl1pPr>
              <a:defRPr/>
            </a:lvl1pPr>
          </a:lstStyle>
          <a:p>
            <a:pPr>
              <a:defRPr/>
            </a:pPr>
            <a:fld id="{3B108C15-EDD0-4256-A8E4-7CA9E2573708}" type="datetimeFigureOut">
              <a:rPr lang="en-US"/>
              <a:pPr>
                <a:defRPr/>
              </a:pPr>
              <a:t>8/11/2021</a:t>
            </a:fld>
            <a:endParaRPr lang="en-IN"/>
          </a:p>
        </p:txBody>
      </p:sp>
      <p:sp>
        <p:nvSpPr>
          <p:cNvPr id="4" name="Footer Placeholder 9">
            <a:extLst>
              <a:ext uri="{FF2B5EF4-FFF2-40B4-BE49-F238E27FC236}">
                <a16:creationId xmlns="" xmlns:a16="http://schemas.microsoft.com/office/drawing/2014/main" id="{4E4DF462-8FD2-412F-A4C6-F72360DD4F88}"/>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21">
            <a:extLst>
              <a:ext uri="{FF2B5EF4-FFF2-40B4-BE49-F238E27FC236}">
                <a16:creationId xmlns="" xmlns:a16="http://schemas.microsoft.com/office/drawing/2014/main" id="{37D194A1-327F-419C-A502-93119596E8A4}"/>
              </a:ext>
            </a:extLst>
          </p:cNvPr>
          <p:cNvSpPr>
            <a:spLocks noGrp="1"/>
          </p:cNvSpPr>
          <p:nvPr>
            <p:ph type="sldNum" sz="quarter" idx="12"/>
          </p:nvPr>
        </p:nvSpPr>
        <p:spPr/>
        <p:txBody>
          <a:bodyPr/>
          <a:lstStyle>
            <a:lvl1pPr>
              <a:defRPr/>
            </a:lvl1pPr>
          </a:lstStyle>
          <a:p>
            <a:fld id="{12AA7888-4774-434E-94A3-D509141055DF}" type="slidenum">
              <a:rPr lang="en-IN" altLang="en-US"/>
              <a:pPr/>
              <a:t>‹#›</a:t>
            </a:fld>
            <a:endParaRPr lang="en-IN" altLang="en-US"/>
          </a:p>
        </p:txBody>
      </p:sp>
      <p:pic>
        <p:nvPicPr>
          <p:cNvPr id="6" name="Picture 5" descr="RNSLOGO-COlor">
            <a:extLst>
              <a:ext uri="{FF2B5EF4-FFF2-40B4-BE49-F238E27FC236}">
                <a16:creationId xmlns="" xmlns:a16="http://schemas.microsoft.com/office/drawing/2014/main" id="{F5B26ECD-1071-4659-A661-BEADA9A3A605}"/>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22004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8F995F2-719C-4E3B-B762-EB210A9C0289}"/>
              </a:ext>
            </a:extLst>
          </p:cNvPr>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Rectangle 2">
            <a:extLst>
              <a:ext uri="{FF2B5EF4-FFF2-40B4-BE49-F238E27FC236}">
                <a16:creationId xmlns="" xmlns:a16="http://schemas.microsoft.com/office/drawing/2014/main" id="{FC92F4E0-0560-4761-8C34-8173793E0B3F}"/>
              </a:ext>
            </a:extLst>
          </p:cNvPr>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a:extLst>
              <a:ext uri="{FF2B5EF4-FFF2-40B4-BE49-F238E27FC236}">
                <a16:creationId xmlns="" xmlns:a16="http://schemas.microsoft.com/office/drawing/2014/main" id="{D9FF31F0-3202-4108-8B48-B8138D9CBEFD}"/>
              </a:ext>
            </a:extLst>
          </p:cNvPr>
          <p:cNvSpPr>
            <a:spLocks noGrp="1"/>
          </p:cNvSpPr>
          <p:nvPr>
            <p:ph type="dt" sz="half" idx="10"/>
          </p:nvPr>
        </p:nvSpPr>
        <p:spPr/>
        <p:txBody>
          <a:bodyPr/>
          <a:lstStyle>
            <a:lvl1pPr>
              <a:defRPr/>
            </a:lvl1pPr>
            <a:extLst/>
          </a:lstStyle>
          <a:p>
            <a:pPr>
              <a:defRPr/>
            </a:pPr>
            <a:fld id="{9F7E8008-9160-48FD-B748-871EFC12506C}" type="datetimeFigureOut">
              <a:rPr lang="en-US"/>
              <a:pPr>
                <a:defRPr/>
              </a:pPr>
              <a:t>8/11/2021</a:t>
            </a:fld>
            <a:endParaRPr lang="en-IN"/>
          </a:p>
        </p:txBody>
      </p:sp>
      <p:sp>
        <p:nvSpPr>
          <p:cNvPr id="5" name="Footer Placeholder 2">
            <a:extLst>
              <a:ext uri="{FF2B5EF4-FFF2-40B4-BE49-F238E27FC236}">
                <a16:creationId xmlns="" xmlns:a16="http://schemas.microsoft.com/office/drawing/2014/main" id="{775094EB-2051-4CAF-B50D-19945F16EC26}"/>
              </a:ext>
            </a:extLst>
          </p:cNvPr>
          <p:cNvSpPr>
            <a:spLocks noGrp="1"/>
          </p:cNvSpPr>
          <p:nvPr>
            <p:ph type="ftr" sz="quarter" idx="11"/>
          </p:nvPr>
        </p:nvSpPr>
        <p:spPr/>
        <p:txBody>
          <a:bodyPr/>
          <a:lstStyle>
            <a:lvl1pPr>
              <a:defRPr/>
            </a:lvl1pPr>
            <a:extLst/>
          </a:lstStyle>
          <a:p>
            <a:pPr>
              <a:defRPr/>
            </a:pPr>
            <a:endParaRPr lang="en-IN"/>
          </a:p>
        </p:txBody>
      </p:sp>
      <p:sp>
        <p:nvSpPr>
          <p:cNvPr id="6" name="Slide Number Placeholder 3">
            <a:extLst>
              <a:ext uri="{FF2B5EF4-FFF2-40B4-BE49-F238E27FC236}">
                <a16:creationId xmlns="" xmlns:a16="http://schemas.microsoft.com/office/drawing/2014/main" id="{9D19C230-688F-4060-93CC-19A8A1149357}"/>
              </a:ext>
            </a:extLst>
          </p:cNvPr>
          <p:cNvSpPr>
            <a:spLocks noGrp="1"/>
          </p:cNvSpPr>
          <p:nvPr>
            <p:ph type="sldNum" sz="quarter" idx="12"/>
          </p:nvPr>
        </p:nvSpPr>
        <p:spPr/>
        <p:txBody>
          <a:bodyPr/>
          <a:lstStyle>
            <a:lvl1pPr>
              <a:defRPr/>
            </a:lvl1pPr>
          </a:lstStyle>
          <a:p>
            <a:fld id="{999AA04A-0345-42BC-B2BF-1D133F2174E6}" type="slidenum">
              <a:rPr lang="en-IN" altLang="en-US"/>
              <a:pPr/>
              <a:t>‹#›</a:t>
            </a:fld>
            <a:endParaRPr lang="en-IN" altLang="en-US"/>
          </a:p>
        </p:txBody>
      </p:sp>
      <p:pic>
        <p:nvPicPr>
          <p:cNvPr id="7" name="Picture 6" descr="RNSLOGO-COlor">
            <a:extLst>
              <a:ext uri="{FF2B5EF4-FFF2-40B4-BE49-F238E27FC236}">
                <a16:creationId xmlns="" xmlns:a16="http://schemas.microsoft.com/office/drawing/2014/main" id="{4128CC95-068F-4062-A84B-FA8AE8D33BF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428304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CC3E725-4806-4E01-AABF-EB6880F202AC}"/>
              </a:ext>
            </a:extLst>
          </p:cNvPr>
          <p:cNvSpPr>
            <a:spLocks noGrp="1"/>
          </p:cNvSpPr>
          <p:nvPr>
            <p:ph type="dt" sz="half" idx="10"/>
          </p:nvPr>
        </p:nvSpPr>
        <p:spPr/>
        <p:txBody>
          <a:bodyPr/>
          <a:lstStyle>
            <a:lvl1pPr>
              <a:defRPr/>
            </a:lvl1pPr>
            <a:extLst/>
          </a:lstStyle>
          <a:p>
            <a:pPr>
              <a:defRPr/>
            </a:pPr>
            <a:fld id="{68D4D0DC-0C6E-4019-9B79-D0AA1B879DA8}" type="datetimeFigureOut">
              <a:rPr lang="en-US"/>
              <a:pPr>
                <a:defRPr/>
              </a:pPr>
              <a:t>8/11/2021</a:t>
            </a:fld>
            <a:endParaRPr lang="en-IN"/>
          </a:p>
        </p:txBody>
      </p:sp>
      <p:sp>
        <p:nvSpPr>
          <p:cNvPr id="6" name="Footer Placeholder 5">
            <a:extLst>
              <a:ext uri="{FF2B5EF4-FFF2-40B4-BE49-F238E27FC236}">
                <a16:creationId xmlns="" xmlns:a16="http://schemas.microsoft.com/office/drawing/2014/main" id="{FD5D11ED-9D2F-4648-B608-2D3C4BD560BF}"/>
              </a:ext>
            </a:extLst>
          </p:cNvPr>
          <p:cNvSpPr>
            <a:spLocks noGrp="1"/>
          </p:cNvSpPr>
          <p:nvPr>
            <p:ph type="ftr" sz="quarter" idx="11"/>
          </p:nvPr>
        </p:nvSpPr>
        <p:spPr/>
        <p:txBody>
          <a:bodyPr/>
          <a:lstStyle>
            <a:lvl1pPr>
              <a:defRPr/>
            </a:lvl1pPr>
            <a:extLst/>
          </a:lstStyle>
          <a:p>
            <a:pPr>
              <a:defRPr/>
            </a:pPr>
            <a:endParaRPr lang="en-IN"/>
          </a:p>
        </p:txBody>
      </p:sp>
      <p:sp>
        <p:nvSpPr>
          <p:cNvPr id="7" name="Slide Number Placeholder 6">
            <a:extLst>
              <a:ext uri="{FF2B5EF4-FFF2-40B4-BE49-F238E27FC236}">
                <a16:creationId xmlns="" xmlns:a16="http://schemas.microsoft.com/office/drawing/2014/main" id="{D1D15FCA-1A58-46BC-9691-2E1E513EBB25}"/>
              </a:ext>
            </a:extLst>
          </p:cNvPr>
          <p:cNvSpPr>
            <a:spLocks noGrp="1"/>
          </p:cNvSpPr>
          <p:nvPr>
            <p:ph type="sldNum" sz="quarter" idx="12"/>
          </p:nvPr>
        </p:nvSpPr>
        <p:spPr/>
        <p:txBody>
          <a:bodyPr/>
          <a:lstStyle>
            <a:lvl1pPr>
              <a:defRPr/>
            </a:lvl1pPr>
          </a:lstStyle>
          <a:p>
            <a:fld id="{BBA760B9-C8F9-4F37-B396-441192D3C1BF}" type="slidenum">
              <a:rPr lang="en-IN" altLang="en-US"/>
              <a:pPr/>
              <a:t>‹#›</a:t>
            </a:fld>
            <a:endParaRPr lang="en-IN" altLang="en-US"/>
          </a:p>
        </p:txBody>
      </p:sp>
      <p:pic>
        <p:nvPicPr>
          <p:cNvPr id="8" name="Picture 7" descr="RNSLOGO-COlor">
            <a:extLst>
              <a:ext uri="{FF2B5EF4-FFF2-40B4-BE49-F238E27FC236}">
                <a16:creationId xmlns="" xmlns:a16="http://schemas.microsoft.com/office/drawing/2014/main" id="{360A1D4E-1A79-446E-A2F7-DE724BBD4B42}"/>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36000" y="0"/>
            <a:ext cx="1008000" cy="958391"/>
          </a:xfrm>
          <a:prstGeom prst="rect">
            <a:avLst/>
          </a:prstGeom>
          <a:noFill/>
        </p:spPr>
      </p:pic>
    </p:spTree>
    <p:extLst>
      <p:ext uri="{BB962C8B-B14F-4D97-AF65-F5344CB8AC3E}">
        <p14:creationId xmlns:p14="http://schemas.microsoft.com/office/powerpoint/2010/main" val="333137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5C829E4-8D85-43F8-B915-C20831D18536}"/>
              </a:ext>
            </a:extLst>
          </p:cNvPr>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chemeClr val="accent1"/>
              </a:buClr>
              <a:buSzPct val="80000"/>
              <a:buFont typeface="Wingdings 2"/>
              <a:buNone/>
              <a:defRPr/>
            </a:pPr>
            <a:endParaRPr lang="en-US" sz="3200">
              <a:latin typeface="+mn-lt"/>
              <a:cs typeface="+mn-cs"/>
            </a:endParaRPr>
          </a:p>
        </p:txBody>
      </p:sp>
      <p:sp>
        <p:nvSpPr>
          <p:cNvPr id="6" name="Flowchart: Process 5">
            <a:extLst>
              <a:ext uri="{FF2B5EF4-FFF2-40B4-BE49-F238E27FC236}">
                <a16:creationId xmlns="" xmlns:a16="http://schemas.microsoft.com/office/drawing/2014/main" id="{8D00918F-EB6D-435B-A7C2-9451DB43D7B6}"/>
              </a:ext>
            </a:extLst>
          </p:cNvPr>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Flowchart: Process 6">
            <a:extLst>
              <a:ext uri="{FF2B5EF4-FFF2-40B4-BE49-F238E27FC236}">
                <a16:creationId xmlns="" xmlns:a16="http://schemas.microsoft.com/office/drawing/2014/main" id="{019D880A-6F36-4556-A2BD-8D97E9D706DD}"/>
              </a:ext>
            </a:extLst>
          </p:cNvPr>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a:extLst>
              <a:ext uri="{FF2B5EF4-FFF2-40B4-BE49-F238E27FC236}">
                <a16:creationId xmlns="" xmlns:a16="http://schemas.microsoft.com/office/drawing/2014/main" id="{8B72D3A1-748B-4B55-AAAC-FF2FE00EE2CA}"/>
              </a:ext>
            </a:extLst>
          </p:cNvPr>
          <p:cNvSpPr>
            <a:spLocks noGrp="1"/>
          </p:cNvSpPr>
          <p:nvPr>
            <p:ph type="dt" sz="half" idx="10"/>
          </p:nvPr>
        </p:nvSpPr>
        <p:spPr/>
        <p:txBody>
          <a:bodyPr/>
          <a:lstStyle>
            <a:lvl1pPr>
              <a:defRPr/>
            </a:lvl1pPr>
            <a:extLst/>
          </a:lstStyle>
          <a:p>
            <a:pPr>
              <a:defRPr/>
            </a:pPr>
            <a:fld id="{2BF34150-6106-4D14-B4E7-3629D3B130D3}" type="datetimeFigureOut">
              <a:rPr lang="en-US"/>
              <a:pPr>
                <a:defRPr/>
              </a:pPr>
              <a:t>8/11/2021</a:t>
            </a:fld>
            <a:endParaRPr lang="en-IN"/>
          </a:p>
        </p:txBody>
      </p:sp>
      <p:sp>
        <p:nvSpPr>
          <p:cNvPr id="9" name="Footer Placeholder 5">
            <a:extLst>
              <a:ext uri="{FF2B5EF4-FFF2-40B4-BE49-F238E27FC236}">
                <a16:creationId xmlns="" xmlns:a16="http://schemas.microsoft.com/office/drawing/2014/main" id="{0E2F1438-E4E8-4A57-929C-C44280135350}"/>
              </a:ext>
            </a:extLst>
          </p:cNvPr>
          <p:cNvSpPr>
            <a:spLocks noGrp="1"/>
          </p:cNvSpPr>
          <p:nvPr>
            <p:ph type="ftr" sz="quarter" idx="11"/>
          </p:nvPr>
        </p:nvSpPr>
        <p:spPr/>
        <p:txBody>
          <a:bodyPr/>
          <a:lstStyle>
            <a:lvl1pPr>
              <a:defRPr/>
            </a:lvl1pPr>
            <a:extLst/>
          </a:lstStyle>
          <a:p>
            <a:pPr>
              <a:defRPr/>
            </a:pPr>
            <a:endParaRPr lang="en-IN"/>
          </a:p>
        </p:txBody>
      </p:sp>
      <p:sp>
        <p:nvSpPr>
          <p:cNvPr id="10" name="Slide Number Placeholder 6">
            <a:extLst>
              <a:ext uri="{FF2B5EF4-FFF2-40B4-BE49-F238E27FC236}">
                <a16:creationId xmlns="" xmlns:a16="http://schemas.microsoft.com/office/drawing/2014/main" id="{F1697339-D0B5-4BC1-BEDE-50B399A51DCF}"/>
              </a:ext>
            </a:extLst>
          </p:cNvPr>
          <p:cNvSpPr>
            <a:spLocks noGrp="1"/>
          </p:cNvSpPr>
          <p:nvPr>
            <p:ph type="sldNum" sz="quarter" idx="12"/>
          </p:nvPr>
        </p:nvSpPr>
        <p:spPr/>
        <p:txBody>
          <a:bodyPr/>
          <a:lstStyle>
            <a:lvl1pPr>
              <a:defRPr/>
            </a:lvl1pPr>
          </a:lstStyle>
          <a:p>
            <a:fld id="{5260B5FC-B7C4-4CBD-A122-99180FDE3ED8}" type="slidenum">
              <a:rPr lang="en-IN" altLang="en-US"/>
              <a:pPr/>
              <a:t>‹#›</a:t>
            </a:fld>
            <a:endParaRPr lang="en-IN" altLang="en-US"/>
          </a:p>
        </p:txBody>
      </p:sp>
      <p:pic>
        <p:nvPicPr>
          <p:cNvPr id="11" name="Picture 10" descr="RNSLOGO-COlor">
            <a:extLst>
              <a:ext uri="{FF2B5EF4-FFF2-40B4-BE49-F238E27FC236}">
                <a16:creationId xmlns="" xmlns:a16="http://schemas.microsoft.com/office/drawing/2014/main" id="{8697DCB5-7995-421E-9F3D-D61B90A54D04}"/>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extLst>
      <p:ext uri="{BB962C8B-B14F-4D97-AF65-F5344CB8AC3E}">
        <p14:creationId xmlns:p14="http://schemas.microsoft.com/office/powerpoint/2010/main" val="428262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 name="Pie 6">
            <a:extLst>
              <a:ext uri="{FF2B5EF4-FFF2-40B4-BE49-F238E27FC236}">
                <a16:creationId xmlns="" xmlns:a16="http://schemas.microsoft.com/office/drawing/2014/main" id="{FF1825CB-E022-4D64-B762-1397BD1476A1}"/>
              </a:ext>
            </a:extLst>
          </p:cNvPr>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Oval 7">
            <a:extLst>
              <a:ext uri="{FF2B5EF4-FFF2-40B4-BE49-F238E27FC236}">
                <a16:creationId xmlns="" xmlns:a16="http://schemas.microsoft.com/office/drawing/2014/main" id="{87F3B679-B497-42E1-A137-08C6BAF795E7}"/>
              </a:ext>
            </a:extLst>
          </p:cNvPr>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Donut 10">
            <a:extLst>
              <a:ext uri="{FF2B5EF4-FFF2-40B4-BE49-F238E27FC236}">
                <a16:creationId xmlns="" xmlns:a16="http://schemas.microsoft.com/office/drawing/2014/main" id="{2371BCFA-046F-462E-9D3D-3FEAC6E5B013}"/>
              </a:ext>
            </a:extLst>
          </p:cNvPr>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 xmlns:a16="http://schemas.microsoft.com/office/drawing/2014/main" id="{02873749-4748-40CB-B36A-CEEE7B53780A}"/>
              </a:ext>
            </a:extLst>
          </p:cNvPr>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Title Placeholder 4">
            <a:extLst>
              <a:ext uri="{FF2B5EF4-FFF2-40B4-BE49-F238E27FC236}">
                <a16:creationId xmlns="" xmlns:a16="http://schemas.microsoft.com/office/drawing/2014/main" id="{72E097D6-785C-423B-BCE7-174291423685}"/>
              </a:ext>
            </a:extLst>
          </p:cNvPr>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a:extLst>
              <a:ext uri="{FF2B5EF4-FFF2-40B4-BE49-F238E27FC236}">
                <a16:creationId xmlns="" xmlns:a16="http://schemas.microsoft.com/office/drawing/2014/main" id="{8BE0BB26-6A02-4C6D-899A-9852531E4828}"/>
              </a:ext>
            </a:extLst>
          </p:cNvPr>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a:extLst>
              <a:ext uri="{FF2B5EF4-FFF2-40B4-BE49-F238E27FC236}">
                <a16:creationId xmlns="" xmlns:a16="http://schemas.microsoft.com/office/drawing/2014/main" id="{2896F4FF-636A-4E70-AE37-36D5F7553915}"/>
              </a:ext>
            </a:extLst>
          </p:cNvPr>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cs typeface="Arial" charset="0"/>
              </a:defRPr>
            </a:lvl1pPr>
            <a:extLst/>
          </a:lstStyle>
          <a:p>
            <a:pPr>
              <a:defRPr/>
            </a:pPr>
            <a:fld id="{75D155F4-A827-4F30-8346-58883DDBDA1B}" type="datetimeFigureOut">
              <a:rPr lang="en-US"/>
              <a:pPr>
                <a:defRPr/>
              </a:pPr>
              <a:t>8/11/2021</a:t>
            </a:fld>
            <a:endParaRPr lang="en-IN"/>
          </a:p>
        </p:txBody>
      </p:sp>
      <p:sp>
        <p:nvSpPr>
          <p:cNvPr id="10" name="Footer Placeholder 9">
            <a:extLst>
              <a:ext uri="{FF2B5EF4-FFF2-40B4-BE49-F238E27FC236}">
                <a16:creationId xmlns="" xmlns:a16="http://schemas.microsoft.com/office/drawing/2014/main" id="{3F301AA4-E4CC-497C-8BF8-DBFF7483E19F}"/>
              </a:ext>
            </a:extLst>
          </p:cNvPr>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cs typeface="Arial" charset="0"/>
              </a:defRPr>
            </a:lvl1pPr>
            <a:extLst/>
          </a:lstStyle>
          <a:p>
            <a:pPr>
              <a:defRPr/>
            </a:pPr>
            <a:endParaRPr lang="en-IN"/>
          </a:p>
        </p:txBody>
      </p:sp>
      <p:sp>
        <p:nvSpPr>
          <p:cNvPr id="22" name="Slide Number Placeholder 21">
            <a:extLst>
              <a:ext uri="{FF2B5EF4-FFF2-40B4-BE49-F238E27FC236}">
                <a16:creationId xmlns="" xmlns:a16="http://schemas.microsoft.com/office/drawing/2014/main" id="{A31BFACF-1843-4312-B496-745485956D83}"/>
              </a:ext>
            </a:extLst>
          </p:cNvPr>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defRPr>
            </a:lvl1pPr>
          </a:lstStyle>
          <a:p>
            <a:fld id="{05547C91-9BA5-468D-8E9A-FA12291E8DFE}" type="slidenum">
              <a:rPr lang="en-IN" altLang="en-US"/>
              <a:pPr/>
              <a:t>‹#›</a:t>
            </a:fld>
            <a:endParaRPr lang="en-IN" altLang="en-US"/>
          </a:p>
        </p:txBody>
      </p:sp>
      <p:sp>
        <p:nvSpPr>
          <p:cNvPr id="15" name="Rectangle 14">
            <a:extLst>
              <a:ext uri="{FF2B5EF4-FFF2-40B4-BE49-F238E27FC236}">
                <a16:creationId xmlns="" xmlns:a16="http://schemas.microsoft.com/office/drawing/2014/main" id="{6F6814ED-9454-450E-BEB5-7C66788D7BA3}"/>
              </a:ext>
            </a:extLst>
          </p:cNvPr>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74" r:id="rId1"/>
    <p:sldLayoutId id="2147483869" r:id="rId2"/>
    <p:sldLayoutId id="2147483875" r:id="rId3"/>
    <p:sldLayoutId id="2147483870" r:id="rId4"/>
    <p:sldLayoutId id="2147483876" r:id="rId5"/>
    <p:sldLayoutId id="2147483871" r:id="rId6"/>
    <p:sldLayoutId id="2147483877" r:id="rId7"/>
    <p:sldLayoutId id="2147483878" r:id="rId8"/>
    <p:sldLayoutId id="2147483879" r:id="rId9"/>
    <p:sldLayoutId id="2147483872" r:id="rId10"/>
    <p:sldLayoutId id="2147483873"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IzYCYXfVTF8" TargetMode="External"/><Relationship Id="rId2" Type="http://schemas.openxmlformats.org/officeDocument/2006/relationships/hyperlink" Target="https://atechdaily.com/posts/Lee-Algorithm-in-Java" TargetMode="External"/><Relationship Id="rId1" Type="http://schemas.openxmlformats.org/officeDocument/2006/relationships/slideLayout" Target="../slideLayouts/slideLayout2.xml"/><Relationship Id="rId4" Type="http://schemas.openxmlformats.org/officeDocument/2006/relationships/hyperlink" Target="https://stackoverflow.com/questions/576249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readth-first_search" TargetMode="External"/><Relationship Id="rId2" Type="http://schemas.openxmlformats.org/officeDocument/2006/relationships/hyperlink" Target="https://en.wikipedia.org/wiki/Maze_rou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E48BFB-211F-40AE-AED6-1C0359B7BEF1}"/>
              </a:ext>
            </a:extLst>
          </p:cNvPr>
          <p:cNvSpPr>
            <a:spLocks noGrp="1"/>
          </p:cNvSpPr>
          <p:nvPr>
            <p:ph type="ctrTitle"/>
          </p:nvPr>
        </p:nvSpPr>
        <p:spPr>
          <a:xfrm>
            <a:off x="1700213" y="1472104"/>
            <a:ext cx="7443787" cy="1079500"/>
          </a:xfrm>
        </p:spPr>
        <p:txBody>
          <a:bodyPr>
            <a:noAutofit/>
          </a:bodyPr>
          <a:lstStyle/>
          <a:p>
            <a:pPr algn="ctr" eaLnBrk="1" fontAlgn="auto" hangingPunct="1">
              <a:spcAft>
                <a:spcPts val="0"/>
              </a:spcAft>
              <a:defRPr/>
            </a:pPr>
            <a:r>
              <a:rPr lang="en-IN" sz="4000" dirty="0">
                <a:solidFill>
                  <a:schemeClr val="tx1"/>
                </a:solidFill>
                <a:latin typeface="Times New Roman" pitchFamily="18" charset="0"/>
                <a:cs typeface="Times New Roman" pitchFamily="18" charset="0"/>
              </a:rPr>
              <a:t>RNS Institute of Technology</a:t>
            </a:r>
            <a:br>
              <a:rPr lang="en-IN" sz="4000" dirty="0">
                <a:solidFill>
                  <a:schemeClr val="tx1"/>
                </a:solidFill>
                <a:latin typeface="Times New Roman" pitchFamily="18" charset="0"/>
                <a:cs typeface="Times New Roman" pitchFamily="18" charset="0"/>
              </a:rPr>
            </a:br>
            <a:r>
              <a:rPr lang="en-IN" sz="4000" dirty="0">
                <a:solidFill>
                  <a:schemeClr val="tx1"/>
                </a:solidFill>
                <a:latin typeface="Times New Roman" pitchFamily="18" charset="0"/>
                <a:cs typeface="Times New Roman" pitchFamily="18" charset="0"/>
              </a:rPr>
              <a:t>Department of Information Science and Engineering</a:t>
            </a:r>
            <a:endParaRPr lang="en-IN" sz="4000" dirty="0">
              <a:solidFill>
                <a:srgbClr val="C00000"/>
              </a:solidFill>
              <a:latin typeface="Aharoni" pitchFamily="2" charset="-79"/>
              <a:cs typeface="Aharoni" pitchFamily="2" charset="-79"/>
            </a:endParaRPr>
          </a:p>
        </p:txBody>
      </p:sp>
      <p:sp>
        <p:nvSpPr>
          <p:cNvPr id="5123" name="Subtitle 2">
            <a:extLst>
              <a:ext uri="{FF2B5EF4-FFF2-40B4-BE49-F238E27FC236}">
                <a16:creationId xmlns="" xmlns:a16="http://schemas.microsoft.com/office/drawing/2014/main" id="{7E2236E0-5D7D-42B0-96DC-B69247E0A26E}"/>
              </a:ext>
            </a:extLst>
          </p:cNvPr>
          <p:cNvSpPr>
            <a:spLocks noGrp="1"/>
          </p:cNvSpPr>
          <p:nvPr>
            <p:ph type="subTitle" idx="1"/>
          </p:nvPr>
        </p:nvSpPr>
        <p:spPr>
          <a:xfrm>
            <a:off x="1131714" y="4679986"/>
            <a:ext cx="7848600" cy="2020888"/>
          </a:xfrm>
        </p:spPr>
        <p:txBody>
          <a:bodyPr>
            <a:normAutofit/>
          </a:bodyPr>
          <a:lstStyle/>
          <a:p>
            <a:pPr eaLnBrk="1" fontAlgn="auto" hangingPunct="1">
              <a:lnSpc>
                <a:spcPct val="80000"/>
              </a:lnSpc>
              <a:spcAft>
                <a:spcPts val="0"/>
              </a:spcAft>
              <a:defRPr/>
            </a:pPr>
            <a:r>
              <a:rPr lang="en-US" sz="1600" b="1" dirty="0">
                <a:solidFill>
                  <a:srgbClr val="002060"/>
                </a:solidFill>
                <a:latin typeface="Times New Roman" pitchFamily="18" charset="0"/>
                <a:cs typeface="Times New Roman" pitchFamily="18" charset="0"/>
              </a:rPr>
              <a:t>Staff in Charge:</a:t>
            </a:r>
            <a:r>
              <a:rPr lang="en-US" sz="1600" b="1" dirty="0">
                <a:solidFill>
                  <a:srgbClr val="C00000"/>
                </a:solidFill>
                <a:latin typeface="Times New Roman" pitchFamily="18" charset="0"/>
                <a:cs typeface="Times New Roman" pitchFamily="18" charset="0"/>
              </a:rPr>
              <a:t> </a:t>
            </a:r>
            <a:r>
              <a:rPr lang="en-US" sz="1600" b="1" dirty="0" smtClean="0">
                <a:solidFill>
                  <a:srgbClr val="C00000"/>
                </a:solidFill>
                <a:latin typeface="Times New Roman" pitchFamily="18" charset="0"/>
                <a:cs typeface="Times New Roman" pitchFamily="18" charset="0"/>
              </a:rPr>
              <a:t>Mrs. </a:t>
            </a:r>
            <a:r>
              <a:rPr lang="en-US" sz="1600" b="1" dirty="0" err="1" smtClean="0">
                <a:solidFill>
                  <a:srgbClr val="C00000"/>
                </a:solidFill>
                <a:latin typeface="Times New Roman" pitchFamily="18" charset="0"/>
                <a:cs typeface="Times New Roman" pitchFamily="18" charset="0"/>
              </a:rPr>
              <a:t>Kusuma</a:t>
            </a:r>
            <a:r>
              <a:rPr lang="en-US" sz="1600" b="1" dirty="0" smtClean="0">
                <a:solidFill>
                  <a:srgbClr val="C00000"/>
                </a:solidFill>
                <a:latin typeface="Times New Roman" pitchFamily="18" charset="0"/>
                <a:cs typeface="Times New Roman" pitchFamily="18" charset="0"/>
              </a:rPr>
              <a:t> S</a:t>
            </a:r>
            <a:r>
              <a:rPr lang="en-US" sz="1600" dirty="0">
                <a:latin typeface="Times New Roman" pitchFamily="18" charset="0"/>
                <a:cs typeface="Times New Roman" pitchFamily="18" charset="0"/>
              </a:rPr>
              <a:t>		                             </a:t>
            </a:r>
            <a:r>
              <a:rPr lang="en-US" sz="1600" b="1" dirty="0">
                <a:solidFill>
                  <a:srgbClr val="002060"/>
                </a:solidFill>
                <a:latin typeface="Times New Roman" pitchFamily="18" charset="0"/>
                <a:cs typeface="Times New Roman" pitchFamily="18" charset="0"/>
              </a:rPr>
              <a:t>Carried out by</a:t>
            </a:r>
          </a:p>
          <a:p>
            <a:pPr eaLnBrk="1" fontAlgn="auto" hangingPunct="1">
              <a:lnSpc>
                <a:spcPct val="80000"/>
              </a:lnSpc>
              <a:spcAft>
                <a:spcPts val="0"/>
              </a:spcAft>
              <a:buFont typeface="Wingdings 2"/>
              <a:buNone/>
              <a:defRPr/>
            </a:pPr>
            <a:r>
              <a:rPr lang="en-US" sz="1600" b="1" dirty="0">
                <a:solidFill>
                  <a:srgbClr val="002060"/>
                </a:solidFill>
                <a:latin typeface="Times New Roman" pitchFamily="18" charset="0"/>
                <a:cs typeface="Times New Roman" pitchFamily="18" charset="0"/>
              </a:rPr>
              <a:t>Designation</a:t>
            </a:r>
            <a:r>
              <a:rPr lang="en-US" sz="1600" dirty="0">
                <a:solidFill>
                  <a:srgbClr val="002060"/>
                </a:solidFill>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Assistant Professor</a:t>
            </a:r>
            <a:endParaRPr lang="en-US" sz="1600" dirty="0">
              <a:latin typeface="Times New Roman" pitchFamily="18" charset="0"/>
              <a:cs typeface="Times New Roman" pitchFamily="18" charset="0"/>
            </a:endParaRPr>
          </a:p>
          <a:p>
            <a:pPr algn="r" eaLnBrk="1" fontAlgn="auto" hangingPunct="1">
              <a:lnSpc>
                <a:spcPct val="80000"/>
              </a:lnSpc>
              <a:spcAft>
                <a:spcPts val="0"/>
              </a:spcAft>
              <a:defRPr/>
            </a:pPr>
            <a:r>
              <a:rPr lang="en-US" sz="2000" b="1" dirty="0">
                <a:solidFill>
                  <a:schemeClr val="accent3">
                    <a:lumMod val="75000"/>
                  </a:schemeClr>
                </a:solidFill>
                <a:latin typeface="Times New Roman" pitchFamily="18" charset="0"/>
                <a:cs typeface="Times New Roman" pitchFamily="18" charset="0"/>
              </a:rPr>
              <a:t>ROHITH KUMAR HK (1RN19IS122)</a:t>
            </a:r>
          </a:p>
          <a:p>
            <a:pPr algn="r" eaLnBrk="1" fontAlgn="auto" hangingPunct="1">
              <a:lnSpc>
                <a:spcPct val="80000"/>
              </a:lnSpc>
              <a:spcAft>
                <a:spcPts val="0"/>
              </a:spcAft>
              <a:defRPr/>
            </a:pPr>
            <a:r>
              <a:rPr lang="en-US" sz="2000" b="1" dirty="0">
                <a:solidFill>
                  <a:schemeClr val="accent3">
                    <a:lumMod val="75000"/>
                  </a:schemeClr>
                </a:solidFill>
                <a:latin typeface="Times New Roman" pitchFamily="18" charset="0"/>
                <a:cs typeface="Times New Roman" pitchFamily="18" charset="0"/>
              </a:rPr>
              <a:t>RUSWANTH K (1RN19IS123)</a:t>
            </a:r>
          </a:p>
          <a:p>
            <a:pPr algn="r" eaLnBrk="1" fontAlgn="auto" hangingPunct="1">
              <a:lnSpc>
                <a:spcPct val="80000"/>
              </a:lnSpc>
              <a:spcAft>
                <a:spcPts val="0"/>
              </a:spcAft>
              <a:defRPr/>
            </a:pPr>
            <a:r>
              <a:rPr lang="en-US" sz="2000" b="1" dirty="0">
                <a:solidFill>
                  <a:schemeClr val="accent3">
                    <a:lumMod val="75000"/>
                  </a:schemeClr>
                </a:solidFill>
                <a:latin typeface="Times New Roman" pitchFamily="18" charset="0"/>
                <a:cs typeface="Times New Roman" pitchFamily="18" charset="0"/>
              </a:rPr>
              <a:t>   RUTVICK SREEDHAR (1RN19IS124)</a:t>
            </a:r>
            <a:endParaRPr lang="en-IN" sz="1800" b="1" dirty="0">
              <a:solidFill>
                <a:schemeClr val="accent3">
                  <a:lumMod val="75000"/>
                </a:schemeClr>
              </a:solidFill>
              <a:latin typeface="Times New Roman" pitchFamily="18" charset="0"/>
              <a:cs typeface="Times New Roman" pitchFamily="18" charset="0"/>
            </a:endParaRPr>
          </a:p>
        </p:txBody>
      </p:sp>
      <p:sp>
        <p:nvSpPr>
          <p:cNvPr id="5" name="Title 1">
            <a:extLst>
              <a:ext uri="{FF2B5EF4-FFF2-40B4-BE49-F238E27FC236}">
                <a16:creationId xmlns="" xmlns:a16="http://schemas.microsoft.com/office/drawing/2014/main" id="{E0739766-2849-46D5-9544-4728494D1824}"/>
              </a:ext>
            </a:extLst>
          </p:cNvPr>
          <p:cNvSpPr txBox="1">
            <a:spLocks/>
          </p:cNvSpPr>
          <p:nvPr/>
        </p:nvSpPr>
        <p:spPr bwMode="auto">
          <a:xfrm>
            <a:off x="1043608" y="3637950"/>
            <a:ext cx="7844850" cy="864096"/>
          </a:xfrm>
          <a:prstGeom prst="rect">
            <a:avLst/>
          </a:prstGeom>
          <a:noFill/>
          <a:ln w="9525">
            <a:noFill/>
            <a:miter lim="800000"/>
            <a:headEnd/>
            <a:tailEnd/>
          </a:ln>
        </p:spPr>
        <p:txBody>
          <a:bodyPr lIns="0" tIns="0" rIns="18288" bIns="0" anchor="b">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n-IN" sz="3200" b="1" dirty="0">
                <a:effectLst>
                  <a:outerShdw blurRad="38100" dist="25400" dir="5400000" algn="tl" rotWithShape="0">
                    <a:srgbClr val="000000">
                      <a:alpha val="43000"/>
                    </a:srgbClr>
                  </a:outerShdw>
                </a:effectLst>
                <a:latin typeface="Times New Roman" pitchFamily="18" charset="0"/>
                <a:ea typeface="+mj-ea"/>
                <a:cs typeface="Times New Roman" pitchFamily="18" charset="0"/>
              </a:rPr>
              <a:t> </a:t>
            </a:r>
            <a:r>
              <a:rPr lang="en-IN" sz="3200" b="1" dirty="0" smtClean="0">
                <a:effectLst>
                  <a:outerShdw blurRad="38100" dist="25400" dir="5400000" algn="tl" rotWithShape="0">
                    <a:srgbClr val="000000">
                      <a:alpha val="43000"/>
                    </a:srgbClr>
                  </a:outerShdw>
                </a:effectLst>
                <a:latin typeface="Times New Roman" pitchFamily="18" charset="0"/>
                <a:ea typeface="+mj-ea"/>
                <a:cs typeface="Times New Roman" pitchFamily="18" charset="0"/>
              </a:rPr>
              <a:t>Shortest Distance</a:t>
            </a:r>
            <a:endParaRPr lang="en-IN" sz="3200" b="1" dirty="0">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p:txBody>
      </p:sp>
      <p:sp>
        <p:nvSpPr>
          <p:cNvPr id="6" name="Title 1">
            <a:extLst>
              <a:ext uri="{FF2B5EF4-FFF2-40B4-BE49-F238E27FC236}">
                <a16:creationId xmlns="" xmlns:a16="http://schemas.microsoft.com/office/drawing/2014/main" id="{9438A7BA-017F-43C8-A3FC-BD2C55BB49E9}"/>
              </a:ext>
            </a:extLst>
          </p:cNvPr>
          <p:cNvSpPr txBox="1">
            <a:spLocks/>
          </p:cNvSpPr>
          <p:nvPr/>
        </p:nvSpPr>
        <p:spPr bwMode="auto">
          <a:xfrm>
            <a:off x="1049257" y="2825437"/>
            <a:ext cx="7956376" cy="1008112"/>
          </a:xfrm>
          <a:prstGeom prst="rect">
            <a:avLst/>
          </a:prstGeom>
          <a:noFill/>
          <a:ln w="9525">
            <a:noFill/>
            <a:miter lim="800000"/>
            <a:headEnd/>
            <a:tailEnd/>
          </a:ln>
        </p:spPr>
        <p:txBody>
          <a:bodyPr lIns="0" tIns="0" rIns="18288" bIns="0" anchor="b">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n-IN" sz="2400" b="1" dirty="0">
                <a:effectLst>
                  <a:outerShdw blurRad="38100" dist="25400" dir="5400000" algn="tl" rotWithShape="0">
                    <a:srgbClr val="000000">
                      <a:alpha val="43000"/>
                    </a:srgbClr>
                  </a:outerShdw>
                </a:effectLst>
                <a:latin typeface="Aharoni" pitchFamily="2" charset="-79"/>
                <a:ea typeface="+mj-ea"/>
                <a:cs typeface="Aharoni" pitchFamily="2" charset="-79"/>
              </a:rPr>
              <a:t/>
            </a:r>
            <a:br>
              <a:rPr lang="en-IN" sz="2400" b="1" dirty="0">
                <a:effectLst>
                  <a:outerShdw blurRad="38100" dist="25400" dir="5400000" algn="tl" rotWithShape="0">
                    <a:srgbClr val="000000">
                      <a:alpha val="43000"/>
                    </a:srgbClr>
                  </a:outerShdw>
                </a:effectLst>
                <a:latin typeface="Aharoni" pitchFamily="2" charset="-79"/>
                <a:ea typeface="+mj-ea"/>
                <a:cs typeface="Aharoni" pitchFamily="2" charset="-79"/>
              </a:rPr>
            </a:br>
            <a:r>
              <a:rPr lang="en-US" sz="2400" b="1" dirty="0">
                <a:effectLst>
                  <a:outerShdw blurRad="38100" dist="25400" dir="5400000" algn="tl" rotWithShape="0">
                    <a:srgbClr val="000000">
                      <a:alpha val="43000"/>
                    </a:srgbClr>
                  </a:outerShdw>
                </a:effectLst>
                <a:latin typeface="Aharoni" pitchFamily="2" charset="-79"/>
                <a:ea typeface="+mj-ea"/>
                <a:cs typeface="Aharoni" pitchFamily="2" charset="-79"/>
              </a:rPr>
              <a:t> </a:t>
            </a:r>
            <a:r>
              <a:rPr lang="en-US" sz="2200" b="1" dirty="0">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DESIGN AND ANALYSIS OF ALGORITHMS LABORATORY</a:t>
            </a:r>
          </a:p>
          <a:p>
            <a:pPr algn="ctr" fontAlgn="auto">
              <a:spcAft>
                <a:spcPts val="0"/>
              </a:spcAft>
              <a:defRPr/>
            </a:pPr>
            <a:r>
              <a:rPr lang="en-US" sz="2200" b="1" dirty="0">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 (18CSL47) </a:t>
            </a:r>
            <a:r>
              <a:rPr lang="en-IN" sz="2200" b="1" dirty="0">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AAFCC-A70C-4AFB-8C66-4DD74669FA07}"/>
              </a:ext>
            </a:extLst>
          </p:cNvPr>
          <p:cNvSpPr>
            <a:spLocks noGrp="1"/>
          </p:cNvSpPr>
          <p:nvPr>
            <p:ph type="title"/>
          </p:nvPr>
        </p:nvSpPr>
        <p:spPr>
          <a:xfrm>
            <a:off x="1043608" y="0"/>
            <a:ext cx="7992888" cy="1052736"/>
          </a:xfrm>
        </p:spPr>
        <p:txBody>
          <a:bodyPr/>
          <a:lstStyle/>
          <a:p>
            <a:pPr algn="ctr"/>
            <a:r>
              <a:rPr lang="en-US" dirty="0"/>
              <a:t>IMPLEMENTATION MODULES</a:t>
            </a:r>
            <a:endParaRPr lang="en-IN" dirty="0"/>
          </a:p>
        </p:txBody>
      </p:sp>
      <p:sp>
        <p:nvSpPr>
          <p:cNvPr id="3" name="Content Placeholder 2">
            <a:extLst>
              <a:ext uri="{FF2B5EF4-FFF2-40B4-BE49-F238E27FC236}">
                <a16:creationId xmlns="" xmlns:a16="http://schemas.microsoft.com/office/drawing/2014/main" id="{E920E1E0-6790-459A-8956-1E23C7CEA410}"/>
              </a:ext>
            </a:extLst>
          </p:cNvPr>
          <p:cNvSpPr>
            <a:spLocks noGrp="1"/>
          </p:cNvSpPr>
          <p:nvPr>
            <p:ph idx="1"/>
          </p:nvPr>
        </p:nvSpPr>
        <p:spPr>
          <a:xfrm>
            <a:off x="1115616" y="908720"/>
            <a:ext cx="7920880" cy="5832648"/>
          </a:xfrm>
        </p:spPr>
        <p:txBody>
          <a:bodyPr/>
          <a:lstStyle/>
          <a:p>
            <a:r>
              <a:rPr lang="en-US" sz="2000" dirty="0"/>
              <a:t>Node class</a:t>
            </a:r>
          </a:p>
          <a:p>
            <a:pPr marL="82550" indent="0">
              <a:buNone/>
            </a:pPr>
            <a:r>
              <a:rPr lang="en-US" sz="2000" dirty="0"/>
              <a:t>          variables</a:t>
            </a:r>
          </a:p>
          <a:p>
            <a:pPr marL="82550" indent="0">
              <a:buNone/>
            </a:pPr>
            <a:r>
              <a:rPr lang="en-US" sz="2000" dirty="0"/>
              <a:t>          &gt;x</a:t>
            </a:r>
          </a:p>
          <a:p>
            <a:pPr marL="82550" indent="0">
              <a:buNone/>
            </a:pPr>
            <a:r>
              <a:rPr lang="en-US" sz="2000" dirty="0"/>
              <a:t>          &gt;y</a:t>
            </a:r>
          </a:p>
          <a:p>
            <a:pPr marL="82550" indent="0">
              <a:buNone/>
            </a:pPr>
            <a:r>
              <a:rPr lang="en-US" sz="2000" dirty="0"/>
              <a:t>    </a:t>
            </a:r>
            <a:r>
              <a:rPr lang="en-US" sz="2000" dirty="0" smtClean="0"/>
              <a:t>      &gt;</a:t>
            </a:r>
            <a:r>
              <a:rPr lang="en-US" sz="2000" dirty="0"/>
              <a:t>distance</a:t>
            </a:r>
          </a:p>
          <a:p>
            <a:r>
              <a:rPr lang="en-US" sz="2000" dirty="0"/>
              <a:t>Enum class color</a:t>
            </a:r>
          </a:p>
          <a:p>
            <a:pPr marL="82550" indent="0">
              <a:buNone/>
            </a:pPr>
            <a:r>
              <a:rPr lang="en-US" sz="2000" dirty="0"/>
              <a:t>step1: regular font colors</a:t>
            </a:r>
          </a:p>
          <a:p>
            <a:pPr marL="82550" indent="0">
              <a:buNone/>
            </a:pPr>
            <a:r>
              <a:rPr lang="en-US" sz="2000" dirty="0"/>
              <a:t>           &gt;black</a:t>
            </a:r>
          </a:p>
          <a:p>
            <a:pPr marL="82550" indent="0">
              <a:buNone/>
            </a:pPr>
            <a:r>
              <a:rPr lang="en-US" sz="2000" dirty="0"/>
              <a:t>           &gt;red</a:t>
            </a:r>
          </a:p>
          <a:p>
            <a:pPr marL="82550" indent="0">
              <a:buNone/>
            </a:pPr>
            <a:r>
              <a:rPr lang="en-US" sz="2000" dirty="0"/>
              <a:t>           &gt;green</a:t>
            </a:r>
          </a:p>
          <a:p>
            <a:pPr marL="82550" indent="0">
              <a:buNone/>
            </a:pPr>
            <a:r>
              <a:rPr lang="en-US" sz="2000" dirty="0"/>
              <a:t>           &gt;yellow</a:t>
            </a:r>
          </a:p>
          <a:p>
            <a:pPr marL="82550" indent="0">
              <a:buNone/>
            </a:pPr>
            <a:r>
              <a:rPr lang="en-US" sz="2000" dirty="0"/>
              <a:t>           &gt;blue</a:t>
            </a:r>
          </a:p>
          <a:p>
            <a:pPr marL="82550" indent="0">
              <a:buNone/>
            </a:pPr>
            <a:r>
              <a:rPr lang="en-US" sz="2000" dirty="0"/>
              <a:t>           &gt;magenta</a:t>
            </a:r>
          </a:p>
          <a:p>
            <a:pPr marL="82550" indent="0">
              <a:buNone/>
            </a:pPr>
            <a:r>
              <a:rPr lang="en-US" sz="2000" dirty="0"/>
              <a:t>           &gt;cyan</a:t>
            </a:r>
          </a:p>
          <a:p>
            <a:pPr marL="82550" indent="0">
              <a:buNone/>
            </a:pPr>
            <a:r>
              <a:rPr lang="en-US" sz="2000" dirty="0"/>
              <a:t>           &gt;white</a:t>
            </a:r>
          </a:p>
          <a:p>
            <a:pPr marL="82550" indent="0">
              <a:buNone/>
            </a:pPr>
            <a:endParaRPr lang="en-US" sz="2000" dirty="0"/>
          </a:p>
          <a:p>
            <a:endParaRPr lang="en-US" sz="2000" dirty="0"/>
          </a:p>
        </p:txBody>
      </p:sp>
    </p:spTree>
    <p:extLst>
      <p:ext uri="{BB962C8B-B14F-4D97-AF65-F5344CB8AC3E}">
        <p14:creationId xmlns:p14="http://schemas.microsoft.com/office/powerpoint/2010/main" val="1565600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764DD1A-E90D-45BD-96F1-EEB6A557BA4D}"/>
              </a:ext>
            </a:extLst>
          </p:cNvPr>
          <p:cNvSpPr>
            <a:spLocks noGrp="1"/>
          </p:cNvSpPr>
          <p:nvPr>
            <p:ph idx="1"/>
          </p:nvPr>
        </p:nvSpPr>
        <p:spPr>
          <a:xfrm>
            <a:off x="1043608" y="91438"/>
            <a:ext cx="8064896" cy="6766562"/>
          </a:xfrm>
        </p:spPr>
        <p:txBody>
          <a:bodyPr/>
          <a:lstStyle/>
          <a:p>
            <a:r>
              <a:rPr lang="en-US" sz="2000" dirty="0"/>
              <a:t>Class lee</a:t>
            </a:r>
          </a:p>
          <a:p>
            <a:pPr marL="82550" indent="0">
              <a:buNone/>
            </a:pPr>
            <a:r>
              <a:rPr lang="en-US" sz="2000" dirty="0"/>
              <a:t> variables</a:t>
            </a:r>
          </a:p>
          <a:p>
            <a:pPr marL="82550" indent="0">
              <a:buNone/>
            </a:pPr>
            <a:r>
              <a:rPr lang="en-US" sz="2000" dirty="0"/>
              <a:t>  &gt;m(row)</a:t>
            </a:r>
          </a:p>
          <a:p>
            <a:pPr marL="82550" indent="0">
              <a:buNone/>
            </a:pPr>
            <a:r>
              <a:rPr lang="en-US" sz="2000" dirty="0"/>
              <a:t>  &gt;n(columns)</a:t>
            </a:r>
          </a:p>
          <a:p>
            <a:pPr marL="82550" indent="0">
              <a:buNone/>
            </a:pPr>
            <a:r>
              <a:rPr lang="en-US" sz="2000" dirty="0"/>
              <a:t>  &gt;matrix(12*12)</a:t>
            </a:r>
          </a:p>
          <a:p>
            <a:endParaRPr lang="en-US" sz="2000" dirty="0"/>
          </a:p>
          <a:p>
            <a:r>
              <a:rPr lang="en-US" sz="2000" dirty="0">
                <a:solidFill>
                  <a:srgbClr val="FF0000"/>
                </a:solidFill>
              </a:rPr>
              <a:t>Function in class lee</a:t>
            </a:r>
          </a:p>
          <a:p>
            <a:pPr marL="82550" indent="0">
              <a:buNone/>
            </a:pPr>
            <a:r>
              <a:rPr lang="en-IN" sz="2000" dirty="0"/>
              <a:t>1) </a:t>
            </a:r>
            <a:r>
              <a:rPr lang="en-IN" sz="2000" dirty="0" err="1"/>
              <a:t>isvalid</a:t>
            </a:r>
            <a:r>
              <a:rPr lang="en-IN" sz="2000" dirty="0"/>
              <a:t> (mat[][], visited[][], row, col)</a:t>
            </a:r>
          </a:p>
          <a:p>
            <a:pPr marL="82550" indent="0">
              <a:buNone/>
            </a:pPr>
            <a:r>
              <a:rPr lang="en-IN" sz="1800" dirty="0"/>
              <a:t>   &gt;step1: return true if row &gt;= 0&amp;&amp;row&lt;M&amp;&amp;col&gt;=0&amp;&amp;visited[row][col]!=1</a:t>
            </a:r>
          </a:p>
          <a:p>
            <a:pPr marL="82550" indent="0">
              <a:buNone/>
            </a:pPr>
            <a:r>
              <a:rPr lang="en-IN" sz="1800" dirty="0"/>
              <a:t>                otherwise return false.</a:t>
            </a:r>
          </a:p>
          <a:p>
            <a:pPr marL="82550" indent="0">
              <a:buNone/>
            </a:pPr>
            <a:r>
              <a:rPr lang="en-IN" sz="1800" dirty="0"/>
              <a:t>2) display (M[][], v[][], mid, </a:t>
            </a:r>
            <a:r>
              <a:rPr lang="en-IN" sz="1800" dirty="0" err="1"/>
              <a:t>i</a:t>
            </a:r>
            <a:r>
              <a:rPr lang="en-IN" sz="1800" dirty="0"/>
              <a:t>, j, x, y,)</a:t>
            </a:r>
          </a:p>
          <a:p>
            <a:pPr marL="82550" indent="0">
              <a:buNone/>
            </a:pPr>
            <a:r>
              <a:rPr lang="en-IN" sz="1800" dirty="0"/>
              <a:t>    &gt;step1: for r=0 to12</a:t>
            </a:r>
          </a:p>
          <a:p>
            <a:pPr marL="82550" indent="0">
              <a:buNone/>
            </a:pPr>
            <a:r>
              <a:rPr lang="en-IN" sz="1800" dirty="0"/>
              <a:t>    &gt;step2: for s=0 to 12</a:t>
            </a:r>
          </a:p>
          <a:p>
            <a:pPr marL="82550" indent="0">
              <a:buNone/>
            </a:pPr>
            <a:r>
              <a:rPr lang="en-IN" sz="1800" dirty="0"/>
              <a:t>               if v[r][s]==1</a:t>
            </a:r>
          </a:p>
          <a:p>
            <a:pPr marL="82550" indent="0">
              <a:buNone/>
            </a:pPr>
            <a:r>
              <a:rPr lang="en-IN" sz="1800" dirty="0"/>
              <a:t>                 m[r][s]==8</a:t>
            </a:r>
          </a:p>
          <a:p>
            <a:pPr marL="82550" indent="0">
              <a:buNone/>
            </a:pPr>
            <a:r>
              <a:rPr lang="en-IN" sz="1800" dirty="0"/>
              <a:t>               end of inner loop</a:t>
            </a:r>
          </a:p>
          <a:p>
            <a:pPr marL="82550" indent="0">
              <a:buNone/>
            </a:pPr>
            <a:r>
              <a:rPr lang="en-IN" sz="1800" dirty="0"/>
              <a:t>   &gt;step3: if mid= </a:t>
            </a:r>
            <a:r>
              <a:rPr lang="en-IN" sz="1800" dirty="0" err="1"/>
              <a:t>max_value</a:t>
            </a:r>
            <a:endParaRPr lang="en-IN" sz="1800" dirty="0"/>
          </a:p>
          <a:p>
            <a:pPr marL="82550" indent="0">
              <a:buNone/>
            </a:pPr>
            <a:r>
              <a:rPr lang="en-IN" sz="1800" dirty="0"/>
              <a:t>              print(destination can’t be reached)</a:t>
            </a:r>
          </a:p>
          <a:p>
            <a:endParaRPr lang="en-IN" sz="1800" dirty="0"/>
          </a:p>
        </p:txBody>
      </p:sp>
    </p:spTree>
    <p:extLst>
      <p:ext uri="{BB962C8B-B14F-4D97-AF65-F5344CB8AC3E}">
        <p14:creationId xmlns:p14="http://schemas.microsoft.com/office/powerpoint/2010/main" val="611844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222E801-B518-4595-A263-271D6B0360FF}"/>
              </a:ext>
            </a:extLst>
          </p:cNvPr>
          <p:cNvSpPr>
            <a:spLocks noGrp="1"/>
          </p:cNvSpPr>
          <p:nvPr>
            <p:ph idx="1"/>
          </p:nvPr>
        </p:nvSpPr>
        <p:spPr>
          <a:xfrm>
            <a:off x="1043608" y="0"/>
            <a:ext cx="8100392" cy="6858000"/>
          </a:xfrm>
        </p:spPr>
        <p:txBody>
          <a:bodyPr/>
          <a:lstStyle/>
          <a:p>
            <a:pPr marL="82550" indent="0">
              <a:buNone/>
            </a:pPr>
            <a:r>
              <a:rPr lang="en-US" sz="1800" dirty="0"/>
              <a:t>Else</a:t>
            </a:r>
          </a:p>
          <a:p>
            <a:pPr marL="82550" indent="0">
              <a:buNone/>
            </a:pPr>
            <a:r>
              <a:rPr lang="en-US" sz="1800" dirty="0"/>
              <a:t>   print(shortest path mid)</a:t>
            </a:r>
          </a:p>
          <a:p>
            <a:pPr marL="82550" indent="0">
              <a:buNone/>
            </a:pPr>
            <a:r>
              <a:rPr lang="en-US" sz="1800" dirty="0"/>
              <a:t>&gt;step4:  for r=0 to 12</a:t>
            </a:r>
          </a:p>
          <a:p>
            <a:pPr marL="82550" indent="0">
              <a:buNone/>
            </a:pPr>
            <a:r>
              <a:rPr lang="en-US" sz="1800" dirty="0"/>
              <a:t>              for s=0 to 12</a:t>
            </a:r>
          </a:p>
          <a:p>
            <a:pPr marL="82550" indent="0">
              <a:buNone/>
            </a:pPr>
            <a:r>
              <a:rPr lang="en-US" sz="1800" dirty="0"/>
              <a:t>                 if r=I &amp; s=j</a:t>
            </a:r>
          </a:p>
          <a:p>
            <a:pPr marL="82550" indent="0">
              <a:buNone/>
            </a:pPr>
            <a:r>
              <a:rPr lang="en-US" sz="1800" dirty="0"/>
              <a:t>                    print m[r][s] is green color</a:t>
            </a:r>
          </a:p>
          <a:p>
            <a:pPr marL="82550" indent="0">
              <a:buNone/>
            </a:pPr>
            <a:r>
              <a:rPr lang="en-US" sz="1800" dirty="0"/>
              <a:t>                 else</a:t>
            </a:r>
          </a:p>
          <a:p>
            <a:pPr marL="82550" indent="0">
              <a:buNone/>
            </a:pPr>
            <a:r>
              <a:rPr lang="en-US" sz="1800" dirty="0"/>
              <a:t>                    print m[r][s] is red color</a:t>
            </a:r>
          </a:p>
          <a:p>
            <a:pPr marL="82550" indent="0">
              <a:buNone/>
            </a:pPr>
            <a:r>
              <a:rPr lang="en-US" sz="1800" dirty="0"/>
              <a:t>                 else</a:t>
            </a:r>
          </a:p>
          <a:p>
            <a:pPr marL="82550" indent="0">
              <a:buNone/>
            </a:pPr>
            <a:r>
              <a:rPr lang="en-US" sz="1800" dirty="0"/>
              <a:t>                    print path in yellow color</a:t>
            </a:r>
          </a:p>
          <a:p>
            <a:pPr marL="82550" indent="0">
              <a:buNone/>
            </a:pPr>
            <a:r>
              <a:rPr lang="en-US" sz="1800" dirty="0"/>
              <a:t>                 else</a:t>
            </a:r>
          </a:p>
          <a:p>
            <a:pPr marL="82550" indent="0">
              <a:buNone/>
            </a:pPr>
            <a:r>
              <a:rPr lang="en-US" sz="1800" dirty="0"/>
              <a:t>                    print m[r][s]</a:t>
            </a:r>
          </a:p>
          <a:p>
            <a:pPr marL="82550" indent="0">
              <a:buNone/>
            </a:pPr>
            <a:r>
              <a:rPr lang="en-US" sz="1800" dirty="0"/>
              <a:t>                end of if else</a:t>
            </a:r>
          </a:p>
          <a:p>
            <a:pPr marL="82550" indent="0">
              <a:buNone/>
            </a:pPr>
            <a:r>
              <a:rPr lang="en-US" sz="1800" dirty="0"/>
              <a:t>              end of inner loop</a:t>
            </a:r>
          </a:p>
          <a:p>
            <a:pPr marL="82550" indent="0">
              <a:buNone/>
            </a:pPr>
            <a:r>
              <a:rPr lang="en-US" sz="1800" dirty="0"/>
              <a:t>            end of outer loop</a:t>
            </a:r>
          </a:p>
          <a:p>
            <a:pPr marL="82550" indent="0">
              <a:buNone/>
            </a:pPr>
            <a:r>
              <a:rPr lang="en-US" sz="1800" dirty="0"/>
              <a:t>&gt;step5: for r=0 to 12</a:t>
            </a:r>
          </a:p>
          <a:p>
            <a:pPr marL="82550" indent="0">
              <a:buNone/>
            </a:pPr>
            <a:r>
              <a:rPr lang="en-US" sz="1800" dirty="0"/>
              <a:t>            for s=0 to 12</a:t>
            </a:r>
          </a:p>
          <a:p>
            <a:pPr marL="82550" indent="0">
              <a:buNone/>
            </a:pPr>
            <a:r>
              <a:rPr lang="en-IN" sz="1800" dirty="0"/>
              <a:t>                 if v[r][s]=1</a:t>
            </a:r>
          </a:p>
          <a:p>
            <a:pPr marL="82550" indent="0">
              <a:buNone/>
            </a:pPr>
            <a:r>
              <a:rPr lang="en-IN" sz="1800" dirty="0"/>
              <a:t>                   m[r][s]=1</a:t>
            </a:r>
          </a:p>
        </p:txBody>
      </p:sp>
    </p:spTree>
    <p:extLst>
      <p:ext uri="{BB962C8B-B14F-4D97-AF65-F5344CB8AC3E}">
        <p14:creationId xmlns:p14="http://schemas.microsoft.com/office/powerpoint/2010/main" val="1457029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875CA0-ED10-41C9-862B-D2ADA8BAF4B1}"/>
              </a:ext>
            </a:extLst>
          </p:cNvPr>
          <p:cNvSpPr>
            <a:spLocks noGrp="1"/>
          </p:cNvSpPr>
          <p:nvPr>
            <p:ph idx="1"/>
          </p:nvPr>
        </p:nvSpPr>
        <p:spPr>
          <a:xfrm>
            <a:off x="1043608" y="0"/>
            <a:ext cx="8100392" cy="6741368"/>
          </a:xfrm>
        </p:spPr>
        <p:txBody>
          <a:bodyPr/>
          <a:lstStyle/>
          <a:p>
            <a:pPr marL="82550" indent="0">
              <a:buNone/>
            </a:pPr>
            <a:r>
              <a:rPr lang="en-US" sz="1800" dirty="0"/>
              <a:t>           end if</a:t>
            </a:r>
          </a:p>
          <a:p>
            <a:pPr marL="82550" indent="0">
              <a:buNone/>
            </a:pPr>
            <a:r>
              <a:rPr lang="en-US" sz="1800" dirty="0"/>
              <a:t>        end inner loop</a:t>
            </a:r>
          </a:p>
          <a:p>
            <a:pPr marL="82550" indent="0">
              <a:buNone/>
            </a:pPr>
            <a:r>
              <a:rPr lang="en-US" sz="1800" dirty="0"/>
              <a:t>      end outer loop</a:t>
            </a:r>
          </a:p>
          <a:p>
            <a:pPr marL="82550" indent="0">
              <a:buNone/>
            </a:pPr>
            <a:r>
              <a:rPr lang="en-US" sz="1800" dirty="0"/>
              <a:t>&gt;Step6: return</a:t>
            </a:r>
          </a:p>
          <a:p>
            <a:endParaRPr lang="en-US" sz="1800" dirty="0"/>
          </a:p>
          <a:p>
            <a:pPr marL="82550" indent="0">
              <a:buNone/>
            </a:pPr>
            <a:r>
              <a:rPr lang="en-US" sz="1800" dirty="0"/>
              <a:t>3) </a:t>
            </a:r>
            <a:r>
              <a:rPr lang="en-US" sz="1800" dirty="0" err="1"/>
              <a:t>bfs</a:t>
            </a:r>
            <a:r>
              <a:rPr lang="en-US" sz="1800" dirty="0"/>
              <a:t>(matrix[][], </a:t>
            </a:r>
            <a:r>
              <a:rPr lang="en-US" sz="1800" dirty="0" err="1"/>
              <a:t>i</a:t>
            </a:r>
            <a:r>
              <a:rPr lang="en-US" sz="1800" dirty="0"/>
              <a:t>, j, x, y)</a:t>
            </a:r>
          </a:p>
          <a:p>
            <a:pPr marL="82550" indent="0">
              <a:buNone/>
            </a:pPr>
            <a:r>
              <a:rPr lang="en-US" sz="1800" dirty="0"/>
              <a:t>   &gt;step1: row[]={-1, 0, 0, 1}</a:t>
            </a:r>
          </a:p>
          <a:p>
            <a:pPr marL="82550" indent="0">
              <a:buNone/>
            </a:pPr>
            <a:r>
              <a:rPr lang="en-US" sz="1800" dirty="0"/>
              <a:t>             col[]={0, -1,1, 0}</a:t>
            </a:r>
          </a:p>
          <a:p>
            <a:pPr marL="82550" indent="0">
              <a:buNone/>
            </a:pPr>
            <a:r>
              <a:rPr lang="en-US" sz="1800" dirty="0"/>
              <a:t>             step1</a:t>
            </a:r>
            <a:r>
              <a:rPr lang="en-US" sz="1800" dirty="0">
                <a:sym typeface="Wingdings" panose="05000000000000000000" pitchFamily="2" charset="2"/>
              </a:rPr>
              <a:t> i</a:t>
            </a:r>
          </a:p>
          <a:p>
            <a:pPr marL="82550" indent="0">
              <a:buNone/>
            </a:pPr>
            <a:r>
              <a:rPr lang="en-US" sz="1800" dirty="0">
                <a:sym typeface="Wingdings" panose="05000000000000000000" pitchFamily="2" charset="2"/>
              </a:rPr>
              <a:t>             step2 j</a:t>
            </a:r>
          </a:p>
          <a:p>
            <a:pPr marL="82550" indent="0">
              <a:buNone/>
            </a:pPr>
            <a:r>
              <a:rPr lang="en-US" sz="1800" dirty="0">
                <a:sym typeface="Wingdings" panose="05000000000000000000" pitchFamily="2" charset="2"/>
              </a:rPr>
              <a:t>             visited[</a:t>
            </a:r>
            <a:r>
              <a:rPr lang="en-US" sz="1800" dirty="0" err="1">
                <a:sym typeface="Wingdings" panose="05000000000000000000" pitchFamily="2" charset="2"/>
              </a:rPr>
              <a:t>i</a:t>
            </a:r>
            <a:r>
              <a:rPr lang="en-US" sz="1800" dirty="0">
                <a:sym typeface="Wingdings" panose="05000000000000000000" pitchFamily="2" charset="2"/>
              </a:rPr>
              <a:t>][j]=1</a:t>
            </a:r>
          </a:p>
          <a:p>
            <a:pPr marL="82550" indent="0">
              <a:buNone/>
            </a:pPr>
            <a:r>
              <a:rPr lang="en-US" sz="1800" dirty="0">
                <a:sym typeface="Wingdings" panose="05000000000000000000" pitchFamily="2" charset="2"/>
              </a:rPr>
              <a:t>   &gt;step2: add node to queue</a:t>
            </a:r>
          </a:p>
          <a:p>
            <a:pPr marL="82550" indent="0">
              <a:buNone/>
            </a:pPr>
            <a:r>
              <a:rPr lang="en-US" sz="1800" dirty="0">
                <a:sym typeface="Wingdings" panose="05000000000000000000" pitchFamily="2" charset="2"/>
              </a:rPr>
              <a:t>   &gt;step3: </a:t>
            </a:r>
            <a:r>
              <a:rPr lang="en-US" sz="1800" dirty="0" err="1">
                <a:sym typeface="Wingdings" panose="05000000000000000000" pitchFamily="2" charset="2"/>
              </a:rPr>
              <a:t>min_dist</a:t>
            </a:r>
            <a:r>
              <a:rPr lang="en-US" sz="1800" dirty="0">
                <a:sym typeface="Wingdings" panose="05000000000000000000" pitchFamily="2" charset="2"/>
              </a:rPr>
              <a:t>= MAX_VALUE</a:t>
            </a:r>
          </a:p>
          <a:p>
            <a:pPr marL="82550" indent="0">
              <a:buNone/>
            </a:pPr>
            <a:r>
              <a:rPr lang="en-US" sz="1800" dirty="0">
                <a:sym typeface="Wingdings" panose="05000000000000000000" pitchFamily="2" charset="2"/>
              </a:rPr>
              <a:t>   &gt;step4: while queue is no empty</a:t>
            </a:r>
            <a:r>
              <a:rPr lang="en-US" sz="1800" dirty="0"/>
              <a:t>  </a:t>
            </a:r>
          </a:p>
          <a:p>
            <a:pPr marL="82550" indent="0">
              <a:buNone/>
            </a:pPr>
            <a:r>
              <a:rPr lang="en-US" sz="1800" dirty="0"/>
              <a:t>               </a:t>
            </a:r>
            <a:r>
              <a:rPr lang="en-US" sz="1800" dirty="0" err="1"/>
              <a:t>i</a:t>
            </a:r>
            <a:r>
              <a:rPr lang="en-US" sz="1800" dirty="0"/>
              <a:t> = </a:t>
            </a:r>
            <a:r>
              <a:rPr lang="en-US" sz="1800" dirty="0" err="1"/>
              <a:t>node.x</a:t>
            </a:r>
            <a:endParaRPr lang="en-US" sz="1800" dirty="0"/>
          </a:p>
          <a:p>
            <a:pPr marL="82550" indent="0">
              <a:buNone/>
            </a:pPr>
            <a:r>
              <a:rPr lang="en-US" sz="1800" dirty="0"/>
              <a:t>               j = </a:t>
            </a:r>
            <a:r>
              <a:rPr lang="en-US" sz="1800" dirty="0" err="1"/>
              <a:t>node.y</a:t>
            </a:r>
            <a:endParaRPr lang="en-US" sz="1800" dirty="0"/>
          </a:p>
          <a:p>
            <a:pPr marL="82550" indent="0">
              <a:buNone/>
            </a:pPr>
            <a:r>
              <a:rPr lang="en-US" sz="1800" dirty="0"/>
              <a:t>           </a:t>
            </a:r>
            <a:r>
              <a:rPr lang="en-US" sz="1800" dirty="0" err="1"/>
              <a:t>dist</a:t>
            </a:r>
            <a:r>
              <a:rPr lang="en-US" sz="1800" dirty="0"/>
              <a:t> = </a:t>
            </a:r>
            <a:r>
              <a:rPr lang="en-US" sz="1800" dirty="0" err="1"/>
              <a:t>node.distance</a:t>
            </a:r>
            <a:endParaRPr lang="en-US" sz="1800" dirty="0"/>
          </a:p>
          <a:p>
            <a:pPr marL="82550" indent="0">
              <a:buNone/>
            </a:pPr>
            <a:r>
              <a:rPr lang="en-US" sz="1800" dirty="0"/>
              <a:t>   &gt;step5: if </a:t>
            </a:r>
            <a:r>
              <a:rPr lang="en-US" sz="1800" dirty="0" err="1"/>
              <a:t>i</a:t>
            </a:r>
            <a:r>
              <a:rPr lang="en-US" sz="1800" dirty="0"/>
              <a:t>=x &amp; j=y</a:t>
            </a:r>
          </a:p>
          <a:p>
            <a:pPr marL="82550" indent="0">
              <a:buNone/>
            </a:pPr>
            <a:r>
              <a:rPr lang="en-US" sz="1800" dirty="0"/>
              <a:t>              </a:t>
            </a:r>
            <a:r>
              <a:rPr lang="en-US" sz="1800" dirty="0" err="1"/>
              <a:t>min_dist</a:t>
            </a:r>
            <a:r>
              <a:rPr lang="en-US" sz="1800" dirty="0"/>
              <a:t>=</a:t>
            </a:r>
            <a:r>
              <a:rPr lang="en-US" sz="1800" dirty="0" err="1"/>
              <a:t>dist</a:t>
            </a:r>
            <a:endParaRPr lang="en-US" sz="1800" dirty="0"/>
          </a:p>
          <a:p>
            <a:pPr marL="82550" indent="0">
              <a:buNone/>
            </a:pPr>
            <a:r>
              <a:rPr lang="en-US" sz="1800" dirty="0"/>
              <a:t>           </a:t>
            </a:r>
            <a:endParaRPr lang="en-IN" sz="1800" dirty="0"/>
          </a:p>
        </p:txBody>
      </p:sp>
    </p:spTree>
    <p:extLst>
      <p:ext uri="{BB962C8B-B14F-4D97-AF65-F5344CB8AC3E}">
        <p14:creationId xmlns:p14="http://schemas.microsoft.com/office/powerpoint/2010/main" val="702897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D5F155-6435-4DF1-A624-6B11C2E2F7B3}"/>
              </a:ext>
            </a:extLst>
          </p:cNvPr>
          <p:cNvSpPr>
            <a:spLocks noGrp="1"/>
          </p:cNvSpPr>
          <p:nvPr>
            <p:ph idx="1"/>
          </p:nvPr>
        </p:nvSpPr>
        <p:spPr>
          <a:xfrm>
            <a:off x="1043608" y="0"/>
            <a:ext cx="8100392" cy="6858000"/>
          </a:xfrm>
        </p:spPr>
        <p:txBody>
          <a:bodyPr/>
          <a:lstStyle/>
          <a:p>
            <a:pPr marL="82550" indent="0">
              <a:buNone/>
            </a:pPr>
            <a:r>
              <a:rPr lang="en-US" sz="1800" dirty="0"/>
              <a:t>       break;</a:t>
            </a:r>
          </a:p>
          <a:p>
            <a:pPr marL="82550" indent="0">
              <a:buNone/>
            </a:pPr>
            <a:r>
              <a:rPr lang="en-US" sz="1800" dirty="0"/>
              <a:t>     end if.</a:t>
            </a:r>
          </a:p>
          <a:p>
            <a:pPr marL="82550" indent="0">
              <a:buNone/>
            </a:pPr>
            <a:r>
              <a:rPr lang="en-US" sz="1800" dirty="0"/>
              <a:t> &gt;step6: for k=0 to 4</a:t>
            </a:r>
          </a:p>
          <a:p>
            <a:pPr marL="82550" indent="0">
              <a:buNone/>
            </a:pPr>
            <a:r>
              <a:rPr lang="en-US" sz="1800" dirty="0"/>
              <a:t> &gt;step7: if(is valid () = true)</a:t>
            </a:r>
          </a:p>
          <a:p>
            <a:pPr marL="82550" indent="0">
              <a:buNone/>
            </a:pPr>
            <a:r>
              <a:rPr lang="en-US" sz="1800" dirty="0"/>
              <a:t>           visited[it row[k][</a:t>
            </a:r>
            <a:r>
              <a:rPr lang="en-US" sz="1800" dirty="0" err="1"/>
              <a:t>j+col</a:t>
            </a:r>
            <a:r>
              <a:rPr lang="en-US" sz="1800" dirty="0"/>
              <a:t>[k]]=1</a:t>
            </a:r>
          </a:p>
          <a:p>
            <a:pPr marL="82550" indent="0">
              <a:buNone/>
            </a:pPr>
            <a:r>
              <a:rPr lang="en-US" sz="1800" dirty="0"/>
              <a:t>           add this node to queue</a:t>
            </a:r>
          </a:p>
          <a:p>
            <a:pPr marL="82550" indent="0">
              <a:buNone/>
            </a:pPr>
            <a:r>
              <a:rPr lang="en-US" sz="1800" dirty="0"/>
              <a:t>       end if</a:t>
            </a:r>
          </a:p>
          <a:p>
            <a:pPr marL="82550" indent="0">
              <a:buNone/>
            </a:pPr>
            <a:r>
              <a:rPr lang="en-US" sz="1800" dirty="0"/>
              <a:t>      end for</a:t>
            </a:r>
          </a:p>
          <a:p>
            <a:pPr marL="82550" indent="0">
              <a:buNone/>
            </a:pPr>
            <a:r>
              <a:rPr lang="en-US" sz="1800" dirty="0"/>
              <a:t>     end while</a:t>
            </a:r>
          </a:p>
          <a:p>
            <a:pPr marL="82550" indent="0">
              <a:buNone/>
            </a:pPr>
            <a:r>
              <a:rPr lang="en-US" sz="1800" dirty="0"/>
              <a:t> &gt;step8: call display (matrix, visited, min _ </a:t>
            </a:r>
            <a:r>
              <a:rPr lang="en-US" sz="1800" dirty="0" err="1"/>
              <a:t>dist</a:t>
            </a:r>
            <a:r>
              <a:rPr lang="en-US" sz="1800" dirty="0"/>
              <a:t>, st1, st2, x, y)</a:t>
            </a:r>
          </a:p>
          <a:p>
            <a:pPr marL="82550" indent="0">
              <a:buNone/>
            </a:pPr>
            <a:r>
              <a:rPr lang="en-US" sz="1800" dirty="0"/>
              <a:t> &gt;step9: return</a:t>
            </a:r>
          </a:p>
          <a:p>
            <a:r>
              <a:rPr lang="en-US" sz="1800" dirty="0"/>
              <a:t>4) main()</a:t>
            </a:r>
          </a:p>
          <a:p>
            <a:pPr marL="82550" indent="0">
              <a:buNone/>
            </a:pPr>
            <a:r>
              <a:rPr lang="en-US" sz="1800" dirty="0"/>
              <a:t> &gt;step1: print all display details with respective design and colors.</a:t>
            </a:r>
          </a:p>
          <a:p>
            <a:pPr marL="82550" indent="0">
              <a:buNone/>
            </a:pPr>
            <a:r>
              <a:rPr lang="en-US" sz="1800" dirty="0"/>
              <a:t> &gt;step2: while </a:t>
            </a:r>
            <a:r>
              <a:rPr lang="en-US" sz="1800" dirty="0" err="1"/>
              <a:t>ch</a:t>
            </a:r>
            <a:r>
              <a:rPr lang="en-US" sz="1800" dirty="0"/>
              <a:t>= “4”</a:t>
            </a:r>
          </a:p>
          <a:p>
            <a:pPr marL="82550" indent="0">
              <a:buNone/>
            </a:pPr>
            <a:r>
              <a:rPr lang="en-US" sz="1800" dirty="0"/>
              <a:t> &gt;step3: for </a:t>
            </a:r>
            <a:r>
              <a:rPr lang="en-US" sz="1800" dirty="0" err="1"/>
              <a:t>i</a:t>
            </a:r>
            <a:r>
              <a:rPr lang="en-US" sz="1800" dirty="0"/>
              <a:t>=0 to 12</a:t>
            </a:r>
          </a:p>
          <a:p>
            <a:pPr marL="82550" indent="0">
              <a:buNone/>
            </a:pPr>
            <a:r>
              <a:rPr lang="en-US" sz="1800" dirty="0"/>
              <a:t> &gt;step4: for j=0 to 12</a:t>
            </a:r>
          </a:p>
          <a:p>
            <a:pPr marL="82550" indent="0">
              <a:buNone/>
            </a:pPr>
            <a:r>
              <a:rPr lang="en-US" sz="1800" dirty="0"/>
              <a:t>             print the location and matrix map with respective design and colors</a:t>
            </a:r>
          </a:p>
          <a:p>
            <a:pPr marL="82550" indent="0">
              <a:buNone/>
            </a:pPr>
            <a:r>
              <a:rPr lang="en-US" sz="1800" dirty="0"/>
              <a:t>         end inner loop</a:t>
            </a:r>
          </a:p>
          <a:p>
            <a:pPr marL="82550" indent="0">
              <a:buNone/>
            </a:pPr>
            <a:r>
              <a:rPr lang="en-US" sz="1800" dirty="0"/>
              <a:t>       end outer loop</a:t>
            </a:r>
          </a:p>
          <a:p>
            <a:pPr marL="82550" indent="0">
              <a:buNone/>
            </a:pPr>
            <a:endParaRPr lang="en-IN" sz="1800" dirty="0"/>
          </a:p>
        </p:txBody>
      </p:sp>
    </p:spTree>
    <p:extLst>
      <p:ext uri="{BB962C8B-B14F-4D97-AF65-F5344CB8AC3E}">
        <p14:creationId xmlns:p14="http://schemas.microsoft.com/office/powerpoint/2010/main" val="1326488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31D6666-AAB3-4E14-8D61-FCF3BD9D7D27}"/>
              </a:ext>
            </a:extLst>
          </p:cNvPr>
          <p:cNvSpPr>
            <a:spLocks noGrp="1"/>
          </p:cNvSpPr>
          <p:nvPr>
            <p:ph idx="1"/>
          </p:nvPr>
        </p:nvSpPr>
        <p:spPr>
          <a:xfrm>
            <a:off x="1043608" y="10886"/>
            <a:ext cx="8100392" cy="6847114"/>
          </a:xfrm>
        </p:spPr>
        <p:txBody>
          <a:bodyPr/>
          <a:lstStyle/>
          <a:p>
            <a:pPr marL="82550" indent="0">
              <a:buNone/>
            </a:pPr>
            <a:r>
              <a:rPr lang="en-US" sz="1800" dirty="0"/>
              <a:t> &gt;step5: accept values of starting and ending locations.</a:t>
            </a:r>
          </a:p>
          <a:p>
            <a:pPr marL="82550" indent="0">
              <a:buNone/>
            </a:pPr>
            <a:r>
              <a:rPr lang="en-US" sz="1800" dirty="0"/>
              <a:t> &gt;step6: call </a:t>
            </a:r>
            <a:r>
              <a:rPr lang="en-US" sz="1800" dirty="0" err="1"/>
              <a:t>bfs</a:t>
            </a:r>
            <a:r>
              <a:rPr lang="en-US" sz="1800" dirty="0"/>
              <a:t>(matrix, starting points, ending points) based on the conditions of </a:t>
            </a:r>
          </a:p>
          <a:p>
            <a:pPr marL="82550" indent="0">
              <a:buNone/>
            </a:pPr>
            <a:r>
              <a:rPr lang="en-US" sz="1800" dirty="0"/>
              <a:t>             locations</a:t>
            </a:r>
          </a:p>
          <a:p>
            <a:pPr marL="82550" indent="0">
              <a:buNone/>
            </a:pPr>
            <a:r>
              <a:rPr lang="en-US" sz="1800" dirty="0"/>
              <a:t>            else print no such path or location.</a:t>
            </a:r>
          </a:p>
          <a:p>
            <a:pPr marL="82550" indent="0">
              <a:buNone/>
            </a:pPr>
            <a:r>
              <a:rPr lang="en-US" sz="1800" dirty="0"/>
              <a:t> &gt;step7: print “do you want to continue  y/n”</a:t>
            </a:r>
          </a:p>
          <a:p>
            <a:pPr marL="82550" indent="0">
              <a:buNone/>
            </a:pPr>
            <a:r>
              <a:rPr lang="en-US" sz="1800" dirty="0"/>
              <a:t> &gt;step8: input value of </a:t>
            </a:r>
            <a:r>
              <a:rPr lang="en-US" sz="1800" dirty="0" err="1"/>
              <a:t>ch</a:t>
            </a:r>
            <a:r>
              <a:rPr lang="en-US" sz="1800" dirty="0"/>
              <a:t> from user</a:t>
            </a:r>
          </a:p>
          <a:p>
            <a:pPr marL="82550" indent="0">
              <a:buNone/>
            </a:pPr>
            <a:r>
              <a:rPr lang="en-US" sz="1800" dirty="0"/>
              <a:t>         end of while loop</a:t>
            </a:r>
          </a:p>
          <a:p>
            <a:pPr marL="82550" indent="0">
              <a:buNone/>
            </a:pPr>
            <a:r>
              <a:rPr lang="en-US" sz="1800" dirty="0"/>
              <a:t> &gt;step9: print “exited from maps”</a:t>
            </a:r>
          </a:p>
          <a:p>
            <a:pPr marL="82550" indent="0">
              <a:buNone/>
            </a:pPr>
            <a:r>
              <a:rPr lang="en-US" sz="1800" dirty="0"/>
              <a:t> &gt;Step10: stop.</a:t>
            </a:r>
            <a:endParaRPr lang="en-IN" sz="1800" dirty="0"/>
          </a:p>
        </p:txBody>
      </p:sp>
    </p:spTree>
    <p:extLst>
      <p:ext uri="{BB962C8B-B14F-4D97-AF65-F5344CB8AC3E}">
        <p14:creationId xmlns:p14="http://schemas.microsoft.com/office/powerpoint/2010/main" val="3337771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7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FB65D3-5185-47C0-9E4C-3AF2BEFD0F17}"/>
              </a:ext>
            </a:extLst>
          </p:cNvPr>
          <p:cNvSpPr>
            <a:spLocks noGrp="1"/>
          </p:cNvSpPr>
          <p:nvPr>
            <p:ph type="title"/>
          </p:nvPr>
        </p:nvSpPr>
        <p:spPr>
          <a:xfrm>
            <a:off x="1115616" y="0"/>
            <a:ext cx="7920880" cy="836712"/>
          </a:xfrm>
        </p:spPr>
        <p:txBody>
          <a:bodyPr/>
          <a:lstStyle/>
          <a:p>
            <a:pPr algn="ctr"/>
            <a:r>
              <a:rPr lang="en-US" dirty="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3" y="848573"/>
            <a:ext cx="8928993" cy="5904655"/>
          </a:xfrm>
        </p:spPr>
      </p:pic>
    </p:spTree>
    <p:extLst>
      <p:ext uri="{BB962C8B-B14F-4D97-AF65-F5344CB8AC3E}">
        <p14:creationId xmlns:p14="http://schemas.microsoft.com/office/powerpoint/2010/main" val="599288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0" y="846138"/>
            <a:ext cx="8934450" cy="5888376"/>
          </a:xfrm>
        </p:spPr>
      </p:pic>
    </p:spTree>
    <p:extLst>
      <p:ext uri="{BB962C8B-B14F-4D97-AF65-F5344CB8AC3E}">
        <p14:creationId xmlns:p14="http://schemas.microsoft.com/office/powerpoint/2010/main" val="3818600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846138"/>
            <a:ext cx="8365809" cy="5957785"/>
          </a:xfrm>
        </p:spPr>
      </p:pic>
    </p:spTree>
    <p:extLst>
      <p:ext uri="{BB962C8B-B14F-4D97-AF65-F5344CB8AC3E}">
        <p14:creationId xmlns:p14="http://schemas.microsoft.com/office/powerpoint/2010/main" val="203356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980728"/>
            <a:ext cx="8826946" cy="5877272"/>
          </a:xfrm>
        </p:spPr>
      </p:pic>
    </p:spTree>
    <p:extLst>
      <p:ext uri="{BB962C8B-B14F-4D97-AF65-F5344CB8AC3E}">
        <p14:creationId xmlns:p14="http://schemas.microsoft.com/office/powerpoint/2010/main" val="1298347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60B46-234D-4ED4-B3FD-09A3AFA9AAA9}"/>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dirty="0">
                <a:solidFill>
                  <a:srgbClr val="C00000"/>
                </a:solidFill>
                <a:latin typeface="Times New Roman" pitchFamily="18" charset="0"/>
                <a:cs typeface="Times New Roman" pitchFamily="18" charset="0"/>
              </a:rPr>
              <a:t>CONTENTS</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3AC72A7-FDEF-45FF-9B52-C2E2DB5D8302}"/>
              </a:ext>
            </a:extLst>
          </p:cNvPr>
          <p:cNvSpPr>
            <a:spLocks noGrp="1"/>
          </p:cNvSpPr>
          <p:nvPr>
            <p:ph idx="1"/>
          </p:nvPr>
        </p:nvSpPr>
        <p:spPr>
          <a:xfrm>
            <a:off x="1091417" y="1772816"/>
            <a:ext cx="7956550" cy="6013653"/>
          </a:xfrm>
        </p:spPr>
        <p:txBody>
          <a:bodyPr>
            <a:noAutofit/>
          </a:bodyPr>
          <a:lstStyle/>
          <a:p>
            <a:pPr marL="274320" indent="-274320" eaLnBrk="1" fontAlgn="auto" hangingPunct="1">
              <a:spcAft>
                <a:spcPts val="0"/>
              </a:spcAft>
              <a:buClr>
                <a:schemeClr val="accent3"/>
              </a:buClr>
              <a:buFont typeface="Wingdings 2"/>
              <a:buChar char=""/>
              <a:defRPr/>
            </a:pPr>
            <a:r>
              <a:rPr lang="en-US" sz="2000" b="1" dirty="0">
                <a:solidFill>
                  <a:srgbClr val="C00000"/>
                </a:solidFill>
                <a:latin typeface="Times New Roman" pitchFamily="18" charset="0"/>
                <a:cs typeface="Times New Roman" pitchFamily="18" charset="0"/>
              </a:rPr>
              <a:t>Abstract</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Introduction </a:t>
            </a: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Objective </a:t>
            </a:r>
            <a:r>
              <a:rPr lang="en-US" sz="2000" b="1" dirty="0" smtClean="0">
                <a:latin typeface="Times New Roman" pitchFamily="18" charset="0"/>
                <a:cs typeface="Times New Roman" pitchFamily="18" charset="0"/>
              </a:rPr>
              <a:t> </a:t>
            </a: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Algorithm </a:t>
            </a:r>
            <a:r>
              <a:rPr lang="en-US" sz="2000" b="1" dirty="0">
                <a:solidFill>
                  <a:srgbClr val="C00000"/>
                </a:solidFill>
                <a:latin typeface="Times New Roman" pitchFamily="18" charset="0"/>
                <a:cs typeface="Times New Roman" pitchFamily="18" charset="0"/>
              </a:rPr>
              <a:t>Design </a:t>
            </a:r>
            <a:r>
              <a:rPr lang="en-US" sz="2000" b="1" dirty="0" smtClean="0">
                <a:solidFill>
                  <a:srgbClr val="C00000"/>
                </a:solidFill>
                <a:latin typeface="Times New Roman" pitchFamily="18" charset="0"/>
                <a:cs typeface="Times New Roman" pitchFamily="18" charset="0"/>
              </a:rPr>
              <a:t>Technique</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a:solidFill>
                  <a:srgbClr val="C00000"/>
                </a:solidFill>
                <a:latin typeface="Times New Roman" pitchFamily="18" charset="0"/>
                <a:cs typeface="Times New Roman" pitchFamily="18" charset="0"/>
              </a:rPr>
              <a:t>Project Architecture</a:t>
            </a:r>
            <a:endParaRPr lang="en-US" sz="2000" b="1" dirty="0">
              <a:solidFill>
                <a:srgbClr val="00B05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Implementation </a:t>
            </a: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Results</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a:solidFill>
                  <a:srgbClr val="C00000"/>
                </a:solidFill>
                <a:latin typeface="Times New Roman" pitchFamily="18" charset="0"/>
                <a:cs typeface="Times New Roman" pitchFamily="18" charset="0"/>
              </a:rPr>
              <a:t>Applications</a:t>
            </a:r>
            <a:r>
              <a:rPr lang="en-US" sz="2000" b="1" dirty="0">
                <a:latin typeface="Times New Roman" pitchFamily="18" charset="0"/>
                <a:cs typeface="Times New Roman" pitchFamily="18" charset="0"/>
              </a:rPr>
              <a:t> </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a:solidFill>
                  <a:srgbClr val="C00000"/>
                </a:solidFill>
                <a:latin typeface="Times New Roman" pitchFamily="18" charset="0"/>
                <a:cs typeface="Times New Roman" pitchFamily="18" charset="0"/>
              </a:rPr>
              <a:t>Conclusion &amp; Future </a:t>
            </a:r>
            <a:r>
              <a:rPr lang="en-US" sz="2000" b="1" dirty="0" smtClean="0">
                <a:solidFill>
                  <a:srgbClr val="C00000"/>
                </a:solidFill>
                <a:latin typeface="Times New Roman" pitchFamily="18" charset="0"/>
                <a:cs typeface="Times New Roman" pitchFamily="18" charset="0"/>
              </a:rPr>
              <a:t>Enhancements</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Reference</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panose="05020102010507070707" pitchFamily="18" charset="2"/>
              <a:buNone/>
              <a:defRPr/>
            </a:pPr>
            <a:endParaRPr lang="en-US" sz="2000" b="1"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endParaRPr lang="en-US" sz="2000" b="1" dirty="0">
              <a:latin typeface="Times New Roman" pitchFamily="18" charset="0"/>
              <a:cs typeface="Times New Roman" pitchFamily="18" charset="0"/>
            </a:endParaRPr>
          </a:p>
          <a:p>
            <a:pPr marL="886968" lvl="2" indent="-246888" eaLnBrk="1" fontAlgn="auto" hangingPunct="1">
              <a:spcAft>
                <a:spcPts val="0"/>
              </a:spcAft>
              <a:buFont typeface="Wingdings 2"/>
              <a:buNone/>
              <a:defRPr/>
            </a:pPr>
            <a:endParaRPr lang="en-US" sz="2000" b="1" dirty="0">
              <a:latin typeface="Times New Roman" pitchFamily="18" charset="0"/>
              <a:cs typeface="Times New Roman" pitchFamily="18" charset="0"/>
            </a:endParaRPr>
          </a:p>
          <a:p>
            <a:pPr marL="886968" lvl="2" indent="-246888" eaLnBrk="1" fontAlgn="auto" hangingPunct="1">
              <a:spcAft>
                <a:spcPts val="0"/>
              </a:spcAft>
              <a:buFont typeface="Wingdings 2"/>
              <a:buNone/>
              <a:defRPr/>
            </a:pPr>
            <a:endParaRPr lang="en-US" sz="2000" b="1" dirty="0">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1EB8CA12-C797-4C2F-A2B7-93A43F13F1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48A2DB-3BF7-468B-B214-69CD4CA06860}" type="slidenum">
              <a:rPr lang="en-IN" altLang="en-US">
                <a:solidFill>
                  <a:srgbClr val="B5A788"/>
                </a:solidFill>
              </a:rPr>
              <a:pPr eaLnBrk="1" hangingPunct="1"/>
              <a:t>2</a:t>
            </a:fld>
            <a:endParaRPr lang="en-IN" altLang="en-US">
              <a:solidFill>
                <a:srgbClr val="B5A788"/>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836712"/>
            <a:ext cx="3816424" cy="706090"/>
          </a:xfrm>
        </p:spPr>
        <p:txBody>
          <a:bodyPr>
            <a:normAutofit/>
          </a:bodyPr>
          <a:lstStyle/>
          <a:p>
            <a:r>
              <a:rPr lang="en-US" sz="2000" dirty="0" smtClean="0">
                <a:latin typeface="Arial" panose="020B0604020202020204" pitchFamily="34" charset="0"/>
                <a:cs typeface="Arial" panose="020B0604020202020204" pitchFamily="34" charset="0"/>
              </a:rPr>
              <a:t>          </a:t>
            </a:r>
            <a:r>
              <a:rPr lang="en-US" sz="2000" b="1" u="sng" dirty="0" smtClean="0">
                <a:solidFill>
                  <a:schemeClr val="tx1"/>
                </a:solidFill>
                <a:latin typeface="Arial" panose="020B0604020202020204" pitchFamily="34" charset="0"/>
                <a:cs typeface="Arial" panose="020B0604020202020204" pitchFamily="34" charset="0"/>
              </a:rPr>
              <a:t>Lee</a:t>
            </a:r>
            <a:r>
              <a:rPr lang="en-US" sz="2000" dirty="0" smtClean="0">
                <a:latin typeface="Arial" panose="020B0604020202020204" pitchFamily="34" charset="0"/>
                <a:cs typeface="Arial" panose="020B0604020202020204" pitchFamily="34" charset="0"/>
              </a:rPr>
              <a:t> </a:t>
            </a:r>
            <a:r>
              <a:rPr lang="en-US" sz="2000" b="1" u="sng" dirty="0" smtClean="0">
                <a:solidFill>
                  <a:schemeClr val="tx1"/>
                </a:solidFill>
                <a:latin typeface="Arial" panose="020B0604020202020204" pitchFamily="34" charset="0"/>
                <a:cs typeface="Arial" panose="020B0604020202020204" pitchFamily="34" charset="0"/>
              </a:rPr>
              <a:t>algorithm</a:t>
            </a:r>
            <a:r>
              <a:rPr lang="en-US" sz="2000" b="1" u="sng" dirty="0" smtClean="0">
                <a:latin typeface="Arial" panose="020B0604020202020204" pitchFamily="34" charset="0"/>
                <a:cs typeface="Arial" panose="020B0604020202020204" pitchFamily="34" charset="0"/>
              </a:rPr>
              <a:t>                           </a:t>
            </a:r>
            <a:endParaRPr lang="en-US" sz="2000" b="1" u="sng"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1741833"/>
              </p:ext>
            </p:extLst>
          </p:nvPr>
        </p:nvGraphicFramePr>
        <p:xfrm>
          <a:off x="1331640" y="1542802"/>
          <a:ext cx="7529388" cy="3597776"/>
        </p:xfrm>
        <a:graphic>
          <a:graphicData uri="http://schemas.openxmlformats.org/drawingml/2006/table">
            <a:tbl>
              <a:tblPr firstRow="1" bandRow="1">
                <a:tableStyleId>{5C22544A-7EE6-4342-B048-85BDC9FD1C3A}</a:tableStyleId>
              </a:tblPr>
              <a:tblGrid>
                <a:gridCol w="3764694"/>
                <a:gridCol w="3764694"/>
              </a:tblGrid>
              <a:tr h="747328">
                <a:tc>
                  <a:txBody>
                    <a:bodyPr/>
                    <a:lstStyle/>
                    <a:p>
                      <a:r>
                        <a:rPr lang="en-US" dirty="0" smtClean="0">
                          <a:latin typeface="Arial" panose="020B0604020202020204" pitchFamily="34" charset="0"/>
                          <a:cs typeface="Arial" panose="020B0604020202020204" pitchFamily="34" charset="0"/>
                        </a:rPr>
                        <a:t>Lee algorithm uses BFS</a:t>
                      </a:r>
                      <a:r>
                        <a:rPr lang="en-US" baseline="0" dirty="0" smtClean="0">
                          <a:latin typeface="Arial" panose="020B0604020202020204" pitchFamily="34" charset="0"/>
                          <a:cs typeface="Arial" panose="020B0604020202020204" pitchFamily="34" charset="0"/>
                        </a:rPr>
                        <a:t> method to find shortest distance for maze routing.</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In</a:t>
                      </a:r>
                      <a:r>
                        <a:rPr lang="en-US" baseline="0" dirty="0" smtClean="0">
                          <a:latin typeface="Arial" panose="020B0604020202020204" pitchFamily="34" charset="0"/>
                          <a:cs typeface="Arial" panose="020B0604020202020204" pitchFamily="34" charset="0"/>
                        </a:rPr>
                        <a:t> this method it uses graphs and edge weights to find shortest distance between nodes.</a:t>
                      </a:r>
                      <a:endParaRPr lang="en-US" dirty="0">
                        <a:latin typeface="Arial" panose="020B0604020202020204" pitchFamily="34" charset="0"/>
                        <a:cs typeface="Arial" panose="020B0604020202020204" pitchFamily="34" charset="0"/>
                      </a:endParaRPr>
                    </a:p>
                  </a:txBody>
                  <a:tcPr/>
                </a:tc>
              </a:tr>
              <a:tr h="747328">
                <a:tc>
                  <a:txBody>
                    <a:bodyPr/>
                    <a:lstStyle/>
                    <a:p>
                      <a:r>
                        <a:rPr lang="en-US" dirty="0" smtClean="0"/>
                        <a:t>Lee</a:t>
                      </a:r>
                      <a:r>
                        <a:rPr lang="en-US" baseline="0" dirty="0" smtClean="0"/>
                        <a:t> algorithm uses more memory and takes more time.</a:t>
                      </a:r>
                      <a:endParaRPr lang="en-US" dirty="0"/>
                    </a:p>
                  </a:txBody>
                  <a:tcPr/>
                </a:tc>
                <a:tc>
                  <a:txBody>
                    <a:bodyPr/>
                    <a:lstStyle/>
                    <a:p>
                      <a:r>
                        <a:rPr lang="en-US" dirty="0" smtClean="0"/>
                        <a:t>This</a:t>
                      </a:r>
                      <a:r>
                        <a:rPr lang="en-US" baseline="0" dirty="0" smtClean="0"/>
                        <a:t> algorithm is more efficient since the edge weights are given and uses less time.</a:t>
                      </a:r>
                      <a:endParaRPr lang="en-US" dirty="0"/>
                    </a:p>
                  </a:txBody>
                  <a:tcPr/>
                </a:tc>
              </a:tr>
              <a:tr h="747328">
                <a:tc>
                  <a:txBody>
                    <a:bodyPr/>
                    <a:lstStyle/>
                    <a:p>
                      <a:r>
                        <a:rPr lang="en-US" dirty="0" smtClean="0"/>
                        <a:t>It uses simple queue.</a:t>
                      </a:r>
                      <a:endParaRPr lang="en-US" dirty="0"/>
                    </a:p>
                  </a:txBody>
                  <a:tcPr/>
                </a:tc>
                <a:tc>
                  <a:txBody>
                    <a:bodyPr/>
                    <a:lstStyle/>
                    <a:p>
                      <a:r>
                        <a:rPr lang="en-US" dirty="0" smtClean="0"/>
                        <a:t>It uses priority queue.</a:t>
                      </a:r>
                      <a:endParaRPr lang="en-US" dirty="0"/>
                    </a:p>
                  </a:txBody>
                  <a:tcPr/>
                </a:tc>
              </a:tr>
              <a:tr h="747328">
                <a:tc>
                  <a:txBody>
                    <a:bodyPr/>
                    <a:lstStyle/>
                    <a:p>
                      <a:r>
                        <a:rPr lang="en-US" dirty="0" smtClean="0"/>
                        <a:t>Time</a:t>
                      </a:r>
                      <a:r>
                        <a:rPr lang="en-US" baseline="0" dirty="0" smtClean="0"/>
                        <a:t> complexity is O(M*N).</a:t>
                      </a:r>
                      <a:endParaRPr lang="en-US" dirty="0"/>
                    </a:p>
                  </a:txBody>
                  <a:tcPr/>
                </a:tc>
                <a:tc>
                  <a:txBody>
                    <a:bodyPr/>
                    <a:lstStyle/>
                    <a:p>
                      <a:r>
                        <a:rPr lang="en-US" dirty="0" smtClean="0"/>
                        <a:t>Time complexity is</a:t>
                      </a:r>
                      <a:r>
                        <a:rPr lang="en-US" baseline="0" dirty="0" smtClean="0"/>
                        <a:t> O(</a:t>
                      </a:r>
                      <a:r>
                        <a:rPr lang="en-US" baseline="0" dirty="0" err="1" smtClean="0"/>
                        <a:t>V+Elog</a:t>
                      </a:r>
                      <a:r>
                        <a:rPr lang="en-US" baseline="0" dirty="0" smtClean="0"/>
                        <a:t>(V)).</a:t>
                      </a:r>
                      <a:endParaRPr lang="en-US" dirty="0"/>
                    </a:p>
                  </a:txBody>
                  <a:tcPr/>
                </a:tc>
              </a:tr>
            </a:tbl>
          </a:graphicData>
        </a:graphic>
      </p:graphicFrame>
      <p:sp>
        <p:nvSpPr>
          <p:cNvPr id="6" name="TextBox 5"/>
          <p:cNvSpPr txBox="1"/>
          <p:nvPr/>
        </p:nvSpPr>
        <p:spPr>
          <a:xfrm>
            <a:off x="5508104" y="989702"/>
            <a:ext cx="2565254" cy="400110"/>
          </a:xfrm>
          <a:prstGeom prst="rect">
            <a:avLst/>
          </a:prstGeom>
          <a:noFill/>
        </p:spPr>
        <p:txBody>
          <a:bodyPr wrap="none" rtlCol="0">
            <a:spAutoFit/>
          </a:bodyPr>
          <a:lstStyle/>
          <a:p>
            <a:r>
              <a:rPr lang="en-US" sz="2000" b="1" u="sng" dirty="0" err="1" smtClean="0"/>
              <a:t>Dijkstra’s</a:t>
            </a:r>
            <a:r>
              <a:rPr lang="en-US" sz="2000" b="1" u="sng" dirty="0" smtClean="0"/>
              <a:t> algorithm</a:t>
            </a:r>
            <a:endParaRPr lang="en-US" sz="2000" b="1" u="sng" dirty="0"/>
          </a:p>
        </p:txBody>
      </p:sp>
    </p:spTree>
    <p:extLst>
      <p:ext uri="{BB962C8B-B14F-4D97-AF65-F5344CB8AC3E}">
        <p14:creationId xmlns:p14="http://schemas.microsoft.com/office/powerpoint/2010/main" val="1387828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653512-A8D6-413E-8282-5C97EA268852}"/>
              </a:ext>
            </a:extLst>
          </p:cNvPr>
          <p:cNvSpPr>
            <a:spLocks noGrp="1"/>
          </p:cNvSpPr>
          <p:nvPr>
            <p:ph type="title"/>
          </p:nvPr>
        </p:nvSpPr>
        <p:spPr>
          <a:xfrm>
            <a:off x="1043608" y="44624"/>
            <a:ext cx="8064896" cy="936104"/>
          </a:xfrm>
        </p:spPr>
        <p:txBody>
          <a:bodyPr/>
          <a:lstStyle/>
          <a:p>
            <a:pPr algn="ctr"/>
            <a:r>
              <a:rPr lang="en-US" dirty="0"/>
              <a:t>APPLICATIONS</a:t>
            </a:r>
            <a:endParaRPr lang="en-IN" dirty="0"/>
          </a:p>
        </p:txBody>
      </p:sp>
      <p:sp>
        <p:nvSpPr>
          <p:cNvPr id="3" name="Content Placeholder 2">
            <a:extLst>
              <a:ext uri="{FF2B5EF4-FFF2-40B4-BE49-F238E27FC236}">
                <a16:creationId xmlns="" xmlns:a16="http://schemas.microsoft.com/office/drawing/2014/main" id="{F4B0ABC6-2BC6-47EE-88A0-ED5787DDC3D8}"/>
              </a:ext>
            </a:extLst>
          </p:cNvPr>
          <p:cNvSpPr>
            <a:spLocks noGrp="1"/>
          </p:cNvSpPr>
          <p:nvPr>
            <p:ph idx="1"/>
          </p:nvPr>
        </p:nvSpPr>
        <p:spPr>
          <a:xfrm>
            <a:off x="1259632" y="1196752"/>
            <a:ext cx="6840760" cy="5112568"/>
          </a:xfrm>
        </p:spPr>
        <p:txBody>
          <a:bodyPr/>
          <a:lstStyle/>
          <a:p>
            <a:r>
              <a:rPr lang="en-US" dirty="0" smtClean="0"/>
              <a:t>Robotic </a:t>
            </a:r>
            <a:r>
              <a:rPr lang="en-US" dirty="0"/>
              <a:t>Path. </a:t>
            </a:r>
            <a:r>
              <a:rPr lang="en-US" dirty="0" smtClean="0"/>
              <a:t>Nowadays drones and robots have come into existence.</a:t>
            </a:r>
          </a:p>
          <a:p>
            <a:pPr marL="82550" indent="0">
              <a:buNone/>
            </a:pPr>
            <a:endParaRPr lang="en-US" dirty="0" smtClean="0"/>
          </a:p>
          <a:p>
            <a:pPr lvl="0"/>
            <a:r>
              <a:rPr lang="en-US" dirty="0" smtClean="0"/>
              <a:t>VLSI routing</a:t>
            </a:r>
          </a:p>
          <a:p>
            <a:pPr lvl="0"/>
            <a:endParaRPr lang="en-US" dirty="0"/>
          </a:p>
          <a:p>
            <a:pPr lvl="0"/>
            <a:r>
              <a:rPr lang="en-US" dirty="0"/>
              <a:t>Computer Aided Design (</a:t>
            </a:r>
            <a:r>
              <a:rPr lang="en-US" dirty="0" smtClean="0"/>
              <a:t>CAD)</a:t>
            </a:r>
          </a:p>
          <a:p>
            <a:pPr marL="82550" lvl="0" indent="0">
              <a:buNone/>
            </a:pPr>
            <a:endParaRPr lang="en-US" dirty="0" smtClean="0"/>
          </a:p>
          <a:p>
            <a:pPr lvl="0"/>
            <a:r>
              <a:rPr lang="en-US" dirty="0" smtClean="0"/>
              <a:t>Global </a:t>
            </a:r>
            <a:r>
              <a:rPr lang="en-US" dirty="0"/>
              <a:t>and detailed routing</a:t>
            </a:r>
          </a:p>
          <a:p>
            <a:endParaRPr lang="en-IN" dirty="0"/>
          </a:p>
        </p:txBody>
      </p:sp>
    </p:spTree>
    <p:extLst>
      <p:ext uri="{BB962C8B-B14F-4D97-AF65-F5344CB8AC3E}">
        <p14:creationId xmlns:p14="http://schemas.microsoft.com/office/powerpoint/2010/main" val="1710618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t>CONCLUSION &amp; FUTURE ENHANCMENTS</a:t>
            </a:r>
            <a:endParaRPr lang="en-US"/>
          </a:p>
        </p:txBody>
      </p:sp>
      <p:sp>
        <p:nvSpPr>
          <p:cNvPr id="3" name="Content Placeholder 2"/>
          <p:cNvSpPr>
            <a:spLocks noGrp="1"/>
          </p:cNvSpPr>
          <p:nvPr>
            <p:ph idx="1"/>
          </p:nvPr>
        </p:nvSpPr>
        <p:spPr>
          <a:xfrm>
            <a:off x="1043608" y="1916832"/>
            <a:ext cx="7499350" cy="4320480"/>
          </a:xfrm>
        </p:spPr>
        <p:txBody>
          <a:bodyPr/>
          <a:lstStyle/>
          <a:p>
            <a:r>
              <a:rPr lang="en-US" sz="1800" dirty="0" smtClean="0">
                <a:latin typeface="Arial" panose="020B0604020202020204" pitchFamily="34" charset="0"/>
                <a:cs typeface="Arial" panose="020B0604020202020204" pitchFamily="34" charset="0"/>
              </a:rPr>
              <a:t>We would like to conclude that by understanding the logic of the algorithms such as lee algorithm which uses BFS method to find shortest distance , we can understand how big software such as Google maps works.</a:t>
            </a:r>
          </a:p>
          <a:p>
            <a:r>
              <a:rPr lang="en-US" sz="1800" dirty="0" smtClean="0">
                <a:latin typeface="Arial" panose="020B0604020202020204" pitchFamily="34" charset="0"/>
                <a:cs typeface="Arial" panose="020B0604020202020204" pitchFamily="34" charset="0"/>
              </a:rPr>
              <a:t>By this knowledge we can find much more optimal solutions for routing purposes in any manner i.e. wiring in PCBs , global routing or even for local area offline road maps for emergency purposes.</a:t>
            </a:r>
          </a:p>
          <a:p>
            <a:r>
              <a:rPr lang="en-US" sz="1800" dirty="0" smtClean="0">
                <a:latin typeface="Arial" panose="020B0604020202020204" pitchFamily="34" charset="0"/>
                <a:cs typeface="Arial" panose="020B0604020202020204" pitchFamily="34" charset="0"/>
              </a:rPr>
              <a:t>In future, since lee algorithm occupies more memory, we can upgrade to A* algorithm or even more better algorithms to find shortest distance.</a:t>
            </a:r>
          </a:p>
          <a:p>
            <a:r>
              <a:rPr lang="en-US" sz="1800" dirty="0" smtClean="0">
                <a:latin typeface="Arial" panose="020B0604020202020204" pitchFamily="34" charset="0"/>
                <a:cs typeface="Arial" panose="020B0604020202020204" pitchFamily="34" charset="0"/>
              </a:rPr>
              <a:t>We would like to find much better algorithm in which multiple points or locations can be given and optimal solution for routing can be found where all those locations are visited once.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621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3DFEB-1A70-4537-AADA-08564FEB0F4D}"/>
              </a:ext>
            </a:extLst>
          </p:cNvPr>
          <p:cNvSpPr>
            <a:spLocks noGrp="1"/>
          </p:cNvSpPr>
          <p:nvPr>
            <p:ph type="title"/>
          </p:nvPr>
        </p:nvSpPr>
        <p:spPr>
          <a:xfrm>
            <a:off x="1187624" y="44624"/>
            <a:ext cx="7956376" cy="936104"/>
          </a:xfrm>
        </p:spPr>
        <p:txBody>
          <a:bodyPr>
            <a:normAutofit/>
          </a:bodyPr>
          <a:lstStyle/>
          <a:p>
            <a:pPr algn="ctr"/>
            <a:r>
              <a:rPr lang="en-US" dirty="0"/>
              <a:t>REFERENCES</a:t>
            </a:r>
            <a:endParaRPr lang="en-IN" dirty="0"/>
          </a:p>
        </p:txBody>
      </p:sp>
      <p:sp>
        <p:nvSpPr>
          <p:cNvPr id="3" name="Content Placeholder 2">
            <a:extLst>
              <a:ext uri="{FF2B5EF4-FFF2-40B4-BE49-F238E27FC236}">
                <a16:creationId xmlns="" xmlns:a16="http://schemas.microsoft.com/office/drawing/2014/main" id="{2871FE08-21DB-43AE-9CA4-06E7D9D1FA00}"/>
              </a:ext>
            </a:extLst>
          </p:cNvPr>
          <p:cNvSpPr>
            <a:spLocks noGrp="1"/>
          </p:cNvSpPr>
          <p:nvPr>
            <p:ph idx="1"/>
          </p:nvPr>
        </p:nvSpPr>
        <p:spPr>
          <a:xfrm>
            <a:off x="1043608" y="1916832"/>
            <a:ext cx="7848872" cy="5976664"/>
          </a:xfrm>
        </p:spPr>
        <p:txBody>
          <a:bodyPr/>
          <a:lstStyle/>
          <a:p>
            <a:r>
              <a:rPr lang="en-IN" sz="2400" dirty="0">
                <a:latin typeface="Arial" panose="020B0604020202020204" pitchFamily="34" charset="0"/>
                <a:cs typeface="Arial" panose="020B0604020202020204" pitchFamily="34" charset="0"/>
                <a:hlinkClick r:id="rId2"/>
              </a:rPr>
              <a:t>https://</a:t>
            </a:r>
            <a:r>
              <a:rPr lang="en-IN" sz="2400" dirty="0" smtClean="0">
                <a:latin typeface="Arial" panose="020B0604020202020204" pitchFamily="34" charset="0"/>
                <a:cs typeface="Arial" panose="020B0604020202020204" pitchFamily="34" charset="0"/>
                <a:hlinkClick r:id="rId2"/>
              </a:rPr>
              <a:t>atechdaily.com/posts/Lee-Algorithm-in-Java</a:t>
            </a:r>
            <a:endParaRPr lang="en-IN" sz="2400" dirty="0" smtClean="0">
              <a:latin typeface="Arial" panose="020B0604020202020204" pitchFamily="34" charset="0"/>
              <a:cs typeface="Arial" panose="020B0604020202020204" pitchFamily="34" charset="0"/>
            </a:endParaRPr>
          </a:p>
          <a:p>
            <a:pPr marL="82550" indent="0">
              <a:buNone/>
            </a:pP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hlinkClick r:id="rId3"/>
              </a:rPr>
              <a:t>https://</a:t>
            </a:r>
            <a:r>
              <a:rPr lang="en-IN" sz="2400" dirty="0" smtClean="0">
                <a:latin typeface="Arial" panose="020B0604020202020204" pitchFamily="34" charset="0"/>
                <a:cs typeface="Arial" panose="020B0604020202020204" pitchFamily="34" charset="0"/>
                <a:hlinkClick r:id="rId3"/>
              </a:rPr>
              <a:t>youtu.be/IzYCYXfVTF8</a:t>
            </a:r>
            <a:endParaRPr lang="en-IN" sz="24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hlinkClick r:id="rId4"/>
              </a:rPr>
              <a:t>https</a:t>
            </a:r>
            <a:r>
              <a:rPr lang="en-IN" sz="2400" dirty="0" smtClean="0">
                <a:latin typeface="Arial" panose="020B0604020202020204" pitchFamily="34" charset="0"/>
                <a:cs typeface="Arial" panose="020B0604020202020204" pitchFamily="34" charset="0"/>
                <a:hlinkClick r:id="rId4"/>
              </a:rPr>
              <a:t>://stackoverflow.com/questions/5762491</a:t>
            </a:r>
            <a:endParaRPr lang="en-IN" sz="2400" dirty="0" smtClean="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193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1D222-9ACA-465E-920F-879E0A401902}"/>
              </a:ext>
            </a:extLst>
          </p:cNvPr>
          <p:cNvSpPr>
            <a:spLocks noGrp="1"/>
          </p:cNvSpPr>
          <p:nvPr>
            <p:ph type="title"/>
          </p:nvPr>
        </p:nvSpPr>
        <p:spPr>
          <a:xfrm>
            <a:off x="1547664" y="256555"/>
            <a:ext cx="7098754" cy="706090"/>
          </a:xfrm>
        </p:spPr>
        <p:txBody>
          <a:bodyPr>
            <a:normAutofit fontScale="90000"/>
          </a:bodyPr>
          <a:lstStyle/>
          <a:p>
            <a:pPr algn="ctr"/>
            <a:r>
              <a:rPr lang="en-US" dirty="0"/>
              <a:t>ABSTRACT</a:t>
            </a:r>
            <a:endParaRPr lang="en-IN" dirty="0"/>
          </a:p>
        </p:txBody>
      </p:sp>
      <p:sp>
        <p:nvSpPr>
          <p:cNvPr id="3" name="Content Placeholder 2">
            <a:extLst>
              <a:ext uri="{FF2B5EF4-FFF2-40B4-BE49-F238E27FC236}">
                <a16:creationId xmlns="" xmlns:a16="http://schemas.microsoft.com/office/drawing/2014/main" id="{F014280E-63EE-453B-89DB-935613186C89}"/>
              </a:ext>
            </a:extLst>
          </p:cNvPr>
          <p:cNvSpPr>
            <a:spLocks noGrp="1"/>
          </p:cNvSpPr>
          <p:nvPr>
            <p:ph idx="1"/>
          </p:nvPr>
        </p:nvSpPr>
        <p:spPr>
          <a:xfrm>
            <a:off x="1259632" y="1844825"/>
            <a:ext cx="7674818" cy="4032448"/>
          </a:xfrm>
        </p:spPr>
        <p:txBody>
          <a:bodyPr/>
          <a:lstStyle/>
          <a:p>
            <a:pPr marL="82550" indent="0">
              <a:buNone/>
            </a:pPr>
            <a:r>
              <a:rPr lang="en-US" sz="2000" dirty="0"/>
              <a:t>S</a:t>
            </a:r>
            <a:r>
              <a:rPr lang="en-IN" sz="2000" dirty="0"/>
              <a:t>hortest path problems are fundamental network optimization. </a:t>
            </a:r>
            <a:r>
              <a:rPr lang="en-US" sz="2000" dirty="0"/>
              <a:t>Lee's algorithm is a path finding algorithm and one possible solution for maze routing, which is often used in computer-aided design systems to route wires on printed circuit boards </a:t>
            </a:r>
            <a:r>
              <a:rPr lang="en-US" sz="2000" dirty="0" smtClean="0"/>
              <a:t>.</a:t>
            </a:r>
          </a:p>
          <a:p>
            <a:pPr marL="82550" indent="0">
              <a:buNone/>
            </a:pPr>
            <a:r>
              <a:rPr lang="en-IN" sz="2000" dirty="0" smtClean="0"/>
              <a:t>The </a:t>
            </a:r>
            <a:r>
              <a:rPr lang="en-IN" sz="2000" dirty="0"/>
              <a:t>scope of this chapter is to provide </a:t>
            </a:r>
            <a:r>
              <a:rPr lang="en-IN" sz="2000" dirty="0" smtClean="0"/>
              <a:t>an </a:t>
            </a:r>
            <a:r>
              <a:rPr lang="en-IN" sz="2000" dirty="0"/>
              <a:t>extensive treatment of shortest path algorithms covering both classical and recently proposed approaches. </a:t>
            </a:r>
            <a:endParaRPr lang="en-IN" sz="2000" dirty="0" smtClean="0"/>
          </a:p>
          <a:p>
            <a:pPr marL="82550" indent="0">
              <a:buNone/>
            </a:pPr>
            <a:r>
              <a:rPr lang="en-IN" sz="2000" dirty="0" smtClean="0"/>
              <a:t>Roads </a:t>
            </a:r>
            <a:r>
              <a:rPr lang="en-IN" sz="2000" dirty="0"/>
              <a:t>play a major role to the people live in various state </a:t>
            </a:r>
            <a:r>
              <a:rPr lang="en-IN" sz="2000" dirty="0" smtClean="0"/>
              <a:t>cities, </a:t>
            </a:r>
            <a:r>
              <a:rPr lang="en-IN" sz="2000" dirty="0"/>
              <a:t>town and villages. Each and every day they travel to work to schools, business meetings and to transport their </a:t>
            </a:r>
            <a:r>
              <a:rPr lang="en-IN" sz="2000" dirty="0" smtClean="0"/>
              <a:t>goods. These type of programs helps </a:t>
            </a:r>
            <a:r>
              <a:rPr lang="en-IN" sz="2000" dirty="0"/>
              <a:t>to find the </a:t>
            </a:r>
            <a:r>
              <a:rPr lang="en-IN" sz="2000" dirty="0" smtClean="0"/>
              <a:t>shortest distance </a:t>
            </a:r>
            <a:r>
              <a:rPr lang="en-IN" sz="2000" dirty="0"/>
              <a:t>among the surroundings we have.</a:t>
            </a:r>
          </a:p>
        </p:txBody>
      </p:sp>
    </p:spTree>
    <p:extLst>
      <p:ext uri="{BB962C8B-B14F-4D97-AF65-F5344CB8AC3E}">
        <p14:creationId xmlns:p14="http://schemas.microsoft.com/office/powerpoint/2010/main" val="1645147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E09298-EC75-4E61-9D52-92157AC897DA}"/>
              </a:ext>
            </a:extLst>
          </p:cNvPr>
          <p:cNvSpPr>
            <a:spLocks noGrp="1"/>
          </p:cNvSpPr>
          <p:nvPr>
            <p:ph type="title"/>
          </p:nvPr>
        </p:nvSpPr>
        <p:spPr>
          <a:xfrm>
            <a:off x="1435100" y="274638"/>
            <a:ext cx="7499350" cy="850106"/>
          </a:xfrm>
        </p:spPr>
        <p:txBody>
          <a:bodyPr/>
          <a:lstStyle/>
          <a:p>
            <a:pPr algn="ctr"/>
            <a:r>
              <a:rPr lang="en-US" dirty="0"/>
              <a:t>INTRODUCTION</a:t>
            </a:r>
            <a:endParaRPr lang="en-IN" dirty="0"/>
          </a:p>
        </p:txBody>
      </p:sp>
      <p:sp>
        <p:nvSpPr>
          <p:cNvPr id="3" name="Content Placeholder 2">
            <a:extLst>
              <a:ext uri="{FF2B5EF4-FFF2-40B4-BE49-F238E27FC236}">
                <a16:creationId xmlns="" xmlns:a16="http://schemas.microsoft.com/office/drawing/2014/main" id="{11D539B5-60E5-4FC8-9743-2BD139EBE94B}"/>
              </a:ext>
            </a:extLst>
          </p:cNvPr>
          <p:cNvSpPr>
            <a:spLocks noGrp="1"/>
          </p:cNvSpPr>
          <p:nvPr>
            <p:ph idx="1"/>
          </p:nvPr>
        </p:nvSpPr>
        <p:spPr>
          <a:xfrm>
            <a:off x="1223120" y="1484784"/>
            <a:ext cx="7920880" cy="5040560"/>
          </a:xfrm>
        </p:spPr>
        <p:txBody>
          <a:bodyPr/>
          <a:lstStyle/>
          <a:p>
            <a:pPr marL="82550" indent="0">
              <a:buNone/>
            </a:pPr>
            <a:r>
              <a:rPr lang="en-US" sz="2800" dirty="0"/>
              <a:t>The Maze Routing algorithm is an algorithm to find connections between the terminals and the Lee algorithm is one possible solution for Maze routing problems. </a:t>
            </a:r>
            <a:endParaRPr lang="en-US" sz="2800" dirty="0" smtClean="0"/>
          </a:p>
          <a:p>
            <a:pPr marL="82550" indent="0">
              <a:buNone/>
            </a:pPr>
            <a:r>
              <a:rPr lang="en-US" sz="2800" dirty="0" smtClean="0"/>
              <a:t>Lee </a:t>
            </a:r>
            <a:r>
              <a:rPr lang="en-US" sz="2800" dirty="0"/>
              <a:t>algorithm searches for the shortest path between two terminals and guarantees to find a route between two points if the connection exists. This algorithm also guarantees the shortest path between the source and the destination terminals. </a:t>
            </a:r>
            <a:endParaRPr lang="en-IN" sz="2800" dirty="0"/>
          </a:p>
        </p:txBody>
      </p:sp>
    </p:spTree>
    <p:extLst>
      <p:ext uri="{BB962C8B-B14F-4D97-AF65-F5344CB8AC3E}">
        <p14:creationId xmlns:p14="http://schemas.microsoft.com/office/powerpoint/2010/main" val="2682902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9145D8-AFFC-4522-B369-47DA7755F630}"/>
              </a:ext>
            </a:extLst>
          </p:cNvPr>
          <p:cNvSpPr>
            <a:spLocks noGrp="1"/>
          </p:cNvSpPr>
          <p:nvPr>
            <p:ph type="title"/>
          </p:nvPr>
        </p:nvSpPr>
        <p:spPr>
          <a:xfrm>
            <a:off x="1115616" y="44624"/>
            <a:ext cx="7818834" cy="864096"/>
          </a:xfrm>
        </p:spPr>
        <p:txBody>
          <a:bodyPr/>
          <a:lstStyle/>
          <a:p>
            <a:pPr algn="ctr"/>
            <a:r>
              <a:rPr lang="en-US" dirty="0"/>
              <a:t>OBJECTIVES</a:t>
            </a:r>
            <a:endParaRPr lang="en-IN" dirty="0"/>
          </a:p>
        </p:txBody>
      </p:sp>
      <p:sp>
        <p:nvSpPr>
          <p:cNvPr id="3" name="Content Placeholder 2">
            <a:extLst>
              <a:ext uri="{FF2B5EF4-FFF2-40B4-BE49-F238E27FC236}">
                <a16:creationId xmlns="" xmlns:a16="http://schemas.microsoft.com/office/drawing/2014/main" id="{2A94B0CC-25A4-4B4D-8FF0-D6063E2D1399}"/>
              </a:ext>
            </a:extLst>
          </p:cNvPr>
          <p:cNvSpPr>
            <a:spLocks noGrp="1"/>
          </p:cNvSpPr>
          <p:nvPr>
            <p:ph idx="1"/>
          </p:nvPr>
        </p:nvSpPr>
        <p:spPr>
          <a:xfrm>
            <a:off x="1115616" y="1052736"/>
            <a:ext cx="7920880" cy="5544616"/>
          </a:xfrm>
        </p:spPr>
        <p:txBody>
          <a:bodyPr/>
          <a:lstStyle/>
          <a:p>
            <a:r>
              <a:rPr lang="en-IN" sz="2400" dirty="0" smtClean="0"/>
              <a:t>The circuit boards have lot of wirings to be done. So we aim to achieve to get optimal solution of routing for the wires by understanding this shortest distance algorithms.</a:t>
            </a:r>
          </a:p>
          <a:p>
            <a:r>
              <a:rPr lang="en-IN" sz="2400" dirty="0" smtClean="0"/>
              <a:t>In a large scale analysis,</a:t>
            </a:r>
            <a:r>
              <a:rPr lang="en-US" sz="2400" dirty="0"/>
              <a:t> </a:t>
            </a:r>
            <a:r>
              <a:rPr lang="en-US" sz="2400" dirty="0" smtClean="0"/>
              <a:t>shortest </a:t>
            </a:r>
            <a:r>
              <a:rPr lang="en-US" sz="2400" dirty="0"/>
              <a:t>path problem are inevitable in road network applications such as city emergency handling and drive guiding system,  where the optimal routings have to be found. </a:t>
            </a:r>
            <a:r>
              <a:rPr lang="en-US" sz="2400" dirty="0" smtClean="0"/>
              <a:t>To </a:t>
            </a:r>
            <a:r>
              <a:rPr lang="en-US" sz="2400" dirty="0"/>
              <a:t>quickly find the </a:t>
            </a:r>
            <a:r>
              <a:rPr lang="en-US" sz="2400" dirty="0" smtClean="0"/>
              <a:t>solution the </a:t>
            </a:r>
            <a:r>
              <a:rPr lang="en-US" sz="2400" dirty="0"/>
              <a:t>efficiency of the algorithm is very </a:t>
            </a:r>
            <a:r>
              <a:rPr lang="en-US" sz="2400" dirty="0" smtClean="0"/>
              <a:t>important.</a:t>
            </a:r>
          </a:p>
          <a:p>
            <a:r>
              <a:rPr lang="en-US" sz="2400" dirty="0" smtClean="0"/>
              <a:t>There are situations where routing has to be done from one point to another and then to another point and so on. So by understanding the shortest algorithms like Lee algorithm we would like to create programs where multiple locations can be entered and best solution of routing between them will be calculated.</a:t>
            </a:r>
            <a:endParaRPr lang="en-IN" sz="2400" dirty="0" smtClean="0"/>
          </a:p>
          <a:p>
            <a:endParaRPr lang="en-IN" sz="2000" dirty="0" smtClean="0"/>
          </a:p>
          <a:p>
            <a:endParaRPr lang="en-IN" sz="2000" dirty="0" smtClean="0"/>
          </a:p>
        </p:txBody>
      </p:sp>
    </p:spTree>
    <p:extLst>
      <p:ext uri="{BB962C8B-B14F-4D97-AF65-F5344CB8AC3E}">
        <p14:creationId xmlns:p14="http://schemas.microsoft.com/office/powerpoint/2010/main" val="3314079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71EF6-9960-4642-9D1A-94866D025675}"/>
              </a:ext>
            </a:extLst>
          </p:cNvPr>
          <p:cNvSpPr>
            <a:spLocks noGrp="1"/>
          </p:cNvSpPr>
          <p:nvPr>
            <p:ph type="title"/>
          </p:nvPr>
        </p:nvSpPr>
        <p:spPr>
          <a:xfrm>
            <a:off x="1435100" y="38100"/>
            <a:ext cx="7499350" cy="1143000"/>
          </a:xfrm>
        </p:spPr>
        <p:txBody>
          <a:bodyPr>
            <a:normAutofit/>
          </a:bodyPr>
          <a:lstStyle/>
          <a:p>
            <a:pPr algn="ctr"/>
            <a:r>
              <a:rPr lang="en-US" sz="3600" dirty="0"/>
              <a:t>ALLGORITHM DESIGN TECHNIQUE</a:t>
            </a:r>
            <a:endParaRPr lang="en-IN" sz="3600" dirty="0"/>
          </a:p>
        </p:txBody>
      </p:sp>
      <p:sp>
        <p:nvSpPr>
          <p:cNvPr id="3" name="Content Placeholder 2">
            <a:extLst>
              <a:ext uri="{FF2B5EF4-FFF2-40B4-BE49-F238E27FC236}">
                <a16:creationId xmlns="" xmlns:a16="http://schemas.microsoft.com/office/drawing/2014/main" id="{495061D1-EF50-44AB-93B4-448425CADF23}"/>
              </a:ext>
            </a:extLst>
          </p:cNvPr>
          <p:cNvSpPr>
            <a:spLocks noGrp="1"/>
          </p:cNvSpPr>
          <p:nvPr>
            <p:ph idx="1"/>
          </p:nvPr>
        </p:nvSpPr>
        <p:spPr>
          <a:xfrm>
            <a:off x="1115616" y="908720"/>
            <a:ext cx="7920880" cy="5832648"/>
          </a:xfrm>
        </p:spPr>
        <p:txBody>
          <a:bodyPr/>
          <a:lstStyle/>
          <a:p>
            <a:pPr marL="82550" indent="0">
              <a:buNone/>
            </a:pPr>
            <a:r>
              <a:rPr lang="en-US" sz="2400" dirty="0"/>
              <a:t>LEE ALGORITHM: The </a:t>
            </a:r>
            <a:r>
              <a:rPr lang="en-US" sz="2400" b="1" dirty="0"/>
              <a:t>Lee algorithm</a:t>
            </a:r>
            <a:r>
              <a:rPr lang="en-US" sz="2400" dirty="0"/>
              <a:t> is one possible solution for </a:t>
            </a:r>
            <a:r>
              <a:rPr lang="en-US" sz="2400" dirty="0" smtClean="0">
                <a:hlinkClick r:id="rId2" tooltip="Maze router"/>
              </a:rPr>
              <a:t>maze routing </a:t>
            </a:r>
            <a:r>
              <a:rPr lang="en-US" sz="2400" dirty="0">
                <a:hlinkClick r:id="rId2" tooltip="Maze router"/>
              </a:rPr>
              <a:t>problems</a:t>
            </a:r>
            <a:r>
              <a:rPr lang="en-US" sz="2400" dirty="0"/>
              <a:t> based on </a:t>
            </a:r>
            <a:r>
              <a:rPr lang="en-US" sz="2400" dirty="0">
                <a:hlinkClick r:id="rId3"/>
              </a:rPr>
              <a:t>breadth-first search</a:t>
            </a:r>
            <a:r>
              <a:rPr lang="en-US" sz="2400" dirty="0"/>
              <a:t>. It always gives an optimal solution, if one exists, but is slow and requires considerable memory</a:t>
            </a:r>
            <a:r>
              <a:rPr lang="en-US" sz="2400" dirty="0" smtClean="0"/>
              <a:t>.</a:t>
            </a:r>
          </a:p>
          <a:p>
            <a:pPr marL="82550" indent="0">
              <a:buNone/>
            </a:pPr>
            <a:r>
              <a:rPr lang="en-US" sz="2400" dirty="0" smtClean="0"/>
              <a:t>Algorithm:</a:t>
            </a:r>
          </a:p>
          <a:p>
            <a:pPr marL="82550" indent="0">
              <a:buNone/>
            </a:pPr>
            <a:r>
              <a:rPr lang="en-US" sz="2400" dirty="0" smtClean="0">
                <a:latin typeface="Arial" panose="020B0604020202020204" pitchFamily="34" charset="0"/>
                <a:cs typeface="Arial" panose="020B0604020202020204" pitchFamily="34" charset="0"/>
              </a:rPr>
              <a:t>1) </a:t>
            </a:r>
            <a:r>
              <a:rPr lang="en-US" sz="2400" dirty="0" smtClean="0"/>
              <a:t>Initialization:</a:t>
            </a:r>
          </a:p>
          <a:p>
            <a:pPr marL="82550" indent="0">
              <a:buNone/>
            </a:pPr>
            <a:r>
              <a:rPr lang="en-US" sz="24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Select start point, mark with 0</a:t>
            </a:r>
          </a:p>
          <a:p>
            <a:pPr marL="8255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0</a:t>
            </a:r>
          </a:p>
          <a:p>
            <a:pPr marL="82550" indent="0">
              <a:buNone/>
            </a:pPr>
            <a:endParaRPr lang="en-US" sz="1800" dirty="0" smtClean="0">
              <a:latin typeface="Arial" panose="020B0604020202020204" pitchFamily="34" charset="0"/>
              <a:cs typeface="Arial" panose="020B0604020202020204" pitchFamily="34" charset="0"/>
            </a:endParaRPr>
          </a:p>
          <a:p>
            <a:pPr marL="82550" indent="0">
              <a:buNone/>
            </a:pPr>
            <a:r>
              <a:rPr lang="en-US" sz="2400" dirty="0" smtClean="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dirty="0"/>
              <a:t>Wave </a:t>
            </a:r>
            <a:r>
              <a:rPr lang="en-US" sz="2400" dirty="0" smtClean="0"/>
              <a:t>expansion</a:t>
            </a:r>
          </a:p>
          <a:p>
            <a:pPr marL="82550" indent="0">
              <a:buNone/>
            </a:pPr>
            <a:r>
              <a:rPr lang="en-US" sz="1800" dirty="0">
                <a:latin typeface="Arial" panose="020B0604020202020204" pitchFamily="34" charset="0"/>
                <a:cs typeface="Arial" panose="020B0604020202020204" pitchFamily="34" charset="0"/>
              </a:rPr>
              <a:t>      REPEAT</a:t>
            </a:r>
          </a:p>
          <a:p>
            <a:pPr marL="82550" indent="0">
              <a:buNone/>
            </a:pPr>
            <a:r>
              <a:rPr lang="en-US" sz="1800" dirty="0">
                <a:latin typeface="Arial" panose="020B0604020202020204" pitchFamily="34" charset="0"/>
                <a:cs typeface="Arial" panose="020B0604020202020204" pitchFamily="34" charset="0"/>
              </a:rPr>
              <a:t>     - Mark all unlabeled neighbors of points marked with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with i+1</a:t>
            </a:r>
          </a:p>
          <a:p>
            <a:pPr marL="82550" indent="0">
              <a:buNone/>
            </a:pP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i+1</a:t>
            </a:r>
          </a:p>
          <a:p>
            <a:pPr marL="8255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UNTIL </a:t>
            </a:r>
            <a:r>
              <a:rPr lang="en-US" sz="1800" dirty="0">
                <a:latin typeface="Arial" panose="020B0604020202020204" pitchFamily="34" charset="0"/>
                <a:cs typeface="Arial" panose="020B0604020202020204" pitchFamily="34" charset="0"/>
              </a:rPr>
              <a:t>((target reached) or (no points can be marked</a:t>
            </a:r>
            <a:r>
              <a:rPr lang="en-US" sz="1800" dirty="0" smtClean="0">
                <a:latin typeface="Arial" panose="020B0604020202020204" pitchFamily="34" charset="0"/>
                <a:cs typeface="Arial" panose="020B0604020202020204" pitchFamily="34" charset="0"/>
              </a:rPr>
              <a:t>))</a:t>
            </a:r>
          </a:p>
          <a:p>
            <a:pPr marL="82550"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167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550" indent="0">
              <a:buNone/>
            </a:pPr>
            <a:r>
              <a:rPr lang="en-US" sz="2400" dirty="0" smtClean="0">
                <a:latin typeface="Arial" panose="020B0604020202020204" pitchFamily="34" charset="0"/>
                <a:cs typeface="Arial" panose="020B0604020202020204" pitchFamily="34" charset="0"/>
              </a:rPr>
              <a:t>3) </a:t>
            </a:r>
            <a:r>
              <a:rPr lang="en-US" sz="2400" dirty="0" err="1" smtClean="0"/>
              <a:t>Backtrace</a:t>
            </a:r>
            <a:endParaRPr lang="en-US" sz="2400" dirty="0" smtClean="0"/>
          </a:p>
          <a:p>
            <a:pPr marL="82550" indent="0">
              <a:buNone/>
            </a:pPr>
            <a:r>
              <a:rPr lang="en-US" sz="24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go to the target point</a:t>
            </a:r>
          </a:p>
          <a:p>
            <a:pPr marL="82550" indent="0">
              <a:buNone/>
            </a:pPr>
            <a:r>
              <a:rPr lang="en-US" sz="1800" dirty="0">
                <a:latin typeface="Arial" panose="020B0604020202020204" pitchFamily="34" charset="0"/>
                <a:cs typeface="Arial" panose="020B0604020202020204" pitchFamily="34" charset="0"/>
              </a:rPr>
              <a:t>   REPEAT</a:t>
            </a:r>
          </a:p>
          <a:p>
            <a:pPr marL="82550" indent="0">
              <a:buNone/>
            </a:pPr>
            <a:r>
              <a:rPr lang="en-US" sz="1800" dirty="0">
                <a:latin typeface="Arial" panose="020B0604020202020204" pitchFamily="34" charset="0"/>
                <a:cs typeface="Arial" panose="020B0604020202020204" pitchFamily="34" charset="0"/>
              </a:rPr>
              <a:t>     - go to next node that has a lower mark than the current node</a:t>
            </a:r>
          </a:p>
          <a:p>
            <a:pPr marL="82550" indent="0">
              <a:buNone/>
            </a:pPr>
            <a:r>
              <a:rPr lang="en-US" sz="1800" dirty="0">
                <a:latin typeface="Arial" panose="020B0604020202020204" pitchFamily="34" charset="0"/>
                <a:cs typeface="Arial" panose="020B0604020202020204" pitchFamily="34" charset="0"/>
              </a:rPr>
              <a:t>     - add this node to path</a:t>
            </a:r>
          </a:p>
          <a:p>
            <a:pPr marL="82550" indent="0">
              <a:buNone/>
            </a:pPr>
            <a:r>
              <a:rPr lang="en-US" sz="1800" dirty="0">
                <a:latin typeface="Arial" panose="020B0604020202020204" pitchFamily="34" charset="0"/>
                <a:cs typeface="Arial" panose="020B0604020202020204" pitchFamily="34" charset="0"/>
              </a:rPr>
              <a:t>   UNTIL (start point reached</a:t>
            </a:r>
            <a:r>
              <a:rPr lang="en-US" sz="1800" dirty="0" smtClean="0">
                <a:latin typeface="Arial" panose="020B0604020202020204" pitchFamily="34" charset="0"/>
                <a:cs typeface="Arial" panose="020B0604020202020204" pitchFamily="34" charset="0"/>
              </a:rPr>
              <a:t>)</a:t>
            </a:r>
          </a:p>
          <a:p>
            <a:pPr marL="82550" indent="0">
              <a:buNone/>
            </a:pPr>
            <a:endParaRPr lang="en-US" sz="1800" dirty="0" smtClean="0">
              <a:latin typeface="Arial" panose="020B0604020202020204" pitchFamily="34" charset="0"/>
              <a:cs typeface="Arial" panose="020B0604020202020204" pitchFamily="34" charset="0"/>
            </a:endParaRPr>
          </a:p>
          <a:p>
            <a:pPr marL="82550" indent="0">
              <a:buNone/>
            </a:pPr>
            <a:r>
              <a:rPr lang="en-US" sz="2400" dirty="0" smtClean="0">
                <a:latin typeface="Arial" panose="020B0604020202020204" pitchFamily="34" charset="0"/>
                <a:cs typeface="Arial" panose="020B0604020202020204" pitchFamily="34" charset="0"/>
              </a:rPr>
              <a:t>4) </a:t>
            </a:r>
            <a:r>
              <a:rPr lang="en-US" sz="2400" dirty="0" smtClean="0"/>
              <a:t>Clearance</a:t>
            </a:r>
          </a:p>
          <a:p>
            <a:pPr marL="82550" indent="0">
              <a:buNone/>
            </a:pPr>
            <a:r>
              <a:rPr lang="en-US" sz="24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Block the path for future wirings</a:t>
            </a:r>
          </a:p>
          <a:p>
            <a:pPr marL="8255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Delete all marks</a:t>
            </a: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587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855FB-B8F8-452A-B32D-28F0D21577EC}"/>
              </a:ext>
            </a:extLst>
          </p:cNvPr>
          <p:cNvSpPr>
            <a:spLocks noGrp="1"/>
          </p:cNvSpPr>
          <p:nvPr>
            <p:ph type="title"/>
          </p:nvPr>
        </p:nvSpPr>
        <p:spPr>
          <a:xfrm>
            <a:off x="1343660" y="0"/>
            <a:ext cx="7498080" cy="764704"/>
          </a:xfrm>
        </p:spPr>
        <p:txBody>
          <a:bodyPr/>
          <a:lstStyle/>
          <a:p>
            <a:pPr algn="ctr"/>
            <a:r>
              <a:rPr lang="en-US" dirty="0"/>
              <a:t>PROJECT ARCHITECTURE</a:t>
            </a:r>
            <a:endParaRPr lang="en-IN" dirty="0"/>
          </a:p>
        </p:txBody>
      </p:sp>
      <p:pic>
        <p:nvPicPr>
          <p:cNvPr id="5" name="Content Placeholder 4">
            <a:extLst>
              <a:ext uri="{FF2B5EF4-FFF2-40B4-BE49-F238E27FC236}">
                <a16:creationId xmlns="" xmlns:a16="http://schemas.microsoft.com/office/drawing/2014/main" id="{4FD20046-A169-4802-9985-57672F1E8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35100" y="836712"/>
            <a:ext cx="3657600" cy="6048063"/>
          </a:xfrm>
        </p:spPr>
      </p:pic>
      <p:pic>
        <p:nvPicPr>
          <p:cNvPr id="8" name="Content Placeholder 7">
            <a:extLst>
              <a:ext uri="{FF2B5EF4-FFF2-40B4-BE49-F238E27FC236}">
                <a16:creationId xmlns="" xmlns:a16="http://schemas.microsoft.com/office/drawing/2014/main" id="{71C220A7-B917-4DC0-8AA4-ED9F802AA3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54149" y="764704"/>
            <a:ext cx="3657600" cy="5976665"/>
          </a:xfrm>
        </p:spPr>
      </p:pic>
    </p:spTree>
    <p:extLst>
      <p:ext uri="{BB962C8B-B14F-4D97-AF65-F5344CB8AC3E}">
        <p14:creationId xmlns:p14="http://schemas.microsoft.com/office/powerpoint/2010/main" val="112462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830D3F9C-1DA9-4270-B9CB-8A887C2D5F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3608" y="260648"/>
            <a:ext cx="4176464" cy="6264696"/>
          </a:xfrm>
        </p:spPr>
      </p:pic>
      <p:pic>
        <p:nvPicPr>
          <p:cNvPr id="14" name="Content Placeholder 13">
            <a:extLst>
              <a:ext uri="{FF2B5EF4-FFF2-40B4-BE49-F238E27FC236}">
                <a16:creationId xmlns="" xmlns:a16="http://schemas.microsoft.com/office/drawing/2014/main" id="{2F951FD0-CF0F-433B-AC28-93756C52DF7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04048" y="116632"/>
            <a:ext cx="4049092" cy="6480720"/>
          </a:xfrm>
        </p:spPr>
      </p:pic>
    </p:spTree>
    <p:extLst>
      <p:ext uri="{BB962C8B-B14F-4D97-AF65-F5344CB8AC3E}">
        <p14:creationId xmlns:p14="http://schemas.microsoft.com/office/powerpoint/2010/main" val="26143970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1644</TotalTime>
  <Words>1278</Words>
  <Application>Microsoft Office PowerPoint</Application>
  <PresentationFormat>On-screen Show (4:3)</PresentationFormat>
  <Paragraphs>188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Aharoni</vt:lpstr>
      <vt:lpstr>Arial</vt:lpstr>
      <vt:lpstr>Calibri</vt:lpstr>
      <vt:lpstr>Gill Sans MT</vt:lpstr>
      <vt:lpstr>Times New Roman</vt:lpstr>
      <vt:lpstr>Verdana</vt:lpstr>
      <vt:lpstr>Wingdings</vt:lpstr>
      <vt:lpstr>Wingdings 2</vt:lpstr>
      <vt:lpstr>Solstice</vt:lpstr>
      <vt:lpstr>RNS Institute of Technology Department of Information Science and Engineering</vt:lpstr>
      <vt:lpstr>CONTENTS</vt:lpstr>
      <vt:lpstr>ABSTRACT</vt:lpstr>
      <vt:lpstr>INTRODUCTION</vt:lpstr>
      <vt:lpstr>OBJECTIVES</vt:lpstr>
      <vt:lpstr>ALLGORITHM DESIGN TECHNIQUE</vt:lpstr>
      <vt:lpstr>PowerPoint Presentation</vt:lpstr>
      <vt:lpstr>PROJECT ARCHITECTURE</vt:lpstr>
      <vt:lpstr>PowerPoint Presentation</vt:lpstr>
      <vt:lpstr>IMPLEMENTATION MODULES</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          Lee algorithm                           </vt:lpstr>
      <vt:lpstr>APPLICATIONS</vt:lpstr>
      <vt:lpstr>CONCLUSION &amp; FUTURE ENHANCMENTS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PRACTICAL OUTSOURCING OF LINEAR PROGRAMMING IN CLOUD COMPUTING</dc:title>
  <dc:creator>SHAMANTH</dc:creator>
  <cp:lastModifiedBy>admin</cp:lastModifiedBy>
  <cp:revision>100</cp:revision>
  <dcterms:created xsi:type="dcterms:W3CDTF">2012-03-25T06:30:36Z</dcterms:created>
  <dcterms:modified xsi:type="dcterms:W3CDTF">2021-08-11T17:50:53Z</dcterms:modified>
</cp:coreProperties>
</file>