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72" r:id="rId10"/>
    <p:sldId id="273" r:id="rId11"/>
    <p:sldId id="274" r:id="rId12"/>
    <p:sldId id="265" r:id="rId13"/>
    <p:sldId id="268" r:id="rId14"/>
    <p:sldId id="271" r:id="rId1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3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18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28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79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5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8"/>
                </a:lnTo>
                <a:lnTo>
                  <a:pt x="8834628" y="6656357"/>
                </a:lnTo>
                <a:lnTo>
                  <a:pt x="8787286" y="6676361"/>
                </a:lnTo>
                <a:lnTo>
                  <a:pt x="8736514" y="6688862"/>
                </a:lnTo>
                <a:lnTo>
                  <a:pt x="8682990" y="6693180"/>
                </a:lnTo>
                <a:lnTo>
                  <a:pt x="329907" y="6693180"/>
                </a:lnTo>
                <a:lnTo>
                  <a:pt x="276394" y="6688862"/>
                </a:lnTo>
                <a:lnTo>
                  <a:pt x="225630" y="6676361"/>
                </a:lnTo>
                <a:lnTo>
                  <a:pt x="178294" y="6656357"/>
                </a:lnTo>
                <a:lnTo>
                  <a:pt x="135066" y="6629528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5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4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7"/>
                </a:lnTo>
                <a:lnTo>
                  <a:pt x="8834628" y="6656356"/>
                </a:lnTo>
                <a:lnTo>
                  <a:pt x="8787286" y="6676360"/>
                </a:lnTo>
                <a:lnTo>
                  <a:pt x="8736514" y="6688861"/>
                </a:lnTo>
                <a:lnTo>
                  <a:pt x="8682990" y="6693179"/>
                </a:lnTo>
                <a:lnTo>
                  <a:pt x="329907" y="6693179"/>
                </a:lnTo>
                <a:lnTo>
                  <a:pt x="276394" y="6688861"/>
                </a:lnTo>
                <a:lnTo>
                  <a:pt x="225630" y="6676360"/>
                </a:lnTo>
                <a:lnTo>
                  <a:pt x="178294" y="6656356"/>
                </a:lnTo>
                <a:lnTo>
                  <a:pt x="135066" y="6629527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4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798933"/>
            <a:ext cx="715711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81" y="1611506"/>
            <a:ext cx="8628837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3433" y="6348568"/>
            <a:ext cx="26098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a_@dblab.csie.nck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a_@dblab.csie.nck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4317" y="276329"/>
                </a:lnTo>
                <a:lnTo>
                  <a:pt x="16815" y="225584"/>
                </a:lnTo>
                <a:lnTo>
                  <a:pt x="36816" y="178264"/>
                </a:lnTo>
                <a:lnTo>
                  <a:pt x="63640" y="135047"/>
                </a:lnTo>
                <a:lnTo>
                  <a:pt x="96608" y="96615"/>
                </a:lnTo>
                <a:lnTo>
                  <a:pt x="135042" y="63646"/>
                </a:lnTo>
                <a:lnTo>
                  <a:pt x="178261" y="36820"/>
                </a:lnTo>
                <a:lnTo>
                  <a:pt x="225587" y="16817"/>
                </a:lnTo>
                <a:lnTo>
                  <a:pt x="276341" y="4317"/>
                </a:lnTo>
                <a:lnTo>
                  <a:pt x="329844" y="0"/>
                </a:lnTo>
                <a:lnTo>
                  <a:pt x="8683117" y="0"/>
                </a:lnTo>
                <a:lnTo>
                  <a:pt x="8736606" y="4317"/>
                </a:lnTo>
                <a:lnTo>
                  <a:pt x="8787351" y="16817"/>
                </a:lnTo>
                <a:lnTo>
                  <a:pt x="8834671" y="36820"/>
                </a:lnTo>
                <a:lnTo>
                  <a:pt x="8877888" y="63646"/>
                </a:lnTo>
                <a:lnTo>
                  <a:pt x="8916320" y="96615"/>
                </a:lnTo>
                <a:lnTo>
                  <a:pt x="8949289" y="135047"/>
                </a:lnTo>
                <a:lnTo>
                  <a:pt x="8976115" y="178264"/>
                </a:lnTo>
                <a:lnTo>
                  <a:pt x="8996118" y="225584"/>
                </a:lnTo>
                <a:lnTo>
                  <a:pt x="9008618" y="276329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8618" y="6415529"/>
                </a:lnTo>
                <a:lnTo>
                  <a:pt x="8996118" y="6466283"/>
                </a:lnTo>
                <a:lnTo>
                  <a:pt x="8976115" y="6513609"/>
                </a:lnTo>
                <a:lnTo>
                  <a:pt x="8949289" y="6556829"/>
                </a:lnTo>
                <a:lnTo>
                  <a:pt x="8916320" y="6595262"/>
                </a:lnTo>
                <a:lnTo>
                  <a:pt x="8877888" y="6628230"/>
                </a:lnTo>
                <a:lnTo>
                  <a:pt x="8834671" y="6655054"/>
                </a:lnTo>
                <a:lnTo>
                  <a:pt x="8787351" y="6675055"/>
                </a:lnTo>
                <a:lnTo>
                  <a:pt x="8736606" y="6687554"/>
                </a:lnTo>
                <a:lnTo>
                  <a:pt x="8683117" y="6691871"/>
                </a:lnTo>
                <a:lnTo>
                  <a:pt x="329844" y="6691871"/>
                </a:lnTo>
                <a:lnTo>
                  <a:pt x="276341" y="6687554"/>
                </a:lnTo>
                <a:lnTo>
                  <a:pt x="225587" y="6675055"/>
                </a:lnTo>
                <a:lnTo>
                  <a:pt x="178261" y="6655054"/>
                </a:lnTo>
                <a:lnTo>
                  <a:pt x="135042" y="6628230"/>
                </a:lnTo>
                <a:lnTo>
                  <a:pt x="96608" y="6595262"/>
                </a:lnTo>
                <a:lnTo>
                  <a:pt x="63640" y="6556829"/>
                </a:lnTo>
                <a:lnTo>
                  <a:pt x="36816" y="6513609"/>
                </a:lnTo>
                <a:lnTo>
                  <a:pt x="16815" y="6466283"/>
                </a:lnTo>
                <a:lnTo>
                  <a:pt x="4317" y="641552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517903"/>
            <a:ext cx="9022080" cy="1458595"/>
          </a:xfrm>
          <a:custGeom>
            <a:avLst/>
            <a:gdLst/>
            <a:ahLst/>
            <a:cxnLst/>
            <a:rect l="l" t="t" r="r" b="b"/>
            <a:pathLst>
              <a:path w="9022080" h="1458595">
                <a:moveTo>
                  <a:pt x="0" y="1458468"/>
                </a:moveTo>
                <a:lnTo>
                  <a:pt x="9022080" y="1458468"/>
                </a:lnTo>
                <a:lnTo>
                  <a:pt x="9022080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8220" y="1983014"/>
            <a:ext cx="5610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0" dirty="0">
                <a:solidFill>
                  <a:srgbClr val="FFFFFF"/>
                </a:solidFill>
                <a:latin typeface="微軟正黑體"/>
                <a:cs typeface="微軟正黑體"/>
              </a:rPr>
              <a:t>資料庫管理系統期末專題</a:t>
            </a:r>
            <a:endParaRPr sz="4000" dirty="0">
              <a:latin typeface="微軟正黑體"/>
              <a:cs typeface="微軟正黑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423" y="4038600"/>
            <a:ext cx="5685154" cy="2147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教授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李強</a:t>
            </a:r>
            <a:endParaRPr sz="2400" b="1" dirty="0"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20000"/>
              </a:lnSpc>
              <a:spcBef>
                <a:spcPts val="240"/>
              </a:spcBef>
            </a:pPr>
            <a:r>
              <a:rPr sz="2400" b="1" dirty="0">
                <a:ea typeface="微軟正黑體" panose="020B0604030504040204" pitchFamily="34" charset="-120"/>
                <a:cs typeface="微軟正黑體"/>
              </a:rPr>
              <a:t>助教E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-mai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</a:p>
          <a:p>
            <a:pPr marL="923925">
              <a:lnSpc>
                <a:spcPct val="120000"/>
              </a:lnSpc>
              <a:spcBef>
                <a:spcPts val="229"/>
              </a:spcBef>
            </a:pPr>
            <a:r>
              <a:rPr lang="en-US" altLang="zh-TW" sz="2000" b="1" dirty="0">
                <a:ea typeface="微軟正黑體" panose="020B0604030504040204" pitchFamily="34" charset="-120"/>
                <a:hlinkClick r:id="rId5"/>
              </a:rPr>
              <a:t>ta_@dblab.csie.ncku.edu.tw</a:t>
            </a:r>
            <a:endParaRPr sz="2400" b="1" dirty="0">
              <a:ea typeface="微軟正黑體" panose="020B0604030504040204" pitchFamily="34" charset="-120"/>
              <a:cs typeface="Arial"/>
            </a:endParaRPr>
          </a:p>
          <a:p>
            <a:pPr marL="80645">
              <a:lnSpc>
                <a:spcPct val="120000"/>
              </a:lnSpc>
              <a:spcBef>
                <a:spcPts val="455"/>
              </a:spcBef>
            </a:pPr>
            <a:r>
              <a:rPr lang="zh-TW" altLang="en-US" sz="2000" b="1" dirty="0">
                <a:ea typeface="微軟正黑體" panose="020B0604030504040204" pitchFamily="34" charset="-120"/>
                <a:cs typeface="微軟正黑體"/>
              </a:rPr>
              <a:t>實驗室位置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：</a:t>
            </a:r>
          </a:p>
          <a:p>
            <a:pPr marL="927100">
              <a:lnSpc>
                <a:spcPct val="120000"/>
              </a:lnSpc>
              <a:spcBef>
                <a:spcPts val="500"/>
              </a:spcBef>
            </a:pPr>
            <a:r>
              <a:rPr sz="2000" b="1" dirty="0">
                <a:ea typeface="微軟正黑體" panose="020B0604030504040204" pitchFamily="34" charset="-120"/>
                <a:cs typeface="微軟正黑體"/>
              </a:rPr>
              <a:t>資訊新館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3F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15" dirty="0">
                <a:ea typeface="微軟正黑體" panose="020B0604030504040204" pitchFamily="34" charset="-120"/>
                <a:cs typeface="微軟正黑體"/>
              </a:rPr>
              <a:t>65302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高等資料系統實驗室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291" y="1219200"/>
            <a:ext cx="1597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</a:t>
            </a: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tt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2443A2E-7D5A-4468-BBC5-2E1658FA9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5029202" cy="1676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2781FD3-D63B-4271-8284-99F99866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48495"/>
            <a:ext cx="5587011" cy="2790405"/>
          </a:xfrm>
          <a:prstGeom prst="rect">
            <a:avLst/>
          </a:prstGeom>
        </p:spPr>
      </p:pic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52BA4D22-5966-43FD-8BDF-8A6DE79F7E1F}"/>
              </a:ext>
            </a:extLst>
          </p:cNvPr>
          <p:cNvSpPr/>
          <p:nvPr/>
        </p:nvSpPr>
        <p:spPr>
          <a:xfrm rot="5400000">
            <a:off x="6477000" y="2286000"/>
            <a:ext cx="1231743" cy="1231743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9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D64FA0E-1E48-4A51-AC59-0BF547DCC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1625F9B-BD0C-4873-9BC2-4D6071C05B60}"/>
              </a:ext>
            </a:extLst>
          </p:cNvPr>
          <p:cNvSpPr txBox="1"/>
          <p:nvPr/>
        </p:nvSpPr>
        <p:spPr>
          <a:xfrm>
            <a:off x="645291" y="1219200"/>
            <a:ext cx="1597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Query</a:t>
            </a:r>
            <a:r>
              <a:rPr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0ABF885-3EA1-4B04-8584-3192B87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63840"/>
            <a:ext cx="7619999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7456068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Do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c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me</a:t>
            </a:r>
            <a:r>
              <a:rPr sz="2400" b="1" spc="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內容</a:t>
            </a:r>
            <a:r>
              <a:rPr sz="2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  <a:endParaRPr sz="2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789305" indent="-45720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l"/>
            </a:pPr>
            <a:r>
              <a:rPr sz="2000" b="1" spc="-5" dirty="0" err="1">
                <a:ea typeface="微軟正黑體" panose="020B0604030504040204" pitchFamily="34" charset="-120"/>
                <a:cs typeface="微軟正黑體"/>
              </a:rPr>
              <a:t>系統架構與環</a:t>
            </a:r>
            <a:r>
              <a:rPr sz="2000" b="1" dirty="0" err="1">
                <a:ea typeface="微軟正黑體" panose="020B0604030504040204" pitchFamily="34" charset="-120"/>
                <a:cs typeface="微軟正黑體"/>
              </a:rPr>
              <a:t>境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&amp;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介面截圖與使用說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明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(5%)</a:t>
            </a:r>
          </a:p>
          <a:p>
            <a:pPr>
              <a:lnSpc>
                <a:spcPct val="100000"/>
              </a:lnSpc>
            </a:pPr>
            <a:endParaRPr sz="2000" b="1" dirty="0">
              <a:ea typeface="微軟正黑體" panose="020B0604030504040204" pitchFamily="34" charset="-120"/>
              <a:cs typeface="Times New Roman"/>
            </a:endParaRPr>
          </a:p>
          <a:p>
            <a:pPr marL="675005" indent="-342900">
              <a:lnSpc>
                <a:spcPct val="100000"/>
              </a:lnSpc>
              <a:spcBef>
                <a:spcPts val="1580"/>
              </a:spcBef>
              <a:buFont typeface="Wingdings" panose="05000000000000000000" pitchFamily="2" charset="2"/>
              <a:buChar char="l"/>
            </a:pPr>
            <a:r>
              <a:rPr sz="2000" b="1" spc="-5" dirty="0">
                <a:ea typeface="微軟正黑體" panose="020B0604030504040204" pitchFamily="34" charset="-120"/>
              </a:rPr>
              <a:t> 資料庫設計</a:t>
            </a:r>
            <a:r>
              <a:rPr sz="2000" b="1" spc="-5" dirty="0">
                <a:solidFill>
                  <a:srgbClr val="0070C0"/>
                </a:solidFill>
                <a:ea typeface="微軟正黑體" panose="020B0604030504040204" pitchFamily="34" charset="-120"/>
              </a:rPr>
              <a:t>(25%)</a:t>
            </a:r>
          </a:p>
          <a:p>
            <a:pPr marL="89281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diag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zh-TW" altLang="en-US" sz="16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 </a:t>
            </a:r>
            <a:r>
              <a:rPr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  <a:endParaRPr lang="en-US" altLang="zh-TW" sz="1600" b="1" spc="-1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lvl="1" indent="-285750"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lang="zh-TW" altLang="en-US" sz="16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第三正規化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後的</a:t>
            </a:r>
            <a:r>
              <a:rPr lang="zh-TW" altLang="en-US" sz="1600" b="1" spc="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7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on</a:t>
            </a:r>
            <a:r>
              <a:rPr lang="en-US" altLang="zh-TW" sz="16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lang="en-US" altLang="zh-TW" sz="1600" b="1" spc="-2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he</a:t>
            </a:r>
            <a:r>
              <a:rPr lang="en-US" altLang="zh-TW" sz="1600" b="1" spc="-2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a 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(10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符合規定數量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參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考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1600" b="1" spc="-15" dirty="0"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6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)</a:t>
            </a:r>
            <a:endParaRPr lang="en-US" altLang="zh-TW" sz="1600" b="1" spc="-5" dirty="0"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並需說明每個</a:t>
            </a:r>
            <a:r>
              <a:rPr sz="1600" b="1" spc="7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tab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att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ibu</a:t>
            </a:r>
            <a:r>
              <a:rPr sz="1600" b="1" spc="-2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4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onsh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ip</a:t>
            </a:r>
            <a:r>
              <a:rPr sz="1600" b="1" spc="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的意義和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 err="1">
                <a:ea typeface="微軟正黑體" panose="020B0604030504040204" pitchFamily="34" charset="-120"/>
                <a:cs typeface="微軟正黑體"/>
              </a:rPr>
              <a:t>關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係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(10%)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6348568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800600"/>
            <a:ext cx="622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[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註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]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：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微軟正黑體"/>
                <a:cs typeface="微軟正黑體"/>
              </a:rPr>
              <a:t>r</a:t>
            </a:r>
            <a:r>
              <a:rPr sz="2400" b="1" spc="-20" dirty="0">
                <a:solidFill>
                  <a:srgbClr val="FF0000"/>
                </a:solidFill>
                <a:latin typeface="微軟正黑體"/>
                <a:cs typeface="微軟正黑體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j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微軟正黑體"/>
                <a:cs typeface="微軟正黑體"/>
              </a:rPr>
              <a:t>c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嚴禁抄襲，發現抄襲一律零分！</a:t>
            </a:r>
            <a:endParaRPr sz="2400" dirty="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838200" y="1305233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Program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Source Code </a:t>
            </a:r>
            <a:r>
              <a:rPr lang="en-US" altLang="zh-TW" sz="2400" b="1" dirty="0">
                <a:ea typeface="微軟正黑體" panose="020B0604030504040204" pitchFamily="34" charset="-120"/>
              </a:rPr>
              <a:t>with Clear Explanations</a:t>
            </a:r>
            <a:r>
              <a:rPr lang="zh-TW" altLang="en-US" sz="2400" b="1" dirty="0"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Document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需包含評分標準要求的內容。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Demo</a:t>
            </a:r>
            <a:r>
              <a:rPr lang="zh-TW" altLang="en-US" sz="2400" b="1" dirty="0">
                <a:ea typeface="微軟正黑體" panose="020B0604030504040204" pitchFamily="34" charset="-120"/>
              </a:rPr>
              <a:t>影片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71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419100" y="1143000"/>
            <a:ext cx="83058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請同學事先將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錄製好，於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1/7(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18:00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之前上傳以下檔案至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2021_DBMS_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.mp4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每個檔案大小限制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200 MB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影片長度限制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 mins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可自行剪接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為避免任何意外發生，請同學勿拖到最後一分鐘才開始上傳，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逾時皆不予計分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如遇到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無法上傳檔案的情況，亦可將檔案寄至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助教信箱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助教收到信後會回信確認已收到。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仍需在規定時間內完成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如有疑問，請來信助教信箱。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0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latin typeface="微軟正黑體"/>
                <a:cs typeface="微軟正黑體"/>
              </a:rPr>
              <a:t>資料庫系統導論期末專題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7580" y="1600200"/>
            <a:ext cx="8628837" cy="153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4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b="1" spc="-160" dirty="0">
                <a:solidFill>
                  <a:srgbClr val="0070C0"/>
                </a:solidFill>
                <a:latin typeface="+mn-lt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+mn-lt"/>
              </a:rPr>
              <a:t>目標</a:t>
            </a:r>
            <a:endParaRPr sz="2400" b="1" dirty="0">
              <a:solidFill>
                <a:srgbClr val="0070C0"/>
              </a:solidFill>
              <a:latin typeface="+mn-lt"/>
              <a:cs typeface="Times New Roman"/>
            </a:endParaRPr>
          </a:p>
          <a:p>
            <a:pPr marL="1050290" indent="-28575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b="1" dirty="0" err="1">
                <a:latin typeface="+mn-lt"/>
              </a:rPr>
              <a:t>學習使用</a:t>
            </a:r>
            <a:r>
              <a:rPr b="1" spc="-10" dirty="0" err="1">
                <a:latin typeface="+mn-lt"/>
                <a:cs typeface="微軟正黑體"/>
              </a:rPr>
              <a:t>S</a:t>
            </a:r>
            <a:r>
              <a:rPr b="1" dirty="0" err="1">
                <a:latin typeface="+mn-lt"/>
                <a:cs typeface="微軟正黑體"/>
              </a:rPr>
              <a:t>Q</a:t>
            </a:r>
            <a:r>
              <a:rPr b="1" spc="-5" dirty="0" err="1">
                <a:latin typeface="+mn-lt"/>
                <a:cs typeface="微軟正黑體"/>
              </a:rPr>
              <a:t>L</a:t>
            </a:r>
            <a:r>
              <a:rPr b="1" dirty="0" err="1">
                <a:latin typeface="+mn-lt"/>
              </a:rPr>
              <a:t>指令</a:t>
            </a:r>
            <a:endParaRPr sz="1700" b="1" dirty="0">
              <a:latin typeface="+mn-lt"/>
              <a:cs typeface="微軟正黑體"/>
            </a:endParaRPr>
          </a:p>
          <a:p>
            <a:pPr marL="1107440" marR="5080" indent="-342900">
              <a:lnSpc>
                <a:spcPct val="1201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zh-TW" altLang="en-US" b="1"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b="1" spc="-5" dirty="0" err="1">
                <a:latin typeface="+mn-lt"/>
              </a:rPr>
              <a:t>現成資料庫</a:t>
            </a:r>
            <a:r>
              <a:rPr b="1" dirty="0">
                <a:latin typeface="+mn-lt"/>
                <a:cs typeface="微軟正黑體"/>
              </a:rPr>
              <a:t>(</a:t>
            </a:r>
            <a:r>
              <a:rPr b="1" spc="-20" dirty="0">
                <a:latin typeface="+mn-lt"/>
                <a:cs typeface="微軟正黑體"/>
              </a:rPr>
              <a:t>M</a:t>
            </a:r>
            <a:r>
              <a:rPr b="1" dirty="0">
                <a:latin typeface="+mn-lt"/>
              </a:rPr>
              <a:t>y</a:t>
            </a:r>
            <a:r>
              <a:rPr b="1" spc="-20" dirty="0">
                <a:latin typeface="+mn-lt"/>
              </a:rPr>
              <a:t>S</a:t>
            </a:r>
            <a:r>
              <a:rPr b="1" dirty="0">
                <a:latin typeface="+mn-lt"/>
              </a:rPr>
              <a:t>Q</a:t>
            </a:r>
            <a:r>
              <a:rPr b="1" spc="-10" dirty="0">
                <a:latin typeface="+mn-lt"/>
              </a:rPr>
              <a:t>L</a:t>
            </a:r>
            <a:r>
              <a:rPr b="1" dirty="0">
                <a:latin typeface="+mn-lt"/>
              </a:rPr>
              <a:t>,</a:t>
            </a:r>
            <a:r>
              <a:rPr b="1" spc="-40" dirty="0">
                <a:latin typeface="+mn-lt"/>
              </a:rPr>
              <a:t> </a:t>
            </a:r>
            <a:r>
              <a:rPr b="1" dirty="0">
                <a:latin typeface="+mn-lt"/>
              </a:rPr>
              <a:t>…)</a:t>
            </a:r>
            <a:r>
              <a:rPr b="1" spc="-5" dirty="0">
                <a:latin typeface="+mn-lt"/>
              </a:rPr>
              <a:t>，</a:t>
            </a:r>
            <a:r>
              <a:rPr b="1" spc="-5" dirty="0" err="1">
                <a:latin typeface="+mn-lt"/>
              </a:rPr>
              <a:t>開發一個簡易且人</a:t>
            </a:r>
            <a:r>
              <a:rPr b="1" spc="-15" dirty="0" err="1">
                <a:latin typeface="+mn-lt"/>
              </a:rPr>
              <a:t>性</a:t>
            </a:r>
            <a:r>
              <a:rPr b="1" spc="-5" dirty="0" err="1">
                <a:latin typeface="+mn-lt"/>
              </a:rPr>
              <a:t>化的</a:t>
            </a:r>
            <a:r>
              <a:rPr b="1" dirty="0" err="1">
                <a:latin typeface="+mn-lt"/>
                <a:cs typeface="微軟正黑體"/>
              </a:rPr>
              <a:t>DB</a:t>
            </a:r>
            <a:r>
              <a:rPr b="1" spc="-25" dirty="0" err="1">
                <a:latin typeface="+mn-lt"/>
                <a:cs typeface="微軟正黑體"/>
              </a:rPr>
              <a:t>M</a:t>
            </a:r>
            <a:r>
              <a:rPr b="1" dirty="0" err="1">
                <a:latin typeface="+mn-lt"/>
                <a:cs typeface="微軟正黑體"/>
              </a:rPr>
              <a:t>S</a:t>
            </a:r>
            <a:endParaRPr lang="en-US" altLang="zh-TW" b="1" dirty="0">
              <a:latin typeface="+mn-lt"/>
              <a:cs typeface="微軟正黑體"/>
            </a:endParaRPr>
          </a:p>
          <a:p>
            <a:pPr marL="993140" marR="5080" indent="-228600">
              <a:lnSpc>
                <a:spcPct val="120100"/>
              </a:lnSpc>
              <a:spcBef>
                <a:spcPts val="405"/>
              </a:spcBef>
            </a:pPr>
            <a:r>
              <a:rPr lang="en-US" altLang="zh-TW" sz="1600" b="1" spc="-25" dirty="0">
                <a:latin typeface="+mn-lt"/>
                <a:ea typeface="微軟正黑體" panose="020B0604030504040204" pitchFamily="34" charset="-120"/>
              </a:rPr>
              <a:t>	</a:t>
            </a:r>
            <a:r>
              <a:rPr sz="1600" b="1" spc="-25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1600" b="1" spc="-25" dirty="0">
                <a:latin typeface="+mn-lt"/>
                <a:ea typeface="微軟正黑體" panose="020B0604030504040204" pitchFamily="34" charset="-120"/>
              </a:rPr>
              <a:t>如</a:t>
            </a:r>
            <a:r>
              <a:rPr sz="1600" b="1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人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事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薪</a:t>
            </a:r>
            <a:r>
              <a:rPr sz="1600" b="1" spc="-10" dirty="0" err="1">
                <a:latin typeface="+mn-lt"/>
                <a:ea typeface="微軟正黑體" panose="020B0604030504040204" pitchFamily="34" charset="-120"/>
              </a:rPr>
              <a:t>資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系統、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生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籍系統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醫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療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管理系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圖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書管理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系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lang="en-US" altLang="zh-TW" sz="1600" b="1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en-US" altLang="zh-TW" sz="1600" b="1" spc="-10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zh-TW" altLang="en-US" sz="1600" b="1" spc="-10" dirty="0">
                <a:latin typeface="+mn-lt"/>
                <a:ea typeface="微軟正黑體" panose="020B0604030504040204" pitchFamily="34" charset="-120"/>
              </a:rPr>
              <a:t>可自行發揮</a:t>
            </a:r>
            <a:r>
              <a:rPr sz="1600" b="1" spc="-10" dirty="0">
                <a:latin typeface="+mn-lt"/>
                <a:ea typeface="微軟正黑體" panose="020B0604030504040204" pitchFamily="34" charset="-120"/>
              </a:rPr>
              <a:t>)</a:t>
            </a:r>
            <a:endParaRPr sz="16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3810000"/>
            <a:ext cx="2433727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分組</a:t>
            </a:r>
          </a:p>
          <a:p>
            <a:pPr marL="332105">
              <a:lnSpc>
                <a:spcPct val="100000"/>
              </a:lnSpc>
              <a:spcBef>
                <a:spcPts val="940"/>
              </a:spcBef>
            </a:pPr>
            <a:r>
              <a:rPr sz="170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70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/>
                <a:cs typeface="微軟正黑體"/>
              </a:rPr>
              <a:t>一人一組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752600"/>
            <a:ext cx="6260465" cy="308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6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</a:t>
            </a:r>
            <a:r>
              <a:rPr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實作基本要求</a:t>
            </a:r>
          </a:p>
          <a:p>
            <a:pPr>
              <a:lnSpc>
                <a:spcPct val="100000"/>
              </a:lnSpc>
              <a:buClr>
                <a:srgbClr val="D24716"/>
              </a:buClr>
              <a:buFont typeface="Wingdings"/>
              <a:buChar char=""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24716"/>
              </a:buClr>
              <a:buFont typeface="Wingdings"/>
              <a:buChar char=""/>
            </a:pPr>
            <a:endParaRPr sz="19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系統介面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2200" b="1" u="heavy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rap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ic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fac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,</a:t>
            </a:r>
            <a:r>
              <a:rPr sz="2200" b="1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3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I)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2" indent="-228600">
              <a:lnSpc>
                <a:spcPct val="100000"/>
              </a:lnSpc>
              <a:spcBef>
                <a:spcPts val="89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需自行撰寫介面，例如：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J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5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Apple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C#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VB</a:t>
            </a:r>
            <a:r>
              <a:rPr sz="1600" b="1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spcBef>
                <a:spcPts val="1205"/>
              </a:spcBef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endParaRPr sz="2200" b="1" spc="-3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35660" lvl="2" indent="-228600">
              <a:lnSpc>
                <a:spcPct val="100000"/>
              </a:lnSpc>
              <a:spcBef>
                <a:spcPts val="88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各種資料庫，例如：MySQ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SQLite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PostgreSQ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etc.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444" y="5410200"/>
            <a:ext cx="638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註</a:t>
            </a: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]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使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用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的作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業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系統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，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實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作的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程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式語言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A096F6-E5F0-4C44-9D0D-30E85272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688730"/>
            <a:ext cx="7276364" cy="296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ojec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基本要求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7"/>
              </a:buClr>
              <a:buFont typeface="Wingdings"/>
              <a:buChar char=""/>
            </a:pPr>
            <a:endParaRPr sz="31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005" marR="508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設計需要的資料庫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應用情境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105" marR="5080">
              <a:lnSpc>
                <a:spcPct val="12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例如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人事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薪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資系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、學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生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學籍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醫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療 管理系統、圖書管理系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 </a:t>
            </a:r>
            <a:r>
              <a:rPr sz="16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.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</a:t>
            </a:r>
          </a:p>
          <a:p>
            <a:pPr marL="835660" lvl="1" indent="-228600">
              <a:lnSpc>
                <a:spcPct val="100000"/>
              </a:lnSpc>
              <a:spcBef>
                <a:spcPts val="65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完整的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由</a:t>
            </a:r>
            <a:r>
              <a:rPr sz="1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  <a:r>
              <a:rPr sz="1800" b="1" spc="-2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轉成第三正</a:t>
            </a:r>
            <a:r>
              <a:rPr sz="18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規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化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</a:t>
            </a:r>
            <a:r>
              <a:rPr sz="1800" b="1" spc="-6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latio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1800" b="1" spc="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Sc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hema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spcBef>
                <a:spcPts val="395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lang="zh-TW" altLang="en-US" sz="24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禁止使用作業、課本、網路上現成的例子</a:t>
            </a:r>
            <a:endParaRPr sz="2400" b="1" spc="-5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08921"/>
            <a:ext cx="29758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rgbClr val="6A6262"/>
                </a:solidFill>
                <a:cs typeface="微軟正黑體"/>
              </a:rPr>
              <a:t>資料庫基本要求</a:t>
            </a:r>
            <a:endParaRPr lang="zh-TW" altLang="en-US" sz="3200" b="1" dirty="0">
              <a:solidFill>
                <a:srgbClr val="6A6262"/>
              </a:solidFill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54" y="0"/>
                </a:moveTo>
                <a:lnTo>
                  <a:pt x="0" y="432054"/>
                </a:lnTo>
                <a:lnTo>
                  <a:pt x="432054" y="864107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7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432054" y="0"/>
                </a:moveTo>
                <a:lnTo>
                  <a:pt x="0" y="432054"/>
                </a:lnTo>
                <a:lnTo>
                  <a:pt x="432054" y="864108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8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0444" y="4509515"/>
            <a:ext cx="1260475" cy="532765"/>
          </a:xfrm>
          <a:custGeom>
            <a:avLst/>
            <a:gdLst/>
            <a:ahLst/>
            <a:cxnLst/>
            <a:rect l="l" t="t" r="r" b="b"/>
            <a:pathLst>
              <a:path w="1260475" h="532764">
                <a:moveTo>
                  <a:pt x="0" y="532256"/>
                </a:moveTo>
                <a:lnTo>
                  <a:pt x="1260094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0444" y="5733288"/>
            <a:ext cx="1260475" cy="432434"/>
          </a:xfrm>
          <a:custGeom>
            <a:avLst/>
            <a:gdLst/>
            <a:ahLst/>
            <a:cxnLst/>
            <a:rect l="l" t="t" r="r" b="b"/>
            <a:pathLst>
              <a:path w="1260475" h="432435">
                <a:moveTo>
                  <a:pt x="0" y="0"/>
                </a:moveTo>
                <a:lnTo>
                  <a:pt x="1260094" y="432054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3376" y="4509515"/>
            <a:ext cx="1404620" cy="522605"/>
          </a:xfrm>
          <a:custGeom>
            <a:avLst/>
            <a:gdLst/>
            <a:ahLst/>
            <a:cxnLst/>
            <a:rect l="l" t="t" r="r" b="b"/>
            <a:pathLst>
              <a:path w="1404620" h="522604">
                <a:moveTo>
                  <a:pt x="0" y="0"/>
                </a:moveTo>
                <a:lnTo>
                  <a:pt x="1404112" y="522096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376" y="5743955"/>
            <a:ext cx="1404620" cy="422275"/>
          </a:xfrm>
          <a:custGeom>
            <a:avLst/>
            <a:gdLst/>
            <a:ahLst/>
            <a:cxnLst/>
            <a:rect l="l" t="t" r="r" b="b"/>
            <a:pathLst>
              <a:path w="1404620" h="422275">
                <a:moveTo>
                  <a:pt x="0" y="421868"/>
                </a:moveTo>
                <a:lnTo>
                  <a:pt x="1404112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432054" y="0"/>
                </a:moveTo>
                <a:lnTo>
                  <a:pt x="0" y="432053"/>
                </a:lnTo>
                <a:lnTo>
                  <a:pt x="432054" y="864108"/>
                </a:lnTo>
                <a:lnTo>
                  <a:pt x="864108" y="432053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3"/>
                </a:moveTo>
                <a:lnTo>
                  <a:pt x="432054" y="0"/>
                </a:lnTo>
                <a:lnTo>
                  <a:pt x="864108" y="432053"/>
                </a:lnTo>
                <a:lnTo>
                  <a:pt x="432054" y="864108"/>
                </a:lnTo>
                <a:lnTo>
                  <a:pt x="0" y="43205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908303"/>
            <a:ext cx="821055" cy="420370"/>
          </a:xfrm>
          <a:custGeom>
            <a:avLst/>
            <a:gdLst/>
            <a:ahLst/>
            <a:cxnLst/>
            <a:rect l="l" t="t" r="r" b="b"/>
            <a:pathLst>
              <a:path w="821054" h="420369">
                <a:moveTo>
                  <a:pt x="0" y="420370"/>
                </a:moveTo>
                <a:lnTo>
                  <a:pt x="820547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4828" y="1761744"/>
            <a:ext cx="1270" cy="372110"/>
          </a:xfrm>
          <a:custGeom>
            <a:avLst/>
            <a:gdLst/>
            <a:ahLst/>
            <a:cxnLst/>
            <a:rect l="l" t="t" r="r" b="b"/>
            <a:pathLst>
              <a:path w="1270" h="372110">
                <a:moveTo>
                  <a:pt x="0" y="0"/>
                </a:moveTo>
                <a:lnTo>
                  <a:pt x="762" y="371601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0576" y="908303"/>
            <a:ext cx="821690" cy="420370"/>
          </a:xfrm>
          <a:custGeom>
            <a:avLst/>
            <a:gdLst/>
            <a:ahLst/>
            <a:cxnLst/>
            <a:rect l="l" t="t" r="r" b="b"/>
            <a:pathLst>
              <a:path w="821689" h="420369">
                <a:moveTo>
                  <a:pt x="0" y="0"/>
                </a:moveTo>
                <a:lnTo>
                  <a:pt x="821436" y="42037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703" y="2133600"/>
            <a:ext cx="1224280" cy="692150"/>
          </a:xfrm>
          <a:custGeom>
            <a:avLst/>
            <a:gdLst/>
            <a:ahLst/>
            <a:cxnLst/>
            <a:rect l="l" t="t" r="r" b="b"/>
            <a:pathLst>
              <a:path w="1224279" h="692150">
                <a:moveTo>
                  <a:pt x="0" y="691896"/>
                </a:moveTo>
                <a:lnTo>
                  <a:pt x="1223772" y="691896"/>
                </a:lnTo>
                <a:lnTo>
                  <a:pt x="1223772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6939" y="1676400"/>
            <a:ext cx="7769861" cy="2310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nti</a:t>
            </a:r>
            <a:r>
              <a:rPr lang="en-US" altLang="zh-TW"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最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少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個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ity</a:t>
            </a:r>
          </a:p>
          <a:p>
            <a:pPr marL="332740" lvl="1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tabLst>
                <a:tab pos="561340" algn="l"/>
              </a:tabLst>
            </a:pPr>
            <a:endParaRPr lang="en-US" b="1" spc="-8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8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ela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ionsh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間的</a:t>
            </a:r>
            <a:r>
              <a:rPr lang="zh-TW" altLang="en-US" sz="20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6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</a:t>
            </a:r>
            <a:r>
              <a:rPr lang="en-US" altLang="zh-TW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</a:t>
            </a:r>
            <a:r>
              <a:rPr lang="en-US" altLang="zh-TW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nshi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彼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此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具</a:t>
            </a:r>
            <a:r>
              <a:rPr lang="zh-TW" altLang="en-US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有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二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和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三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係，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上圖</a:t>
            </a:r>
            <a:endParaRPr 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某些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tit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sz="2000" b="1" spc="-1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需要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多個</a:t>
            </a:r>
            <a:r>
              <a:rPr sz="2000" b="1" spc="-6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2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ati</a:t>
            </a:r>
            <a:r>
              <a:rPr sz="20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on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sh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000" b="1" spc="-4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如下圖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342891" y="5889248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管 理</a:t>
            </a:r>
            <a:endParaRPr sz="2000" dirty="0">
              <a:latin typeface="新細明體"/>
              <a:cs typeface="新細明體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795" y="5041391"/>
            <a:ext cx="122428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員工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7567" y="5030723"/>
            <a:ext cx="1260475" cy="71374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部門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635" y="1052097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參 與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7928" y="216408"/>
            <a:ext cx="122555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消費者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907" y="216408"/>
            <a:ext cx="1224280" cy="692150"/>
          </a:xfrm>
          <a:prstGeom prst="rect">
            <a:avLst/>
          </a:prstGeom>
          <a:ln w="12191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會議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D0CB357-E209-43CF-93F2-A8173B0D0055}"/>
              </a:ext>
            </a:extLst>
          </p:cNvPr>
          <p:cNvSpPr txBox="1"/>
          <p:nvPr/>
        </p:nvSpPr>
        <p:spPr>
          <a:xfrm>
            <a:off x="6300962" y="2301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員工</a:t>
            </a: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974F6BC4-F75F-414B-B73E-F4DC8E1AA3F7}"/>
              </a:ext>
            </a:extLst>
          </p:cNvPr>
          <p:cNvSpPr txBox="1"/>
          <p:nvPr/>
        </p:nvSpPr>
        <p:spPr>
          <a:xfrm>
            <a:off x="4342891" y="4191000"/>
            <a:ext cx="30530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lang="zh-TW" altLang="en-US" sz="2000" dirty="0">
                <a:solidFill>
                  <a:srgbClr val="FFFFFF"/>
                </a:solidFill>
                <a:latin typeface="新細明體"/>
                <a:cs typeface="新細明體"/>
              </a:rPr>
              <a:t>參與</a:t>
            </a:r>
            <a:endParaRPr sz="2000"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560024"/>
          </a:xfrm>
          <a:prstGeom prst="rect">
            <a:avLst/>
          </a:prstGeom>
        </p:spPr>
        <p:txBody>
          <a:bodyPr vert="horz" wrap="square" lIns="0" tIns="72008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  <a:cs typeface="微軟正黑體"/>
              </a:rPr>
              <a:t>資料庫基本要求</a:t>
            </a:r>
            <a:endParaRPr sz="3200" b="1" dirty="0">
              <a:latin typeface="+mn-lt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tri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b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1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lang="en-US" sz="2000" b="1" dirty="0" err="1">
                <a:ea typeface="微軟正黑體" panose="020B0604030504040204" pitchFamily="34" charset="-120"/>
              </a:rPr>
              <a:t>table</a:t>
            </a:r>
            <a:r>
              <a:rPr sz="2000" b="1" dirty="0" err="1">
                <a:ea typeface="微軟正黑體" panose="020B0604030504040204" pitchFamily="34" charset="-120"/>
              </a:rPr>
              <a:t>至少有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 </a:t>
            </a:r>
            <a:r>
              <a:rPr sz="2000" b="1" dirty="0">
                <a:ea typeface="微軟正黑體" panose="020B0604030504040204" pitchFamily="34" charset="-120"/>
              </a:rPr>
              <a:t>個 attributes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>
                <a:ea typeface="微軟正黑體" panose="020B0604030504040204" pitchFamily="34" charset="-120"/>
              </a:rPr>
              <a:t>每個 table 都要有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key attribute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table 至少有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10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 err="1">
                <a:ea typeface="微軟正黑體" panose="020B0604030504040204" pitchFamily="34" charset="-120"/>
              </a:rPr>
              <a:t>筆不同的資料</a:t>
            </a:r>
            <a:endParaRPr lang="en-US" altLang="zh-TW" sz="2000" b="1" dirty="0">
              <a:ea typeface="微軟正黑體" panose="020B0604030504040204" pitchFamily="34" charset="-120"/>
            </a:endParaRP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endParaRPr sz="20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60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altLang="zh-TW" sz="2800" b="1" spc="-55" dirty="0">
                <a:ea typeface="微軟正黑體" panose="020B0604030504040204" pitchFamily="34" charset="-120"/>
                <a:cs typeface="微軟正黑體"/>
              </a:rPr>
              <a:t>Demo 70%</a:t>
            </a:r>
          </a:p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sz="2800" b="1" spc="-55" dirty="0">
                <a:ea typeface="微軟正黑體" panose="020B0604030504040204" pitchFamily="34" charset="-120"/>
              </a:rPr>
              <a:t>Document 30%</a:t>
            </a:r>
            <a:endParaRPr sz="24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C429420-422F-4370-9714-3515881E0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1696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73093"/>
            <a:ext cx="7098665" cy="490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355600" algn="l"/>
              </a:tabLst>
            </a:pP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Times New Roman"/>
              </a:rPr>
              <a:t>	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Demo</a:t>
            </a:r>
            <a:r>
              <a:rPr sz="20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(70%)</a:t>
            </a:r>
          </a:p>
          <a:p>
            <a:pPr marL="66421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新細明體"/>
              </a:rPr>
              <a:t>使用者操作介面</a:t>
            </a:r>
            <a:r>
              <a:rPr lang="en-US" altLang="zh-TW" sz="1700" b="1" spc="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700" b="1" spc="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25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spc="65" dirty="0" err="1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5" dirty="0" err="1">
                <a:ea typeface="微軟正黑體" panose="020B0604030504040204" pitchFamily="34" charset="-120"/>
                <a:cs typeface="微軟正黑體"/>
              </a:rPr>
              <a:t>y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：使用者可以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透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過介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面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輸入</a:t>
            </a:r>
            <a:r>
              <a:rPr sz="1400" b="1" spc="-15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指令</a:t>
            </a:r>
            <a:r>
              <a:rPr lang="en-US" altLang="zh-TW" sz="1400" b="1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10%)</a:t>
            </a:r>
          </a:p>
          <a:p>
            <a:pPr marL="93853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Bu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2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：使用者可以透過介面上的元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件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，執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行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嵌入</a:t>
            </a:r>
            <a:r>
              <a:rPr sz="1400" b="1" spc="-10" dirty="0" err="1">
                <a:ea typeface="微軟正黑體" panose="020B0604030504040204" pitchFamily="34" charset="-120"/>
                <a:cs typeface="新細明體"/>
              </a:rPr>
              <a:t>的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令</a:t>
            </a:r>
            <a:r>
              <a:rPr lang="en-US" altLang="zh-TW" sz="1400" b="1" spc="-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</a:t>
            </a:r>
            <a:r>
              <a:rPr sz="1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0</a:t>
            </a:r>
            <a:r>
              <a:rPr sz="1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395730" lvl="1" indent="-285750"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995680" algn="l"/>
              </a:tabLst>
            </a:pP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自行設定各個</a:t>
            </a: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Button</a:t>
            </a: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的使用情境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</a:pPr>
            <a:endParaRPr sz="1050" b="1" dirty="0">
              <a:ea typeface="微軟正黑體" panose="020B0604030504040204" pitchFamily="34" charset="-120"/>
              <a:cs typeface="Times New Roman"/>
            </a:endParaRPr>
          </a:p>
          <a:p>
            <a:pPr marL="664210" indent="-285750">
              <a:lnSpc>
                <a:spcPct val="100000"/>
              </a:lnSpc>
              <a:spcBef>
                <a:spcPts val="123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微軟正黑體"/>
              </a:rPr>
              <a:t>系統需要使用SQL指令</a:t>
            </a:r>
            <a:r>
              <a:rPr sz="17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(50%)</a:t>
            </a:r>
          </a:p>
          <a:p>
            <a:pPr marL="938530" indent="-285750">
              <a:lnSpc>
                <a:spcPct val="100000"/>
              </a:lnSpc>
              <a:spcBef>
                <a:spcPts val="384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Bas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ic</a:t>
            </a:r>
            <a:r>
              <a:rPr sz="17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，每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個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</a:p>
          <a:p>
            <a:pPr marL="1212850" lvl="1" indent="-285750">
              <a:lnSpc>
                <a:spcPct val="100000"/>
              </a:lnSpc>
              <a:spcBef>
                <a:spcPts val="430"/>
              </a:spcBef>
              <a:buClr>
                <a:srgbClr val="A18E6A"/>
              </a:buClr>
              <a:buSzPct val="78571"/>
              <a:buFont typeface="Wingdings" panose="05000000000000000000" pitchFamily="2" charset="2"/>
              <a:buChar char="u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LEC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T-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F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-W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 ,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UP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spc="-11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</a:t>
            </a:r>
            <a:endParaRPr lang="en-US" sz="1400" b="1" dirty="0">
              <a:ea typeface="微軟正黑體" panose="020B0604030504040204" pitchFamily="34" charset="-120"/>
              <a:cs typeface="微軟正黑體"/>
            </a:endParaRPr>
          </a:p>
          <a:p>
            <a:pPr marL="927100" lvl="1">
              <a:spcBef>
                <a:spcPts val="430"/>
              </a:spcBef>
              <a:buClr>
                <a:srgbClr val="A18E6A"/>
              </a:buClr>
              <a:buSzPct val="78571"/>
              <a:tabLst>
                <a:tab pos="1270635" algn="l"/>
              </a:tabLst>
            </a:pP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	</a:t>
            </a: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 marL="938530" indent="-285750">
              <a:lnSpc>
                <a:spcPct val="100000"/>
              </a:lnSpc>
              <a:spcBef>
                <a:spcPts val="1225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p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7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</a:p>
          <a:p>
            <a:pPr marL="1270000" lvl="1" indent="-342900">
              <a:lnSpc>
                <a:spcPct val="100000"/>
              </a:lnSpc>
              <a:spcBef>
                <a:spcPts val="40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Nes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d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IN,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(12%)</a:t>
            </a:r>
          </a:p>
          <a:p>
            <a:pPr marL="1270000" lvl="1" indent="-342900">
              <a:lnSpc>
                <a:spcPct val="100000"/>
              </a:lnSpc>
              <a:spcBef>
                <a:spcPts val="39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Ag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g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ega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 fu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ion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OU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10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MA</a:t>
            </a:r>
            <a:r>
              <a:rPr sz="1400" b="1" spc="35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MIN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45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G 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ING)</a:t>
            </a:r>
            <a:r>
              <a:rPr sz="14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(18%)</a:t>
            </a:r>
          </a:p>
          <a:p>
            <a:pPr>
              <a:lnSpc>
                <a:spcPct val="100000"/>
              </a:lnSpc>
            </a:pP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00" b="1" dirty="0"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]：每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項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功能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皆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須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Q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8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和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B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o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兩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種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不同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的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操作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介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面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64833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X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: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註冊使用者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-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INSE</a:t>
            </a:r>
            <a:r>
              <a:rPr sz="2000" b="1" spc="-6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419100" y="1143000"/>
            <a:ext cx="8305800" cy="493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內容流程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說明系統的目標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和彼此的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Relationship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進入資料庫後台，介紹各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及資料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Demo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每個查詢皆要用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來呈現結果。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請依照以下順序：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SELECT-FROM-WHERE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DELETE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INSERT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UPDATE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IN 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COUNT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SUM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MAX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AVG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HAVING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只會依據功能是否正確來評分，各項查詢情境可自行設計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859215D-306C-466C-8E28-7F6765490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462182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1292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705</Words>
  <Application>Microsoft Office PowerPoint</Application>
  <PresentationFormat>如螢幕大小 (4:3)</PresentationFormat>
  <Paragraphs>134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Franklin Gothic Book</vt:lpstr>
      <vt:lpstr>Times New Roman</vt:lpstr>
      <vt:lpstr>Wingdings</vt:lpstr>
      <vt:lpstr>Wingdings 2</vt:lpstr>
      <vt:lpstr>Office Theme</vt:lpstr>
      <vt:lpstr>PowerPoint 簡報</vt:lpstr>
      <vt:lpstr>資料庫系統導論期末專題</vt:lpstr>
      <vt:lpstr>Project 說明</vt:lpstr>
      <vt:lpstr>Project 說明</vt:lpstr>
      <vt:lpstr>PowerPoint 簡報</vt:lpstr>
      <vt:lpstr>資料庫基本要求</vt:lpstr>
      <vt:lpstr>評分標準</vt:lpstr>
      <vt:lpstr>評分標準</vt:lpstr>
      <vt:lpstr>評分標準</vt:lpstr>
      <vt:lpstr>評分標準</vt:lpstr>
      <vt:lpstr>評分標準</vt:lpstr>
      <vt:lpstr>評分標準</vt:lpstr>
      <vt:lpstr>Project 繳交注意事項</vt:lpstr>
      <vt:lpstr>Project 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怡均 賴</cp:lastModifiedBy>
  <cp:revision>31</cp:revision>
  <dcterms:created xsi:type="dcterms:W3CDTF">2021-03-22T01:55:22Z</dcterms:created>
  <dcterms:modified xsi:type="dcterms:W3CDTF">2021-10-08T09:53:06Z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2018-04-26T00:00:00Z</vt:filetime>
  </property>
  <property fmtid="{D5CDD505-2E9C-101B-9397-08002B2CF9AE}" pid="3" name="LastSaved">
    <vt:filetime>2021-03-21T00:00:00Z</vt:filetime>
  </property>
</Properties>
</file>