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3" r:id="rId15"/>
    <p:sldId id="275" r:id="rId16"/>
    <p:sldId id="276" r:id="rId17"/>
    <p:sldId id="277" r:id="rId18"/>
    <p:sldId id="278" r:id="rId19"/>
    <p:sldId id="279" r:id="rId20"/>
    <p:sldId id="293" r:id="rId21"/>
    <p:sldId id="284" r:id="rId22"/>
    <p:sldId id="294" r:id="rId23"/>
    <p:sldId id="286" r:id="rId24"/>
    <p:sldId id="295" r:id="rId25"/>
    <p:sldId id="290" r:id="rId26"/>
    <p:sldId id="296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20817-52DC-4344-8D8F-E1CDCEDF61AF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35322-5DF1-4A69-8345-5C2AFA0C7E3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A02CD-A172-4A02-B836-029DE81F06E5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A02CD-A172-4A02-B836-029DE81F06E5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D026-29B7-43A9-92E5-B879180F294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55562"/>
            <a:ext cx="8723313" cy="5111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sz="4000" b="1" dirty="0">
                <a:solidFill>
                  <a:schemeClr val="accent2"/>
                </a:solidFill>
              </a:rPr>
              <a:t>Компьютерные сети</a:t>
            </a:r>
          </a:p>
        </p:txBody>
      </p:sp>
      <p:sp>
        <p:nvSpPr>
          <p:cNvPr id="3075" name="Прямоугольник 3"/>
          <p:cNvSpPr>
            <a:spLocks noChangeArrowheads="1"/>
          </p:cNvSpPr>
          <p:nvPr/>
        </p:nvSpPr>
        <p:spPr bwMode="auto">
          <a:xfrm>
            <a:off x="355600" y="3614885"/>
            <a:ext cx="84328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800" b="1" dirty="0"/>
              <a:t>Компьютерная сеть</a:t>
            </a:r>
            <a:r>
              <a:rPr lang="ru-RU" sz="2800" dirty="0"/>
              <a:t> (Computer Network) – </a:t>
            </a:r>
            <a:endParaRPr lang="en-US" sz="2800" dirty="0"/>
          </a:p>
          <a:p>
            <a:pPr algn="just"/>
            <a:r>
              <a:rPr lang="ru-RU" sz="2800" dirty="0"/>
              <a:t>это система связи различной вычислительной техники, необходимая для </a:t>
            </a:r>
            <a:r>
              <a:rPr lang="ru-RU" sz="2800" b="1" dirty="0"/>
              <a:t>автоматического обмена данными </a:t>
            </a:r>
            <a:r>
              <a:rPr lang="ru-RU" sz="2800" dirty="0"/>
              <a:t>между конечными пользователями, а также </a:t>
            </a:r>
            <a:r>
              <a:rPr lang="ru-RU" sz="2800" b="1" dirty="0"/>
              <a:t>удаленного управления </a:t>
            </a:r>
            <a:r>
              <a:rPr lang="ru-RU" sz="2800" dirty="0"/>
              <a:t>функциональными узлами и программным обеспечением данной сети</a:t>
            </a:r>
            <a:r>
              <a:rPr lang="en-US" sz="2800" dirty="0"/>
              <a:t>.</a:t>
            </a:r>
            <a:endParaRPr lang="ru-RU" sz="2800" dirty="0"/>
          </a:p>
          <a:p>
            <a:pPr algn="just"/>
            <a:endParaRPr lang="en-US" sz="2800" dirty="0"/>
          </a:p>
          <a:p>
            <a:pPr algn="just"/>
            <a:endParaRPr lang="ru-RU" sz="2800" dirty="0"/>
          </a:p>
        </p:txBody>
      </p:sp>
      <p:pic>
        <p:nvPicPr>
          <p:cNvPr id="307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4" y="741363"/>
            <a:ext cx="8558212" cy="2687637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63" y="1"/>
            <a:ext cx="8229600" cy="3571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2400" b="1" dirty="0"/>
              <a:t>Интернет как фактор развития сетевых технологий</a:t>
            </a:r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8663" y="2653367"/>
            <a:ext cx="8001000" cy="423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228601" y="226295"/>
            <a:ext cx="850106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b="1" dirty="0"/>
              <a:t>Содержание трафика:</a:t>
            </a:r>
            <a:r>
              <a:rPr lang="ru-RU" sz="2000" dirty="0"/>
              <a:t> </a:t>
            </a:r>
            <a:r>
              <a:rPr lang="ru-RU" sz="2000" b="1" dirty="0"/>
              <a:t>90-2000</a:t>
            </a:r>
            <a:r>
              <a:rPr lang="ru-RU" sz="2000" dirty="0"/>
              <a:t>  файлы() почта, веб-страницы, музыка, кинофильмы</a:t>
            </a:r>
          </a:p>
          <a:p>
            <a:r>
              <a:rPr lang="ru-RU" sz="2000" b="1" dirty="0"/>
              <a:t>К 20</a:t>
            </a:r>
            <a:r>
              <a:rPr lang="ru-RU" sz="2000" dirty="0"/>
              <a:t>10 видеопотоки (интернет- т</a:t>
            </a:r>
            <a:r>
              <a:rPr lang="en-US" sz="2000" dirty="0"/>
              <a:t>v, </a:t>
            </a:r>
            <a:r>
              <a:rPr lang="ru-RU" sz="2000" dirty="0"/>
              <a:t>видеоконференции, просмотр фильмов)</a:t>
            </a:r>
          </a:p>
          <a:p>
            <a:r>
              <a:rPr lang="ru-RU" sz="2000" dirty="0"/>
              <a:t>Увеличение доли трафика мобильных устройств тел, планшеты (67% в 2013)</a:t>
            </a:r>
          </a:p>
          <a:p>
            <a:r>
              <a:rPr lang="ru-RU" sz="2000" b="1" dirty="0"/>
              <a:t>К 2018 </a:t>
            </a:r>
            <a:r>
              <a:rPr lang="ru-RU" sz="2000" dirty="0"/>
              <a:t>доля компьютерного трафика упала</a:t>
            </a:r>
            <a:r>
              <a:rPr lang="ru-RU" sz="2000" baseline="0" dirty="0"/>
              <a:t> </a:t>
            </a:r>
            <a:r>
              <a:rPr lang="ru-RU" sz="2000" dirty="0"/>
              <a:t>до 43%</a:t>
            </a:r>
          </a:p>
          <a:p>
            <a:r>
              <a:rPr lang="ru-RU" sz="2000" b="1" dirty="0"/>
              <a:t> </a:t>
            </a:r>
            <a:r>
              <a:rPr lang="ru-RU" b="1" dirty="0">
                <a:solidFill>
                  <a:srgbClr val="0070C0"/>
                </a:solidFill>
              </a:rPr>
              <a:t>Объем трафика</a:t>
            </a:r>
            <a:r>
              <a:rPr lang="ru-RU" dirty="0"/>
              <a:t>: </a:t>
            </a:r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0" y="3000375"/>
            <a:ext cx="4214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Количество пользователей</a:t>
            </a:r>
            <a:r>
              <a:rPr lang="ru-RU"/>
              <a:t> </a:t>
            </a:r>
            <a:r>
              <a:rPr lang="ru-RU" b="1"/>
              <a:t>Интернет</a:t>
            </a:r>
            <a:endParaRPr lang="ru-RU"/>
          </a:p>
        </p:txBody>
      </p:sp>
      <p:sp>
        <p:nvSpPr>
          <p:cNvPr id="14342" name="Прямоугольник 6"/>
          <p:cNvSpPr>
            <a:spLocks noChangeArrowheads="1"/>
          </p:cNvSpPr>
          <p:nvPr/>
        </p:nvSpPr>
        <p:spPr bwMode="auto">
          <a:xfrm>
            <a:off x="3094422" y="1707356"/>
            <a:ext cx="6357937" cy="1477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□ 1990 — 1 ТВ (1 терабайт = 1012 байт, или 1000 гигабайт);</a:t>
            </a:r>
          </a:p>
          <a:p>
            <a:r>
              <a:rPr lang="ru-RU" dirty="0">
                <a:solidFill>
                  <a:srgbClr val="0070C0"/>
                </a:solidFill>
              </a:rPr>
              <a:t>□ 1996-2000 ТВ;</a:t>
            </a:r>
          </a:p>
          <a:p>
            <a:r>
              <a:rPr lang="ru-RU" dirty="0">
                <a:solidFill>
                  <a:srgbClr val="0070C0"/>
                </a:solidFill>
              </a:rPr>
              <a:t>□ 2000 — 84 РВ (1 петабайт = 1000 терабайт);</a:t>
            </a:r>
          </a:p>
          <a:p>
            <a:r>
              <a:rPr lang="ru-RU" dirty="0">
                <a:solidFill>
                  <a:srgbClr val="0070C0"/>
                </a:solidFill>
              </a:rPr>
              <a:t>□ 2008 — 10 ЕВ (1 экзабайт = 1000 петабайт);</a:t>
            </a:r>
          </a:p>
          <a:p>
            <a:r>
              <a:rPr lang="ru-RU" dirty="0">
                <a:solidFill>
                  <a:srgbClr val="0070C0"/>
                </a:solidFill>
              </a:rPr>
              <a:t>□ 2013-50 ЕВ.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dirty="0"/>
              <a:t>Модели сетевых распределенных приложений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Tx/>
              <a:buNone/>
              <a:defRPr/>
            </a:pPr>
            <a:r>
              <a:rPr lang="ru-RU" dirty="0"/>
              <a:t>Выделяют три основных параметра организации работы приложений в сети: </a:t>
            </a:r>
            <a:endParaRPr lang="en-US" dirty="0"/>
          </a:p>
          <a:p>
            <a:pPr algn="just">
              <a:buFontTx/>
              <a:buNone/>
              <a:defRPr/>
            </a:pPr>
            <a:endParaRPr lang="ru-RU" dirty="0"/>
          </a:p>
          <a:p>
            <a:pPr algn="just">
              <a:buFontTx/>
              <a:buNone/>
              <a:defRPr/>
            </a:pPr>
            <a:r>
              <a:rPr lang="ru-RU" dirty="0"/>
              <a:t>▫ Способ разделения приложения на части, выполняющиеся на разных компьютерах сети;</a:t>
            </a:r>
          </a:p>
          <a:p>
            <a:pPr algn="just">
              <a:buFontTx/>
              <a:buNone/>
              <a:defRPr/>
            </a:pPr>
            <a:r>
              <a:rPr lang="ru-RU" dirty="0"/>
              <a:t> ▫ Выделение специализированных серверов в сети, на которых выполняются некоторые общие для всех приложений функции; </a:t>
            </a:r>
          </a:p>
          <a:p>
            <a:pPr algn="just">
              <a:buFontTx/>
              <a:buNone/>
              <a:defRPr/>
            </a:pPr>
            <a:r>
              <a:rPr lang="ru-RU" dirty="0"/>
              <a:t>▫ Способ взаимодействия между частями приложений, работающих на разных компьютерах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47148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2800" b="1" cap="al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Клиент-серверная архитектура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762000"/>
            <a:ext cx="8899525" cy="5821363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FontTx/>
              <a:buNone/>
              <a:defRPr/>
            </a:pPr>
            <a:r>
              <a:rPr lang="ru-RU" sz="2800" dirty="0"/>
              <a:t>Как правило</a:t>
            </a:r>
            <a:r>
              <a:rPr lang="ru-RU" sz="2800" cap="all" dirty="0"/>
              <a:t>,</a:t>
            </a:r>
            <a:r>
              <a:rPr lang="ru-RU" sz="2800" dirty="0"/>
              <a:t> компьютеры и программы, входящие в состав информационной системы, не являются равноправными. Некоторые из них </a:t>
            </a:r>
            <a:r>
              <a:rPr lang="ru-RU" sz="2800" b="1" i="1" dirty="0"/>
              <a:t>владеют ресурсами</a:t>
            </a:r>
            <a:r>
              <a:rPr lang="ru-RU" sz="2800" dirty="0"/>
              <a:t> (файловая система, процессор, принтер, база данных и т.д.), другие имеют возможность </a:t>
            </a:r>
            <a:r>
              <a:rPr lang="ru-RU" sz="2800" b="1" i="1" dirty="0"/>
              <a:t>обращаться</a:t>
            </a:r>
            <a:r>
              <a:rPr lang="ru-RU" sz="2800" dirty="0"/>
              <a:t> к этим ресурсам. </a:t>
            </a:r>
            <a:endParaRPr lang="en-US" sz="2800" dirty="0"/>
          </a:p>
          <a:p>
            <a:pPr marL="0" indent="0" algn="just">
              <a:spcBef>
                <a:spcPts val="0"/>
              </a:spcBef>
              <a:buFontTx/>
              <a:buNone/>
              <a:defRPr/>
            </a:pPr>
            <a:r>
              <a:rPr lang="ru-RU" sz="2800" dirty="0"/>
              <a:t>Компьютер (или программу), управляющий ресурсом, называют </a:t>
            </a:r>
            <a:r>
              <a:rPr lang="ru-RU" sz="2800" b="1" dirty="0"/>
              <a:t>сервером </a:t>
            </a:r>
            <a:r>
              <a:rPr lang="ru-RU" sz="2800" dirty="0"/>
              <a:t>этого ресурса (файл-сервер, сервер базы данных, вычислительный сервер...). Клиент и сервер какого-либо ресурса могут находиться как на одном компьютере, так и на различных компьютерах, связанных сетью.</a:t>
            </a:r>
          </a:p>
          <a:p>
            <a:pPr marL="0" indent="0">
              <a:buNone/>
              <a:defRPr/>
            </a:pPr>
            <a:r>
              <a:rPr lang="ru-RU" dirty="0"/>
              <a:t> </a:t>
            </a:r>
          </a:p>
          <a:p>
            <a:pPr>
              <a:buFontTx/>
              <a:buNone/>
              <a:defRPr/>
            </a:pPr>
            <a:endParaRPr lang="ru-RU" dirty="0"/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0329A8-53F0-4596-91E9-0BB64EFD3F22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F7AD23-025F-4736-8653-C54010AC28C2}" type="slidenum">
              <a:rPr lang="ru-RU" smtClean="0"/>
              <a:pPr/>
              <a:t>13</a:t>
            </a:fld>
            <a:endParaRPr lang="ru-RU"/>
          </a:p>
        </p:txBody>
      </p:sp>
      <p:pic>
        <p:nvPicPr>
          <p:cNvPr id="18435" name="Содержимое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-76200" y="0"/>
            <a:ext cx="9220200" cy="57150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Содержимое 2"/>
          <p:cNvSpPr>
            <a:spLocks noGrp="1"/>
          </p:cNvSpPr>
          <p:nvPr>
            <p:ph idx="1"/>
          </p:nvPr>
        </p:nvSpPr>
        <p:spPr>
          <a:xfrm>
            <a:off x="0" y="244475"/>
            <a:ext cx="8686800" cy="2498725"/>
          </a:xfrm>
        </p:spPr>
        <p:txBody>
          <a:bodyPr/>
          <a:lstStyle/>
          <a:p>
            <a:pPr algn="just">
              <a:buFontTx/>
              <a:buNone/>
            </a:pPr>
            <a:r>
              <a:rPr lang="ru-RU" sz="2000" b="1" dirty="0"/>
              <a:t>Архитектура «клиент-сервер»</a:t>
            </a:r>
            <a:r>
              <a:rPr lang="ru-RU" sz="2000" dirty="0"/>
              <a:t> определяет общие принципы организации взаимодействия в сети, где имеются </a:t>
            </a:r>
            <a:r>
              <a:rPr lang="ru-RU" sz="2000" i="1" dirty="0"/>
              <a:t>серверы</a:t>
            </a:r>
            <a:r>
              <a:rPr lang="ru-RU" sz="2000" dirty="0"/>
              <a:t>, узлы-поставщики некоторых специфичных функций (сервисов) и </a:t>
            </a:r>
            <a:r>
              <a:rPr lang="ru-RU" sz="2000" i="1" dirty="0"/>
              <a:t>клиенты</a:t>
            </a:r>
            <a:r>
              <a:rPr lang="ru-RU" sz="2000" dirty="0"/>
              <a:t>, потребители этих функций.</a:t>
            </a:r>
          </a:p>
          <a:p>
            <a:pPr algn="just">
              <a:buFontTx/>
              <a:buNone/>
            </a:pPr>
            <a:r>
              <a:rPr lang="ru-RU" sz="2000" dirty="0"/>
              <a:t>Практические реализации такой архитектуры называются </a:t>
            </a:r>
            <a:r>
              <a:rPr lang="ru-RU" sz="2000" b="1" dirty="0"/>
              <a:t>клиент-серверными технологиями</a:t>
            </a:r>
          </a:p>
          <a:p>
            <a:pPr>
              <a:buFontTx/>
              <a:buNone/>
            </a:pPr>
            <a:r>
              <a:rPr lang="ru-RU" sz="2000" b="1" dirty="0"/>
              <a:t>                         </a:t>
            </a:r>
            <a:r>
              <a:rPr lang="ru-RU" sz="2800" b="1" dirty="0"/>
              <a:t>Двухзвенная</a:t>
            </a:r>
            <a:r>
              <a:rPr lang="ru-RU" sz="2800" dirty="0"/>
              <a:t> </a:t>
            </a:r>
            <a:r>
              <a:rPr lang="ru-RU" sz="2800" b="1" dirty="0"/>
              <a:t>архитектура</a:t>
            </a:r>
            <a:r>
              <a:rPr lang="ru-RU" sz="2800" dirty="0"/>
              <a:t>. (</a:t>
            </a:r>
            <a:r>
              <a:rPr lang="ru-RU" sz="2800" b="1" i="1" dirty="0" err="1"/>
              <a:t>two-tier</a:t>
            </a:r>
            <a:r>
              <a:rPr lang="ru-RU" sz="2800" b="1" i="1" dirty="0"/>
              <a:t>, 2-tier</a:t>
            </a:r>
            <a:r>
              <a:rPr lang="ru-RU" sz="2800" dirty="0"/>
              <a:t>)</a:t>
            </a:r>
          </a:p>
        </p:txBody>
      </p:sp>
      <p:sp>
        <p:nvSpPr>
          <p:cNvPr id="20483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08793E-C84F-4600-9114-1E59FC6E0A1C}" type="slidenum">
              <a:rPr lang="ru-RU" smtClean="0"/>
              <a:pPr/>
              <a:t>14</a:t>
            </a:fld>
            <a:endParaRPr lang="ru-RU"/>
          </a:p>
        </p:txBody>
      </p:sp>
      <p:pic>
        <p:nvPicPr>
          <p:cNvPr id="20484" name="Рисунок 4" descr="2-ti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674938"/>
            <a:ext cx="6188075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>
          <a:xfrm>
            <a:off x="381000" y="350838"/>
            <a:ext cx="8229600" cy="1554162"/>
          </a:xfrm>
        </p:spPr>
        <p:txBody>
          <a:bodyPr>
            <a:normAutofit fontScale="90000"/>
          </a:bodyPr>
          <a:lstStyle/>
          <a:p>
            <a:r>
              <a:rPr lang="ru-RU" sz="2000" dirty="0"/>
              <a:t>Все большее использование распределенных вычислений в клиент-серверных технология привело к другим моделям</a:t>
            </a:r>
            <a:br>
              <a:rPr lang="ru-RU" sz="2000" dirty="0"/>
            </a:br>
            <a:r>
              <a:rPr lang="ru-RU" sz="2000" b="1" dirty="0"/>
              <a:t> </a:t>
            </a:r>
            <a:r>
              <a:rPr lang="ru-RU" sz="2800" b="1" dirty="0"/>
              <a:t>Трехзвенная архитектура</a:t>
            </a:r>
            <a:br>
              <a:rPr lang="ru-RU" sz="2000" b="1" dirty="0"/>
            </a:br>
            <a:r>
              <a:rPr lang="ru-RU" sz="2000" b="1" dirty="0"/>
              <a:t>(</a:t>
            </a:r>
            <a:r>
              <a:rPr lang="ru-RU" sz="2000" b="1" i="1" dirty="0" err="1"/>
              <a:t>three-tier</a:t>
            </a:r>
            <a:r>
              <a:rPr lang="ru-RU" sz="2000" b="1" i="1" dirty="0"/>
              <a:t>, 3-tier</a:t>
            </a:r>
            <a:r>
              <a:rPr lang="ru-RU" sz="2000" b="1" dirty="0"/>
              <a:t>)</a:t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22531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2127DF-4663-46D4-BA7F-E5DAC8F58BDD}" type="slidenum">
              <a:rPr lang="ru-RU" smtClean="0"/>
              <a:pPr/>
              <a:t>15</a:t>
            </a:fld>
            <a:endParaRPr lang="ru-RU"/>
          </a:p>
        </p:txBody>
      </p:sp>
      <p:pic>
        <p:nvPicPr>
          <p:cNvPr id="22532" name="Рисунок 4" descr="3-ti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1706563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356" y="205582"/>
            <a:ext cx="86868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b="1" dirty="0"/>
              <a:t>Многозвенная</a:t>
            </a:r>
            <a:r>
              <a:rPr lang="ru-RU" sz="2800" b="1" cap="all" dirty="0"/>
              <a:t> (</a:t>
            </a:r>
            <a:r>
              <a:rPr lang="ru-RU" sz="2800" b="1" dirty="0" err="1"/>
              <a:t>n-tier</a:t>
            </a:r>
            <a:r>
              <a:rPr lang="ru-RU" sz="2800" b="1" dirty="0"/>
              <a:t>) клиент-серверная архитектура</a:t>
            </a:r>
          </a:p>
        </p:txBody>
      </p:sp>
      <p:sp>
        <p:nvSpPr>
          <p:cNvPr id="23555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B9A801-7D5E-48E7-9A83-69872C28789E}" type="slidenum">
              <a:rPr lang="ru-RU" smtClean="0"/>
              <a:pPr/>
              <a:t>16</a:t>
            </a:fld>
            <a:endParaRPr lang="ru-RU"/>
          </a:p>
        </p:txBody>
      </p:sp>
      <p:pic>
        <p:nvPicPr>
          <p:cNvPr id="23556" name="Рисунок 4" descr="N-ti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438" y="1196752"/>
            <a:ext cx="7894637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>
          <a:xfrm>
            <a:off x="304800" y="182563"/>
            <a:ext cx="8229600" cy="1143000"/>
          </a:xfrm>
        </p:spPr>
        <p:txBody>
          <a:bodyPr>
            <a:normAutofit fontScale="90000"/>
          </a:bodyPr>
          <a:lstStyle/>
          <a:p>
            <a:pPr algn="just"/>
            <a:r>
              <a:rPr lang="ru-RU" sz="2400"/>
              <a:t>В клиент-серверных технологиях используют понятие </a:t>
            </a:r>
            <a:r>
              <a:rPr lang="ru-RU" sz="2400" b="1" i="1"/>
              <a:t>«толщины</a:t>
            </a:r>
            <a:r>
              <a:rPr lang="ru-RU" sz="2400"/>
              <a:t>». Оно определяет конфигурацию оборудования и программное обеспечение, имеющиеся у клиента</a:t>
            </a:r>
          </a:p>
        </p:txBody>
      </p:sp>
      <p:sp>
        <p:nvSpPr>
          <p:cNvPr id="24579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166D75-5C1A-4B49-BF5B-E6A95501FAB1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24580" name="TextBox 5"/>
          <p:cNvSpPr txBox="1">
            <a:spLocks noChangeArrowheads="1"/>
          </p:cNvSpPr>
          <p:nvPr/>
        </p:nvSpPr>
        <p:spPr bwMode="auto">
          <a:xfrm>
            <a:off x="35278" y="1904182"/>
            <a:ext cx="8856984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449263" algn="ctr" eaLnBrk="0" hangingPunct="0"/>
            <a:r>
              <a:rPr lang="ru-RU" sz="3200" b="1" dirty="0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«Тонкий» клиент</a:t>
            </a:r>
          </a:p>
          <a:p>
            <a:pPr indent="449263" algn="ctr" eaLnBrk="0" hangingPunct="0"/>
            <a:endParaRPr lang="ru-RU" sz="3200" b="1" dirty="0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263" algn="just" eaLnBrk="0" hangingPunct="0"/>
            <a:r>
              <a:rPr lang="ru-RU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Этот термин определяет клиента, вычислительных ресурсов которого достаточно лишь для запуска необходимого сетевого приложения применяя интерфейсные функции, вся прикладная логика выполняется на сервере. </a:t>
            </a:r>
          </a:p>
          <a:p>
            <a:pPr indent="449263"/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7687"/>
          </a:xfrm>
        </p:spPr>
        <p:txBody>
          <a:bodyPr>
            <a:normAutofit fontScale="90000"/>
          </a:bodyPr>
          <a:lstStyle/>
          <a:p>
            <a:r>
              <a:rPr lang="ru-RU" sz="3200" b="1" i="1"/>
              <a:t>«Толстый» клиент</a:t>
            </a:r>
            <a:endParaRPr lang="ru-RU"/>
          </a:p>
        </p:txBody>
      </p:sp>
      <p:sp>
        <p:nvSpPr>
          <p:cNvPr id="25603" name="Содержимое 2"/>
          <p:cNvSpPr>
            <a:spLocks noGrp="1"/>
          </p:cNvSpPr>
          <p:nvPr>
            <p:ph idx="1"/>
          </p:nvPr>
        </p:nvSpPr>
        <p:spPr>
          <a:xfrm>
            <a:off x="0" y="974725"/>
            <a:ext cx="8686800" cy="5151438"/>
          </a:xfrm>
        </p:spPr>
        <p:txBody>
          <a:bodyPr/>
          <a:lstStyle/>
          <a:p>
            <a:pPr algn="just">
              <a:buFontTx/>
              <a:buNone/>
            </a:pPr>
            <a:r>
              <a:rPr lang="ru-RU" sz="2800"/>
              <a:t>Таковым является рабочая станция или персональный компьютер, работающие под управлением собственной дисковой операционной системы и имеющие необходимый набор программного обеспечения. К сетевым серверам «толстые» клиенты обращаются в основном за дополнительными услугами (например, доступ к web-серверу или корпоративной базе данных).</a:t>
            </a: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CB54D3-8BE8-4AA0-99D0-CC01008485C1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Содержимое 2"/>
          <p:cNvSpPr>
            <a:spLocks noGrp="1"/>
          </p:cNvSpPr>
          <p:nvPr>
            <p:ph idx="1"/>
          </p:nvPr>
        </p:nvSpPr>
        <p:spPr>
          <a:xfrm>
            <a:off x="0" y="427038"/>
            <a:ext cx="8686800" cy="5699125"/>
          </a:xfrm>
        </p:spPr>
        <p:txBody>
          <a:bodyPr/>
          <a:lstStyle/>
          <a:p>
            <a:pPr algn="just">
              <a:buFontTx/>
              <a:buNone/>
            </a:pPr>
            <a:r>
              <a:rPr lang="ru-RU" sz="2800" b="1" i="1"/>
              <a:t>Основная идея архитектуры «клиент-сервер» состоит в разделении сетевого приложения на несколько компонентов</a:t>
            </a:r>
            <a:r>
              <a:rPr lang="ru-RU" sz="2800"/>
              <a:t>, каждый из которых реализует специфический набор сервисов. </a:t>
            </a:r>
          </a:p>
          <a:p>
            <a:pPr algn="just">
              <a:buFontTx/>
              <a:buNone/>
            </a:pPr>
            <a:r>
              <a:rPr lang="ru-RU" sz="2800"/>
              <a:t>Компоненты такого приложения могут выполняться на разных компьютерах, выполняя серверные и/или клиентские функции. </a:t>
            </a:r>
          </a:p>
          <a:p>
            <a:pPr algn="just">
              <a:buFontTx/>
              <a:buNone/>
            </a:pPr>
            <a:r>
              <a:rPr lang="ru-RU" sz="2800"/>
              <a:t>Это позволяет повысить надежность, безопасность и производительность сетевых приложений и сети в целом</a:t>
            </a:r>
            <a:r>
              <a:rPr lang="ru-RU" sz="2400"/>
              <a:t>.</a:t>
            </a:r>
          </a:p>
          <a:p>
            <a:pPr>
              <a:buFontTx/>
              <a:buNone/>
            </a:pPr>
            <a:endParaRPr lang="ru-RU" sz="2400"/>
          </a:p>
        </p:txBody>
      </p:sp>
      <p:sp>
        <p:nvSpPr>
          <p:cNvPr id="26627" name="Номер слайда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A8E90E-D006-4947-822A-ED2DED77CE28}" type="slidenum">
              <a:rPr lang="ru-RU" smtClean="0"/>
              <a:pPr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>
          <a:xfrm>
            <a:off x="457200" y="45180"/>
            <a:ext cx="8229600" cy="500062"/>
          </a:xfrm>
        </p:spPr>
        <p:txBody>
          <a:bodyPr>
            <a:normAutofit/>
          </a:bodyPr>
          <a:lstStyle/>
          <a:p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Системы пакетной обработки  (50-е гг. 20 столетия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099" name="Содержимое 2"/>
          <p:cNvSpPr>
            <a:spLocks noGrp="1"/>
          </p:cNvSpPr>
          <p:nvPr>
            <p:ph idx="1"/>
          </p:nvPr>
        </p:nvSpPr>
        <p:spPr>
          <a:xfrm>
            <a:off x="180443" y="545242"/>
            <a:ext cx="8829674" cy="3162272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Централизованная система на базе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майнфрейма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Большие размеры (занимали целые здания)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Для небольшого числа пользователей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Не предназначены для интерактивной работы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Применялись в режиме пакетной обработки</a:t>
            </a:r>
          </a:p>
          <a:p>
            <a:pPr>
              <a:buFontTx/>
              <a:buNone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Эффективность работы процессора машины была важнее эффективности работы пользователей</a:t>
            </a:r>
          </a:p>
          <a:p>
            <a:pPr>
              <a:buNone/>
            </a:pPr>
            <a:r>
              <a:rPr lang="ru-RU" sz="2000" b="1" baseline="0" dirty="0">
                <a:latin typeface="Times New Roman" pitchFamily="18" charset="0"/>
                <a:ea typeface="+mj-ea"/>
                <a:cs typeface="Times New Roman" pitchFamily="18" charset="0"/>
              </a:rPr>
              <a:t>Закон Гроша: а</a:t>
            </a:r>
            <a:r>
              <a:rPr lang="en-US" sz="2000" b="1" baseline="0" dirty="0">
                <a:latin typeface="Times New Roman" pitchFamily="18" charset="0"/>
                <a:ea typeface="+mj-ea"/>
                <a:cs typeface="Times New Roman" pitchFamily="18" charset="0"/>
              </a:rPr>
              <a:t>^2+b^2&lt;=(</a:t>
            </a:r>
            <a:r>
              <a:rPr lang="en-US" sz="2000" b="1" baseline="0" dirty="0" err="1">
                <a:latin typeface="Times New Roman" pitchFamily="18" charset="0"/>
                <a:ea typeface="+mj-ea"/>
                <a:cs typeface="Times New Roman" pitchFamily="18" charset="0"/>
              </a:rPr>
              <a:t>a+b</a:t>
            </a:r>
            <a:r>
              <a:rPr lang="en-US" sz="2000" b="1" baseline="0" dirty="0">
                <a:latin typeface="Times New Roman" pitchFamily="18" charset="0"/>
                <a:ea typeface="+mj-ea"/>
                <a:cs typeface="Times New Roman" pitchFamily="18" charset="0"/>
              </a:rPr>
              <a:t>)^2</a:t>
            </a:r>
            <a:endParaRPr lang="ru-RU" sz="2000" b="1" baseline="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buNone/>
            </a:pPr>
            <a:endParaRPr lang="ru-RU" sz="2000" baseline="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buFontTx/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ru-RU" dirty="0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285750" y="4071938"/>
            <a:ext cx="8229600" cy="21431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sz="2000" baseline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ru-RU" sz="2000" baseline="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ru-RU" sz="3200" baseline="0" dirty="0">
              <a:latin typeface="+mn-lt"/>
            </a:endParaRPr>
          </a:p>
        </p:txBody>
      </p:sp>
      <p:sp>
        <p:nvSpPr>
          <p:cNvPr id="4102" name="Прямоугольник 9"/>
          <p:cNvSpPr>
            <a:spLocks noChangeArrowheads="1"/>
          </p:cNvSpPr>
          <p:nvPr/>
        </p:nvSpPr>
        <p:spPr bwMode="auto">
          <a:xfrm>
            <a:off x="162571" y="3859141"/>
            <a:ext cx="882967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000" b="1" baseline="0" dirty="0">
                <a:latin typeface="Times New Roman" pitchFamily="18" charset="0"/>
                <a:ea typeface="+mj-ea"/>
                <a:cs typeface="Times New Roman" pitchFamily="18" charset="0"/>
              </a:rPr>
              <a:t>Многотерминальные системы – прообраз сети (60 гг.)</a:t>
            </a:r>
            <a:endParaRPr lang="ru-RU" sz="2000" baseline="0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одновременно работающих с компьютером пользователей определялось его мощностью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реакции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выч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системы должно было быть достаточно малым, чтобы не была заметна параллельная работа с компьютером других пользователей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централизованной обработке данных удалось распределить функции ввода\вывода, то есть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Многотерминальные системы, работающие в режиме разделения времени, стали прообразом локальных вычислительных сетей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3A156-3D87-4E9D-A461-482776F8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50" y="24328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ПРОЕКТ1</a:t>
            </a:r>
            <a:r>
              <a:rPr lang="en-US" sz="2400" dirty="0"/>
              <a:t>      </a:t>
            </a:r>
            <a:r>
              <a:rPr lang="ru-RU" sz="3100" b="1" dirty="0"/>
              <a:t>Общая среда  - файл</a:t>
            </a:r>
            <a:br>
              <a:rPr lang="ru-RU" sz="2400" b="1" dirty="0"/>
            </a:br>
            <a:endParaRPr lang="ru-RU" sz="2400" dirty="0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EFF46654-A829-1423-40F1-9BE17C93D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E0EA946-7010-B673-9F54-EC9F19D8C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" y="1148983"/>
            <a:ext cx="8955184" cy="541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FDB94B5-60A5-4EBD-AC27-414FF3F5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92500" lnSpcReduction="20000"/>
          </a:bodyPr>
          <a:lstStyle/>
          <a:p>
            <a:pPr indent="0" algn="ctr">
              <a:lnSpc>
                <a:spcPct val="115000"/>
              </a:lnSpc>
              <a:buNone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Программа-сервер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#include &lt;iostream&gt;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fstream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#include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windows.h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using namespace std;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struct Person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char name[25];	 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имя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int height;		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рост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int weight;		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вес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}B;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 answer;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long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size_pred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int main()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ifstream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ofstream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setlocale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(LC_ALL, 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rus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const char*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"C:/REQUEST.bin";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//файл запросов клиентов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onst char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nameA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/ANSWER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bin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";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файл ответов сервера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&lt;&lt; "server is working"&lt;&lt;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908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2D328B9-0B23-4277-8B0D-14E562CF5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41368"/>
          </a:xfrm>
        </p:spPr>
        <p:txBody>
          <a:bodyPr/>
          <a:lstStyle/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начальные установки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ios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binary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открытие файла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REQUEST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fR.seekg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::end);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size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pred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tellg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 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//стартовая позиция сервера в файле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REQUEST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fR.close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начало работы сервера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while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true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fR.open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::binary);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открытие файла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REQUEST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fR.seekg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::end);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//переход в конец файла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REQUEST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есть новые запросы от клиентов?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while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size_pred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&gt;=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fR.tellg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())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 Sleep(100);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fR.seekg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::end);}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3182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23DDE21-77A8-4397-B5F8-0C060A82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62473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получен новый запрос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fR.seekg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size_pred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::beg);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//переход к началу полученного запроса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fR.read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((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char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*)&amp;B,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sizeof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(B));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//считывание данных клиента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size_pred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fR.tellg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на конец обработанных данных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fR.close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определение индекса массы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7315"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double IMT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weight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/ (0.01*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height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/(0.01*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height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(18.5 &lt;= IMT &amp;&amp; IMT &lt; 25) answer = 1;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(18.5 &gt; IMT) answer = 0;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(IMT &gt;=25)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answer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2;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передача ответа клиенту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fA.open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::binary |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::app);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открытие файла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ANSWER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fA.write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 (char*)&amp;answer,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(answer));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//запись ответа клиенту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fA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close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}// while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210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2548903-4AE9-409C-ABBF-D0C0EC287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66936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15000"/>
              </a:lnSpc>
              <a:buNone/>
            </a:pPr>
            <a:r>
              <a:rPr lang="ru-RU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Программа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windows.h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namespace std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// структура данных запроса клиента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Person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char name[25];  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 height;		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рост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int weight;		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вес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A;</a:t>
            </a:r>
            <a:endParaRPr lang="ru-RU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 main()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setlocale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(LC_ALL, "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ru-RU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onst char*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"C:/REQUEST.bin";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//файл для запросов клиентов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onst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nameA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"C: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ANSWER.bin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//файл для ответов сервера</a:t>
            </a: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f_ANS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long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pred_size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answer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9988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4BCA3B6-B50A-4A9E-B5CF-17BAFF374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80720"/>
          </a:xfrm>
        </p:spPr>
        <p:txBody>
          <a:bodyPr>
            <a:normAutofit lnSpcReduction="10000"/>
          </a:bodyPr>
          <a:lstStyle/>
          <a:p>
            <a:pPr indent="0" algn="just">
              <a:lnSpc>
                <a:spcPct val="115000"/>
              </a:lnSpc>
              <a:buNone/>
            </a:pP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передача данных от клиента серверу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"Введите запрос: Фамилия Рост Вес"&lt;&lt;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&gt;&gt; A.name&gt;&gt;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A.height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A.weight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A.name &lt;&lt;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A.height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A.weight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f_REQ.open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::app |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::binary);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открытие файла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REQUEST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f_REQ.write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((char*)&amp;A,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(A));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//запись запроса в файл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поступил ответ от сервера?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nameA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открытие файла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ANSWER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f_ANS.seekg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::end);	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переход в конец файла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ANSWER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pred_size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f_ANS.tellg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	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736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5B801D8-CC42-40D9-8183-992180F62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552728"/>
          </a:xfrm>
        </p:spPr>
        <p:txBody>
          <a:bodyPr>
            <a:normAutofit lnSpcReduction="10000"/>
          </a:bodyPr>
          <a:lstStyle/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pred_size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f_ANS.tellg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(100); 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ждем и переходим в конец файла ANSWER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f_ANS.seekg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::end);   }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получение ответа от сервера	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seekg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на начало нового ответа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*)&amp;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 ;//считывание ответа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f_ANS.close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расшифровка ответа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switch (answer) {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0: {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Недостаток веса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n";break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1: {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Норма веса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n";break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2: {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&lt;&lt; "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Избыток веса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n";break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//while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28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785813"/>
            <a:ext cx="68199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2571750"/>
            <a:ext cx="682942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511175"/>
          </a:xfrm>
        </p:spPr>
        <p:txBody>
          <a:bodyPr/>
          <a:lstStyle/>
          <a:p>
            <a:r>
              <a:rPr lang="ru-RU" sz="2400" b="1">
                <a:latin typeface="Times New Roman" pitchFamily="18" charset="0"/>
                <a:cs typeface="Times New Roman" pitchFamily="18" charset="0"/>
              </a:rPr>
              <a:t>Первые глобальные сети</a:t>
            </a:r>
          </a:p>
        </p:txBody>
      </p:sp>
      <p:sp>
        <p:nvSpPr>
          <p:cNvPr id="6148" name="Прямоугольник 8"/>
          <p:cNvSpPr>
            <a:spLocks noChangeArrowheads="1"/>
          </p:cNvSpPr>
          <p:nvPr/>
        </p:nvSpPr>
        <p:spPr bwMode="auto">
          <a:xfrm>
            <a:off x="42863" y="764704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ru-RU" sz="2400" dirty="0"/>
              <a:t>	В </a:t>
            </a:r>
            <a:r>
              <a:rPr lang="ru-RU" sz="2400" b="1" dirty="0"/>
              <a:t>1969</a:t>
            </a:r>
            <a:r>
              <a:rPr lang="ru-RU" sz="2400" dirty="0"/>
              <a:t> году министерство обороны США инициировало работы по объединению в единую сеть суперкомпьютеров оборонных и научно-исследовательских центров. Эта сеть, получившая название </a:t>
            </a:r>
            <a:r>
              <a:rPr lang="ru-RU" sz="2400" b="1" dirty="0"/>
              <a:t>ARPANET,</a:t>
            </a:r>
            <a:r>
              <a:rPr lang="ru-RU" sz="2400" dirty="0"/>
              <a:t> стала отправной точкой для создания первой и самой известной ныне глобальной сети мирового масштаба </a:t>
            </a:r>
            <a:r>
              <a:rPr lang="ru-RU" sz="2400" b="1" dirty="0"/>
              <a:t>— Internet</a:t>
            </a:r>
            <a:r>
              <a:rPr lang="ru-RU" sz="2400" dirty="0"/>
              <a:t>.</a:t>
            </a:r>
            <a:endParaRPr lang="en-US" sz="2400" dirty="0"/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Сеть ARPANET объединяла компьютеры разных типов, работавшие под управлением различных операционных систем с дополнительными модулями, реализующими коммуникационные протоколы, общие для всех компьютеров сети (сетевые системы).</a:t>
            </a:r>
          </a:p>
          <a:p>
            <a:pPr algn="just"/>
            <a:r>
              <a:rPr lang="ru-RU" sz="2400" b="1" dirty="0"/>
              <a:t>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63" y="0"/>
            <a:ext cx="8229600" cy="4397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Первые локальные сети (70-е)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71500"/>
            <a:ext cx="9144000" cy="6286500"/>
          </a:xfrm>
        </p:spPr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Большие интегральные схемы</a:t>
            </a:r>
          </a:p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Появление мини-компьютеров – конкурентов </a:t>
            </a:r>
            <a:r>
              <a:rPr lang="ru-RU" sz="2000" dirty="0" err="1">
                <a:latin typeface="Times New Roman" pitchFamily="18" charset="0"/>
                <a:cs typeface="Times New Roman" pitchFamily="18" charset="0"/>
              </a:rPr>
              <a:t>майнфреймам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Закон Гроша перестал действовать, однако несколько мини ЭВМ использовались автономно на одном предприятии</a:t>
            </a:r>
          </a:p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Разнообразные устройства сопряжения, использующие собственные способы представления данных на линиях связи, свои типы кабелей и т. п., могли соединять только те конкретные модели компьютеров, для которых они были разработаны.</a:t>
            </a:r>
          </a:p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Появление персональных компьютеров : они были достаточно мощными, чтобы обеспечивать работу сетевого программного обеспечения, а с другой — явно нуждались в объединении своей вычислительной мощности для решения сложных задач, а также разделения дорогих периферийных устройств и дисковых массивов.</a:t>
            </a:r>
          </a:p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середине 80-х стандартные сетевые технологии объединения компьютеров в сеть(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Ethernet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Arcnet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Token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Ring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Token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b="1" dirty="0" err="1">
                <a:latin typeface="Times New Roman" pitchFamily="18" charset="0"/>
                <a:cs typeface="Times New Roman" pitchFamily="18" charset="0"/>
              </a:rPr>
              <a:t>Bus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, несколько позже — 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FDDI)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превратили процесс построения локальной сети из решения нетривиальной технической проблемы в рутинную работу.</a:t>
            </a:r>
          </a:p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 конце 80-х сближение локальных и глобальных сетей</a:t>
            </a:r>
          </a:p>
          <a:p>
            <a:pPr algn="just">
              <a:defRPr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Конвергенция компьютерных и телекоммуникационных сетей.</a:t>
            </a:r>
          </a:p>
          <a:p>
            <a:pPr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-180528" y="124895"/>
            <a:ext cx="8229600" cy="796925"/>
          </a:xfrm>
        </p:spPr>
        <p:txBody>
          <a:bodyPr>
            <a:normAutofit fontScale="90000"/>
          </a:bodyPr>
          <a:lstStyle/>
          <a:p>
            <a:r>
              <a:rPr lang="ru-RU" sz="3100" b="1" dirty="0"/>
              <a:t>Классификация сетей по радиусу действия </a:t>
            </a:r>
            <a:br>
              <a:rPr lang="ru-RU" sz="2400" dirty="0"/>
            </a:br>
            <a:br>
              <a:rPr lang="en-US" sz="2400" dirty="0"/>
            </a:br>
            <a:r>
              <a:rPr lang="ru-RU" sz="2400" b="1" dirty="0"/>
              <a:t>ЛОКАЛЬНЫЕ СЕТИ </a:t>
            </a:r>
            <a:r>
              <a:rPr lang="ru-RU" sz="2400" dirty="0"/>
              <a:t>(</a:t>
            </a:r>
            <a:r>
              <a:rPr lang="en-US" sz="2400" dirty="0"/>
              <a:t>r&lt;2</a:t>
            </a:r>
            <a:r>
              <a:rPr lang="ru-RU" sz="2400" dirty="0"/>
              <a:t>км)</a:t>
            </a:r>
            <a:endParaRPr lang="ru-RU" sz="2400" b="1" dirty="0"/>
          </a:p>
        </p:txBody>
      </p:sp>
      <p:pic>
        <p:nvPicPr>
          <p:cNvPr id="9219" name="Содержимое 3" descr="лок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-24332" y="1916832"/>
            <a:ext cx="5964484" cy="4392410"/>
          </a:xfrm>
        </p:spPr>
      </p:pic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5786438" y="1000125"/>
            <a:ext cx="3571875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 b="1"/>
              <a:t>Основные функции локальной сети:</a:t>
            </a:r>
          </a:p>
          <a:p>
            <a:r>
              <a:rPr lang="ru-RU"/>
              <a:t>— </a:t>
            </a:r>
            <a:r>
              <a:rPr lang="ru-RU" sz="2000" b="1" i="1"/>
              <a:t>Оптимизация</a:t>
            </a:r>
            <a:r>
              <a:rPr lang="ru-RU" sz="2000"/>
              <a:t> рабочего процесса. </a:t>
            </a:r>
          </a:p>
          <a:p>
            <a:r>
              <a:rPr lang="ru-RU" sz="2000"/>
              <a:t>— </a:t>
            </a:r>
            <a:r>
              <a:rPr lang="ru-RU" sz="2000" b="1" i="1"/>
              <a:t>Общение</a:t>
            </a:r>
            <a:r>
              <a:rPr lang="ru-RU" sz="2000"/>
              <a:t>. </a:t>
            </a:r>
          </a:p>
          <a:p>
            <a:r>
              <a:rPr lang="ru-RU" sz="2000"/>
              <a:t>— Возможность </a:t>
            </a:r>
            <a:r>
              <a:rPr lang="ru-RU" sz="2000" b="1" i="1"/>
              <a:t>удаленного администрирования</a:t>
            </a:r>
            <a:r>
              <a:rPr lang="ru-RU" sz="2000"/>
              <a:t>: один специалист оказывает техническую поддержку нескольких десятков различных устройств;</a:t>
            </a:r>
          </a:p>
          <a:p>
            <a:r>
              <a:rPr lang="ru-RU" sz="2000"/>
              <a:t>— </a:t>
            </a:r>
            <a:r>
              <a:rPr lang="ru-RU" sz="2000" b="1" i="1"/>
              <a:t>Экономия</a:t>
            </a:r>
            <a:r>
              <a:rPr lang="ru-RU" sz="2000"/>
              <a:t>. </a:t>
            </a:r>
          </a:p>
          <a:p>
            <a:r>
              <a:rPr lang="ru-RU" sz="2000"/>
              <a:t>— Игры, </a:t>
            </a:r>
            <a:r>
              <a:rPr lang="ru-RU" sz="2000" b="1" i="1"/>
              <a:t>безопасность</a:t>
            </a:r>
            <a:r>
              <a:rPr lang="ru-RU" sz="2000"/>
              <a:t> обмена данными, пользовательский комфорт 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2928938" cy="6143625"/>
          </a:xfrm>
        </p:spPr>
        <p:txBody>
          <a:bodyPr/>
          <a:lstStyle/>
          <a:p>
            <a:pPr algn="l"/>
            <a:r>
              <a:rPr lang="ru-RU" sz="2400" b="1"/>
              <a:t>Глобальная сеть</a:t>
            </a:r>
            <a:r>
              <a:rPr lang="ru-RU" sz="2400"/>
              <a:t>– это сеть передачи данных, охватывающая весь мир (или отдельные крупные регионы) и объединяющая неограниченное число несвязанных абонентов.</a:t>
            </a:r>
            <a:endParaRPr lang="ru-RU" sz="2400" b="1"/>
          </a:p>
        </p:txBody>
      </p:sp>
      <p:pic>
        <p:nvPicPr>
          <p:cNvPr id="10243" name="Содержимое 5" descr="glob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932113" y="500063"/>
            <a:ext cx="6211887" cy="578643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1571625" y="0"/>
            <a:ext cx="4471988" cy="796925"/>
          </a:xfrm>
        </p:spPr>
        <p:txBody>
          <a:bodyPr/>
          <a:lstStyle/>
          <a:p>
            <a:r>
              <a:rPr lang="ru-RU" sz="2400" b="1"/>
              <a:t>Корпоративные сети</a:t>
            </a:r>
          </a:p>
        </p:txBody>
      </p:sp>
      <p:pic>
        <p:nvPicPr>
          <p:cNvPr id="11267" name="Содержимое 3" descr="корп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57250" y="1214438"/>
            <a:ext cx="7572375" cy="512603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2500313" y="0"/>
            <a:ext cx="3257550" cy="642938"/>
          </a:xfrm>
        </p:spPr>
        <p:txBody>
          <a:bodyPr/>
          <a:lstStyle/>
          <a:p>
            <a:r>
              <a:rPr lang="en-US" sz="2400" b="1"/>
              <a:t>INTERNET</a:t>
            </a:r>
            <a:endParaRPr lang="ru-RU" sz="2400" b="1"/>
          </a:p>
        </p:txBody>
      </p:sp>
      <p:pic>
        <p:nvPicPr>
          <p:cNvPr id="12291" name="Содержимое 3" descr="inter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62125" y="2813050"/>
            <a:ext cx="5214938" cy="4044950"/>
          </a:xfrm>
        </p:spPr>
      </p:pic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779463"/>
            <a:ext cx="8753475" cy="21240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1841</Words>
  <Application>Microsoft Office PowerPoint</Application>
  <PresentationFormat>Экран (4:3)</PresentationFormat>
  <Paragraphs>210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Times New Roman</vt:lpstr>
      <vt:lpstr>Тема Office</vt:lpstr>
      <vt:lpstr>Компьютерные сети</vt:lpstr>
      <vt:lpstr>Системы пакетной обработки  (50-е гг. 20 столетия)</vt:lpstr>
      <vt:lpstr>Презентация PowerPoint</vt:lpstr>
      <vt:lpstr>Первые глобальные сети</vt:lpstr>
      <vt:lpstr>Первые локальные сети (70-е)</vt:lpstr>
      <vt:lpstr>Классификация сетей по радиусу действия   ЛОКАЛЬНЫЕ СЕТИ (r&lt;2км)</vt:lpstr>
      <vt:lpstr>Глобальная сеть– это сеть передачи данных, охватывающая весь мир (или отдельные крупные регионы) и объединяющая неограниченное число несвязанных абонентов.</vt:lpstr>
      <vt:lpstr>Корпоративные сети</vt:lpstr>
      <vt:lpstr>INTERNET</vt:lpstr>
      <vt:lpstr>Интернет как фактор развития сетевых технологий</vt:lpstr>
      <vt:lpstr>Модели сетевых распределенных приложений </vt:lpstr>
      <vt:lpstr>Клиент-серверная архитектура</vt:lpstr>
      <vt:lpstr>Презентация PowerPoint</vt:lpstr>
      <vt:lpstr>Презентация PowerPoint</vt:lpstr>
      <vt:lpstr>Все большее использование распределенных вычислений в клиент-серверных технология привело к другим моделям  Трехзвенная архитектура (three-tier, 3-tier) </vt:lpstr>
      <vt:lpstr>Многозвенная (n-tier) клиент-серверная архитектура</vt:lpstr>
      <vt:lpstr>В клиент-серверных технологиях используют понятие «толщины». Оно определяет конфигурацию оборудования и программное обеспечение, имеющиеся у клиента</vt:lpstr>
      <vt:lpstr>«Толстый» клиент</vt:lpstr>
      <vt:lpstr>Презентация PowerPoint</vt:lpstr>
      <vt:lpstr>ПРОЕКТ1      Общая среда  - файл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Компьютерные сети</dc:title>
  <dc:creator>Лёля</dc:creator>
  <cp:lastModifiedBy>Лукащик Елена Павловна</cp:lastModifiedBy>
  <cp:revision>12</cp:revision>
  <dcterms:created xsi:type="dcterms:W3CDTF">2020-10-04T05:58:28Z</dcterms:created>
  <dcterms:modified xsi:type="dcterms:W3CDTF">2025-10-22T09:11:14Z</dcterms:modified>
</cp:coreProperties>
</file>