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300" r:id="rId15"/>
    <p:sldId id="305" r:id="rId16"/>
    <p:sldId id="301" r:id="rId17"/>
    <p:sldId id="304" r:id="rId18"/>
    <p:sldId id="298" r:id="rId19"/>
    <p:sldId id="299" r:id="rId20"/>
    <p:sldId id="308" r:id="rId21"/>
    <p:sldId id="306" r:id="rId22"/>
    <p:sldId id="318" r:id="rId23"/>
    <p:sldId id="307" r:id="rId24"/>
    <p:sldId id="315" r:id="rId25"/>
    <p:sldId id="317" r:id="rId26"/>
    <p:sldId id="309" r:id="rId27"/>
    <p:sldId id="271" r:id="rId28"/>
    <p:sldId id="316" r:id="rId29"/>
    <p:sldId id="310" r:id="rId30"/>
    <p:sldId id="302" r:id="rId31"/>
    <p:sldId id="303" r:id="rId32"/>
    <p:sldId id="311" r:id="rId33"/>
    <p:sldId id="312" r:id="rId34"/>
    <p:sldId id="313" r:id="rId35"/>
    <p:sldId id="31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D414C-523B-4A40-B43C-704C687B5DA9}" type="datetimeFigureOut">
              <a:rPr lang="ru-RU" smtClean="0"/>
              <a:pPr/>
              <a:t>08.04.2025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2CE4-C9FD-4D4C-9A21-DE8149DE7D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785918" y="2714620"/>
            <a:ext cx="500066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IP-</a:t>
            </a:r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адресация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32743" b="33862"/>
          <a:stretch>
            <a:fillRect/>
          </a:stretch>
        </p:blipFill>
        <p:spPr bwMode="auto">
          <a:xfrm>
            <a:off x="-428660" y="0"/>
            <a:ext cx="9572660" cy="6215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42631" b="29477"/>
          <a:stretch>
            <a:fillRect/>
          </a:stretch>
        </p:blipFill>
        <p:spPr bwMode="auto">
          <a:xfrm>
            <a:off x="-428660" y="-214338"/>
            <a:ext cx="957266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071943"/>
            <a:ext cx="91440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А:  255.0.0.0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В:  255.255.0.0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Маска сетей класса С:  255.255.255.0</a:t>
            </a: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Более удобным и кратким является обозначение сети с сетевым префиксом. Такое обозначение имеет вид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“/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число бит маски подсети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”</a:t>
            </a: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Например, подсеть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192.168.1.0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с маской </a:t>
            </a:r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255.255.255.0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 можно кратко записать </a:t>
            </a:r>
          </a:p>
          <a:p>
            <a:r>
              <a:rPr lang="ru-RU" sz="2200" b="1" dirty="0">
                <a:latin typeface="Times New Roman" pitchFamily="18" charset="0"/>
                <a:cs typeface="Times New Roman" pitchFamily="18" charset="0"/>
              </a:rPr>
              <a:t>192.168.1.0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/24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200" dirty="0">
                <a:latin typeface="Times New Roman" pitchFamily="18" charset="0"/>
                <a:cs typeface="Times New Roman" pitchFamily="18" charset="0"/>
              </a:rPr>
              <a:t>где 24 длина маски подсети в битах.</a:t>
            </a: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endParaRPr lang="ru-RU" sz="2400" dirty="0">
              <a:latin typeface="Arial" pitchFamily="34" charset="0"/>
              <a:cs typeface="Arial" pitchFamily="34" charset="0"/>
            </a:endParaRPr>
          </a:p>
          <a:p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35541" b="27985"/>
          <a:stretch>
            <a:fillRect/>
          </a:stretch>
        </p:blipFill>
        <p:spPr bwMode="auto">
          <a:xfrm>
            <a:off x="0" y="285728"/>
            <a:ext cx="914400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66511" b="13146"/>
          <a:stretch>
            <a:fillRect/>
          </a:stretch>
        </p:blipFill>
        <p:spPr bwMode="auto">
          <a:xfrm>
            <a:off x="-324544" y="476672"/>
            <a:ext cx="9577064" cy="445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4282" y="4786322"/>
            <a:ext cx="86439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>
                <a:latin typeface="+mj-lt"/>
                <a:ea typeface="Kozuka Gothic Pro R" pitchFamily="34" charset="-128"/>
                <a:cs typeface="Arial" pitchFamily="34" charset="0"/>
              </a:rPr>
              <a:t>однозначно определить требуемую границу.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8E2500-D266-4373-BF73-6E52DE7990F2}"/>
              </a:ext>
            </a:extLst>
          </p:cNvPr>
          <p:cNvSpPr txBox="1"/>
          <p:nvPr/>
        </p:nvSpPr>
        <p:spPr>
          <a:xfrm>
            <a:off x="0" y="32472"/>
            <a:ext cx="9036496" cy="6903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15000"/>
              </a:lnSpc>
            </a:pPr>
            <a:r>
              <a:rPr lang="ru-RU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Протокол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IPv4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стал жертвой собственной популярности, так как предлагаемое полезное пространство адресов практически исчерпано. Решением возникшей проблемы явилась разработка нового сетевого протокола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дополнительно были реализованы и другие возможности.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адрес является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128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битным (16 байт), что увеличивает адресное пространство более чем на 20 порядков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числовом формате адреса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IPv6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используется шестнадцатеричное представление:</a:t>
            </a:r>
          </a:p>
          <a:p>
            <a:pPr indent="450215" algn="just"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2001:0db8:c9d2:aee5:73e3:934a:a5ae:9551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 нуля как «::», отбрасывают ведущие нули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2001:0db8:c9d2:0012:0000:0000:0000:0051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2001:db8:c9d2:12::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51 2001:0db8:ab00:0000:0000:0000:0000:0000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2001:db8:ab00::</a:t>
            </a:r>
            <a:r>
              <a:rPr lang="en-US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:::</a:t>
            </a:r>
            <a:r>
              <a:rPr lang="ru-R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0000:0000:0000:0000:0000:0000:0000:0001</a:t>
            </a:r>
            <a:r>
              <a:rPr lang="ru-RU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r>
              <a:rPr lang="de-DE" sz="20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::1 </a:t>
            </a:r>
            <a:endParaRPr lang="ru-RU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 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IPv4 «192.0.2.33»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формате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IPv6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имеет вид</a:t>
            </a:r>
            <a: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«::ffff:192.0.2.33».</a:t>
            </a:r>
            <a:endParaRPr lang="ru-RU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15000"/>
              </a:lnSpc>
            </a:pPr>
            <a:endParaRPr lang="ru-RU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2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A139D-C9CC-4CD7-AD7D-0B16E5A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21670"/>
            <a:ext cx="9144000" cy="587590"/>
          </a:xfrm>
        </p:spPr>
        <p:txBody>
          <a:bodyPr>
            <a:noAutofit/>
          </a:bodyPr>
          <a:lstStyle/>
          <a:p>
            <a:pPr lvl="1"/>
            <a:r>
              <a:rPr lang="ru-RU" sz="2400" b="1" cap="sm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 внутренней петли </a:t>
            </a:r>
            <a:r>
              <a:rPr lang="ru-RU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loopback</a:t>
            </a:r>
            <a:r>
              <a:rPr lang="ru-RU" sz="24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interface</a:t>
            </a:r>
            <a:b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позволяет двум прикладным процессам одного хоста  обмениваться данными посредством протокола </a:t>
            </a:r>
            <a:r>
              <a:rPr lang="ru-RU" sz="20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TCP/IP</a:t>
            </a:r>
            <a:br>
              <a:rPr lang="ru-RU" sz="24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AD8AE3-29C3-4F0C-9451-615730C28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8844" y="992254"/>
            <a:ext cx="9282844" cy="5965138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Формируются дейтаграммы, но они не покидают пределы одного хоста. Для интерфейса внутренней петли зарезервирована сеть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127.0.0.0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используется адрес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127.0.0.1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символическое имя </a:t>
            </a:r>
            <a:r>
              <a:rPr lang="ru-RU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системном файле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можно обнаружить следующую запись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loopback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0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127.0.0.1 </a:t>
            </a:r>
            <a:r>
              <a:rPr lang="ru-RU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i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i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localhost</a:t>
            </a:r>
            <a:endParaRPr lang="ru-RU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561C72-6DE8-411A-A621-7146291386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1840" y="2546700"/>
            <a:ext cx="575119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9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Рисунок5.png"/>
          <p:cNvPicPr>
            <a:picLocks noChangeAspect="1"/>
          </p:cNvPicPr>
          <p:nvPr/>
        </p:nvPicPr>
        <p:blipFill rotWithShape="1">
          <a:blip r:embed="rId2" cstate="print"/>
          <a:srcRect b="24340"/>
          <a:stretch/>
        </p:blipFill>
        <p:spPr>
          <a:xfrm>
            <a:off x="-1" y="1412776"/>
            <a:ext cx="9144000" cy="48368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F831ED-95BD-4C40-8A45-CE58DB09F573}"/>
              </a:ext>
            </a:extLst>
          </p:cNvPr>
          <p:cNvSpPr txBox="1"/>
          <p:nvPr/>
        </p:nvSpPr>
        <p:spPr>
          <a:xfrm>
            <a:off x="863587" y="320316"/>
            <a:ext cx="7416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DHCP</a:t>
            </a:r>
            <a:endParaRPr lang="ru-RU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5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DNS (Domain Name System)1987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81250" name="Picture 2"/>
          <p:cNvPicPr>
            <a:picLocks noChangeAspect="1" noChangeArrowheads="1"/>
          </p:cNvPicPr>
          <p:nvPr/>
        </p:nvPicPr>
        <p:blipFill>
          <a:blip r:embed="rId2" cstate="print"/>
          <a:srcRect l="5735" t="29009" r="2515" b="44399"/>
          <a:stretch>
            <a:fillRect/>
          </a:stretch>
        </p:blipFill>
        <p:spPr bwMode="auto">
          <a:xfrm>
            <a:off x="0" y="2000240"/>
            <a:ext cx="9144000" cy="375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182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571480"/>
          </a:xfrm>
        </p:spPr>
        <p:txBody>
          <a:bodyPr>
            <a:normAutofit fontScale="90000"/>
          </a:bodyPr>
          <a:lstStyle/>
          <a:p>
            <a:r>
              <a:rPr lang="ru-RU" dirty="0"/>
              <a:t>Файл </a:t>
            </a:r>
            <a:r>
              <a:rPr lang="en-US" dirty="0"/>
              <a:t>hosts</a:t>
            </a:r>
            <a:endParaRPr lang="ru-RU" dirty="0"/>
          </a:p>
        </p:txBody>
      </p:sp>
      <p:pic>
        <p:nvPicPr>
          <p:cNvPr id="182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478" t="69962" b="4957"/>
          <a:stretch>
            <a:fillRect/>
          </a:stretch>
        </p:blipFill>
        <p:spPr bwMode="auto">
          <a:xfrm>
            <a:off x="0" y="500042"/>
            <a:ext cx="9144000" cy="339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857628"/>
            <a:ext cx="914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С ростом сетей поддерживать актуальность и точность информации в файле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hosts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становилось все труднее. Для этого надо постоянно обновлять содержимое этого файла на всех узлах сети. Кроме того, такая простая технология не позволяет организовать пространство имен в какую-либо структуру. Появилась необходимость в централизованной базе имен, позволяющая производить преобразование имен в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IP-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адреса без хранения списка соответствия на каждом компьютере. Такой базой стала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DNS 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в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9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87г. , однако, в ряде случаев эффективным остается и использование файла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hosts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87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28604"/>
          </a:xfrm>
        </p:spPr>
        <p:txBody>
          <a:bodyPr>
            <a:noAutofit/>
          </a:bodyPr>
          <a:lstStyle/>
          <a:p>
            <a:r>
              <a:rPr lang="ru-RU" sz="3200" b="1" dirty="0"/>
              <a:t>Служба </a:t>
            </a:r>
            <a:r>
              <a:rPr lang="en-US" sz="3200" b="1" dirty="0"/>
              <a:t>DNS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207170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latin typeface="Georgia" pitchFamily="18" charset="0"/>
              </a:rPr>
              <a:t>Систему доменных имен разработал в 1983 году Пол </a:t>
            </a:r>
            <a:r>
              <a:rPr lang="ru-RU" sz="2400" dirty="0" err="1">
                <a:latin typeface="Georgia" pitchFamily="18" charset="0"/>
              </a:rPr>
              <a:t>Мокапетрис</a:t>
            </a:r>
            <a:r>
              <a:rPr lang="ru-RU" sz="2400" dirty="0">
                <a:latin typeface="Georgia" pitchFamily="18" charset="0"/>
              </a:rPr>
              <a:t>. Тогда же было первое успешное тестирование </a:t>
            </a:r>
            <a:r>
              <a:rPr lang="en-US" sz="2400" dirty="0">
                <a:latin typeface="Georgia" pitchFamily="18" charset="0"/>
              </a:rPr>
              <a:t>DNS, </a:t>
            </a:r>
            <a:r>
              <a:rPr lang="ru-RU" sz="2400" dirty="0">
                <a:latin typeface="Georgia" pitchFamily="18" charset="0"/>
              </a:rPr>
              <a:t>ставшее позже одним из базовых компонентов сети </a:t>
            </a:r>
            <a:r>
              <a:rPr lang="en-US" sz="2400" dirty="0">
                <a:latin typeface="Georgia" pitchFamily="18" charset="0"/>
              </a:rPr>
              <a:t>Internet. C </a:t>
            </a:r>
            <a:r>
              <a:rPr lang="ru-RU" sz="2400" dirty="0">
                <a:latin typeface="Georgia" pitchFamily="18" charset="0"/>
              </a:rPr>
              <a:t>помощью </a:t>
            </a:r>
            <a:r>
              <a:rPr lang="en-US" sz="2400" dirty="0">
                <a:latin typeface="Georgia" pitchFamily="18" charset="0"/>
              </a:rPr>
              <a:t>DNS</a:t>
            </a:r>
            <a:r>
              <a:rPr lang="ru-RU" sz="2400" dirty="0">
                <a:latin typeface="Georgia" pitchFamily="18" charset="0"/>
              </a:rPr>
              <a:t> был реализован </a:t>
            </a:r>
            <a:r>
              <a:rPr lang="ru-RU" sz="2400" u="sng" dirty="0">
                <a:latin typeface="Georgia" pitchFamily="18" charset="0"/>
              </a:rPr>
              <a:t>масштабируемый распределенный </a:t>
            </a:r>
            <a:r>
              <a:rPr lang="ru-RU" sz="2400" dirty="0">
                <a:latin typeface="Georgia" pitchFamily="18" charset="0"/>
              </a:rPr>
              <a:t>механизм соответствия между иерархическими именами сайтов и числовыми </a:t>
            </a:r>
            <a:r>
              <a:rPr lang="en-US" sz="2400" dirty="0">
                <a:latin typeface="Georgia" pitchFamily="18" charset="0"/>
              </a:rPr>
              <a:t>IP</a:t>
            </a:r>
            <a:r>
              <a:rPr lang="ru-RU" sz="2400" dirty="0">
                <a:latin typeface="Georgia" pitchFamily="18" charset="0"/>
              </a:rPr>
              <a:t>-адресами</a:t>
            </a:r>
            <a:r>
              <a:rPr lang="en-US" sz="2400" dirty="0"/>
              <a:t>. </a:t>
            </a:r>
            <a:endParaRPr lang="ru-RU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7074" t="76484" r="3852" b="7216"/>
          <a:stretch>
            <a:fillRect/>
          </a:stretch>
        </p:blipFill>
        <p:spPr bwMode="auto">
          <a:xfrm>
            <a:off x="0" y="2428868"/>
            <a:ext cx="914400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5072074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Новая система внедрялась в течение нескольких лет. Копии хостов хранились на каждом компьютере, подключенном к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Internet,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до 1986 г. Затем начался массовый переход на использование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DNS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eorgi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4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001156" cy="68580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Основным протоколом сетевого уровня является межсетевой протокол (Internet Protocol </a:t>
            </a:r>
            <a:r>
              <a:rPr lang="ru-RU" sz="2200" b="1" dirty="0"/>
              <a:t>IP). В отличие от протоколов прикладного и транспортного уровней протокол IP развертывается не только на хостах, но и на всех маршрутизаторах (шлюзах). В его задачу входит продвижение пакета между сетями — от одного маршрутизатора к другому до тех пор, пока пакет не попадет в сеть назначения.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/>
              <a:t>Протокол IP — это </a:t>
            </a:r>
            <a:r>
              <a:rPr lang="ru-RU" sz="2200" b="1" dirty="0" err="1"/>
              <a:t>дейтаграммный</a:t>
            </a:r>
            <a:r>
              <a:rPr lang="ru-RU" sz="2200" b="1" dirty="0"/>
              <a:t> протокол, работающий без установления соединений по принципу доставки с максимальными усилиями. Такой тип сетевого сервиса называют также </a:t>
            </a:r>
            <a:r>
              <a:rPr lang="en-US" sz="2200" b="1" dirty="0"/>
              <a:t>“</a:t>
            </a:r>
            <a:r>
              <a:rPr lang="ru-RU" sz="2200" b="1" dirty="0"/>
              <a:t>ненадежным</a:t>
            </a:r>
            <a:r>
              <a:rPr lang="en-US" sz="2200" b="1" dirty="0"/>
              <a:t>”</a:t>
            </a:r>
            <a:r>
              <a:rPr lang="ru-RU" sz="2200" b="1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/>
              <a:t>К сетевому уровню TCP/IP часто относят протоколы, выполняющие вспомогательные функции по отношению к </a:t>
            </a:r>
            <a:r>
              <a:rPr lang="ru-RU" sz="2200" b="1" dirty="0"/>
              <a:t>IP</a:t>
            </a:r>
            <a:r>
              <a:rPr lang="ru-RU" sz="2200" dirty="0"/>
              <a:t>. Это прежде всего протоколы маршрутизации </a:t>
            </a:r>
            <a:r>
              <a:rPr lang="ru-RU" sz="2200" b="1" dirty="0"/>
              <a:t>RIP</a:t>
            </a:r>
            <a:r>
              <a:rPr lang="ru-RU" sz="2200" dirty="0"/>
              <a:t> и </a:t>
            </a:r>
            <a:r>
              <a:rPr lang="ru-RU" sz="2200" b="1" dirty="0"/>
              <a:t>OSPF</a:t>
            </a:r>
            <a:r>
              <a:rPr lang="ru-RU" sz="2200" dirty="0"/>
              <a:t>, предназначенные для изучения топологии сети, определения маршрутов и составления таблиц маршрутизации, на основании которых протокол IP перемещает пакеты в нужном направлении. По этой же причине к сетевому уровню могут быть отнесены протокол межсетевых управляющих сообщений (</a:t>
            </a:r>
            <a:r>
              <a:rPr lang="ru-RU" sz="2200" dirty="0" err="1"/>
              <a:t>Internet</a:t>
            </a:r>
            <a:r>
              <a:rPr lang="ru-RU" sz="2200" dirty="0"/>
              <a:t> </a:t>
            </a:r>
            <a:r>
              <a:rPr lang="ru-RU" sz="2200" dirty="0" err="1"/>
              <a:t>Control</a:t>
            </a:r>
            <a:r>
              <a:rPr lang="ru-RU" sz="2200" dirty="0"/>
              <a:t> </a:t>
            </a:r>
            <a:r>
              <a:rPr lang="ru-RU" sz="2200" dirty="0" err="1"/>
              <a:t>Message</a:t>
            </a:r>
            <a:r>
              <a:rPr lang="ru-RU" sz="2200" dirty="0"/>
              <a:t> </a:t>
            </a:r>
            <a:r>
              <a:rPr lang="ru-RU" sz="2200" dirty="0" err="1"/>
              <a:t>Protocol</a:t>
            </a:r>
            <a:r>
              <a:rPr lang="ru-RU" sz="2200" dirty="0"/>
              <a:t>, </a:t>
            </a:r>
            <a:r>
              <a:rPr lang="ru-RU" sz="2200" b="1" dirty="0"/>
              <a:t>ICMP), предназначенный для передачи </a:t>
            </a:r>
            <a:r>
              <a:rPr lang="ru-RU" sz="2200" b="1" dirty="0" err="1"/>
              <a:t>маршрутизатором</a:t>
            </a:r>
            <a:r>
              <a:rPr lang="ru-RU" sz="2200" b="1" dirty="0"/>
              <a:t> источнику сведений об ошибках, возникших при передаче пакета, и некоторые другие протоколы.</a:t>
            </a:r>
            <a:endParaRPr lang="ru-RU" sz="2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07ECD-CE7E-46A8-A208-DEE11DC3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Функции </a:t>
            </a:r>
            <a:r>
              <a:rPr lang="en-US" b="1" dirty="0">
                <a:solidFill>
                  <a:srgbClr val="FF0000"/>
                </a:solidFill>
              </a:rPr>
              <a:t>Winsock </a:t>
            </a:r>
            <a:r>
              <a:rPr lang="ru-RU" b="1" dirty="0">
                <a:solidFill>
                  <a:srgbClr val="FF0000"/>
                </a:solidFill>
              </a:rPr>
              <a:t>преобразования адресных форматов</a:t>
            </a:r>
          </a:p>
        </p:txBody>
      </p:sp>
    </p:spTree>
    <p:extLst>
      <p:ext uri="{BB962C8B-B14F-4D97-AF65-F5344CB8AC3E}">
        <p14:creationId xmlns:p14="http://schemas.microsoft.com/office/powerpoint/2010/main" val="3992052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545557-F13F-49F5-807C-6C71B9E5B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88640"/>
            <a:ext cx="8928992" cy="6552728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25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преобразования </a:t>
            </a:r>
            <a:r>
              <a:rPr lang="ru-RU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 в виде текстовой строки (наподобие «</a:t>
            </a:r>
            <a:r>
              <a:rPr lang="ru-RU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198.64.8.1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») в четырехбайтовый сетевой формат предназначена функция</a:t>
            </a:r>
            <a:r>
              <a:rPr lang="en-US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</a:t>
            </a:r>
            <a:r>
              <a:rPr lang="en-US" sz="26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inet_addr</a:t>
            </a:r>
            <a:r>
              <a:rPr lang="en-US" sz="26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far * cp</a:t>
            </a:r>
            <a:r>
              <a:rPr lang="en-US" sz="26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6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получения</a:t>
            </a:r>
            <a:r>
              <a:rPr lang="ru-RU" sz="26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600" cap="all" dirty="0"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адреса по </a:t>
            </a:r>
            <a:r>
              <a:rPr lang="ru-RU" sz="2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доменному имени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используется функция </a:t>
            </a:r>
            <a:r>
              <a:rPr lang="ru-RU" sz="26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ru-RU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lang="ru-RU" sz="2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сервер</a:t>
            </a:r>
            <a:r>
              <a:rPr lang="ru-RU" sz="26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ru-RU" sz="26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файл</a:t>
            </a:r>
            <a:r>
              <a:rPr lang="ru-RU" sz="26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6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US" sz="2600" cap="all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6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spcBef>
                <a:spcPts val="1800"/>
              </a:spcBef>
              <a:buNone/>
            </a:pP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gethostbyname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("fpm.kubsu.ru");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*)&amp;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demo_sin.sin_addr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)[0]=</a:t>
            </a:r>
            <a:endParaRPr lang="ru-RU" sz="2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((unsigned long **)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h_addr_list</a:t>
            </a:r>
            <a:r>
              <a:rPr lang="en-US" sz="2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)[0][0];</a:t>
            </a:r>
            <a:endParaRPr lang="ru-RU" sz="26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ru-RU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1649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DBE5EA-6262-B172-2B18-7C9043F7D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0"/>
            <a:ext cx="8579296" cy="6741368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Задача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определения имени узла по его адресу возникает, например, у серверов, желающих «в лицо» знать своих клиентов. Для решения этой обратной задачи – определения доменного имени по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‑адресу – предусмотрена функция: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far *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gethostbyaddr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(const char far *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int type) 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преобразования 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записанного в сетевом формате, в текстовую строку с числовым адресным форматом предусмотрена функция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ntoa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US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far *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</a:t>
            </a:r>
            <a:r>
              <a:rPr lang="en-US" sz="2400" cap="all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ntoa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in)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6609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34F89D-FF51-42EA-9558-0207D5EA0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841160" cy="6858000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ru-RU" sz="2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sockaddr_in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hostent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gethostbyaddr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((char*)&amp;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cl_addr.sin_addr.s_addr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800860"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4,AF_INET);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h_name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 //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доменное имя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 "";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inet_ntoa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cl_addr.sin_addr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//</a:t>
            </a:r>
            <a:r>
              <a:rPr lang="ru-RU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числовой адрес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436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3E3CF-229C-4BF6-9356-DDF7C64F0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755"/>
            <a:ext cx="8229600" cy="522933"/>
          </a:xfrm>
        </p:spPr>
        <p:txBody>
          <a:bodyPr>
            <a:noAutofit/>
          </a:bodyPr>
          <a:lstStyle/>
          <a:p>
            <a:r>
              <a:rPr lang="ru-RU" sz="400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Сетевой формат данных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D1868-C5D7-461B-A8B9-925AAEFCE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620688"/>
            <a:ext cx="8928992" cy="6048672"/>
          </a:xfrm>
        </p:spPr>
        <p:txBody>
          <a:bodyPr/>
          <a:lstStyle/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Среди производителей процессоров нет единого мнения насчет порядка следования младших и старших байт. Так, у микропроцессоров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младшие байты располагаются по меньшим адресам, а у микропроцессоров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наоборот. Для межсетево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взаимодействия введен специальный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сетевой порядок</a:t>
            </a:r>
            <a:r>
              <a:rPr lang="ru-RU" sz="2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байт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предписывающий старший байт передавать первым</a:t>
            </a:r>
            <a:r>
              <a:rPr lang="ru-RU" sz="240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Для преобразований чисел из сетевого формата в формат локального хоста и наоборот предусмотрены четыре функции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первые две манипулируют короткими целыми (16-битными словами), а две последние – длинными (32-битными двойными словами):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0216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493694-D287-E985-C178-5E7A954B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 преобразования сетевых форматов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1813F-86C6-8AD7-D63D-FEEEAC4C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0" algn="just">
              <a:lnSpc>
                <a:spcPct val="115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ntohs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htons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hostshort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ntohl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); 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htonl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u_long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hostlong</a:t>
            </a:r>
            <a:r>
              <a:rPr lang="en-US" sz="3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indent="0" algn="just">
              <a:lnSpc>
                <a:spcPct val="115000"/>
              </a:lnSpc>
              <a:buNone/>
            </a:pP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15000"/>
              </a:lnSpc>
              <a:buNone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се значения, возвращенные </a:t>
            </a:r>
            <a:r>
              <a:rPr lang="ru-RU" sz="3200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-функциями, находятся в сетевом формате и "вручную" их преобразовывать</a:t>
            </a:r>
            <a:r>
              <a:rPr lang="ru-RU" sz="3200" cap="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нельзя</a:t>
            </a:r>
            <a:r>
              <a:rPr lang="en-US" sz="3200" cap="all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4239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Датаграммное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клиент-серверное взаимодействие 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UDP-</a:t>
            </a:r>
            <a:r>
              <a:rPr lang="ru-RU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сокеты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 b="8696"/>
          <a:stretch>
            <a:fillRect/>
          </a:stretch>
        </p:blipFill>
        <p:spPr bwMode="auto">
          <a:xfrm>
            <a:off x="428595" y="0"/>
            <a:ext cx="8553987" cy="6357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52358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3000" b="1" dirty="0" err="1">
                <a:solidFill>
                  <a:srgbClr val="FF0000"/>
                </a:solidFill>
              </a:rPr>
              <a:t>Дейтаграммный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3000" b="1" dirty="0" err="1">
                <a:solidFill>
                  <a:srgbClr val="FF0000"/>
                </a:solidFill>
              </a:rPr>
              <a:t>сокет</a:t>
            </a:r>
            <a:r>
              <a:rPr lang="ru-RU" sz="3000" b="1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так же может пользоваться функциями </a:t>
            </a:r>
            <a:r>
              <a:rPr lang="ru-RU" sz="2400" dirty="0" err="1"/>
              <a:t>send</a:t>
            </a:r>
            <a:r>
              <a:rPr lang="ru-RU" sz="2400" dirty="0"/>
              <a:t> и </a:t>
            </a:r>
            <a:r>
              <a:rPr lang="ru-RU" sz="2400" dirty="0" err="1"/>
              <a:t>recv</a:t>
            </a:r>
            <a:r>
              <a:rPr lang="ru-RU" sz="2400" dirty="0"/>
              <a:t>, если предварительно вызовет </a:t>
            </a:r>
            <a:r>
              <a:rPr lang="ru-RU" sz="2400" b="1" dirty="0" err="1"/>
              <a:t>connect</a:t>
            </a:r>
            <a:r>
              <a:rPr lang="ru-RU" sz="2400" dirty="0"/>
              <a:t> но у него есть и свои</a:t>
            </a:r>
            <a:r>
              <a:rPr lang="en-US" sz="2400" dirty="0"/>
              <a:t>, "</a:t>
            </a:r>
            <a:r>
              <a:rPr lang="ru-RU" sz="2400" dirty="0"/>
              <a:t>персональные</a:t>
            </a:r>
            <a:r>
              <a:rPr lang="en-US" sz="2400" dirty="0"/>
              <a:t>", </a:t>
            </a:r>
            <a:r>
              <a:rPr lang="ru-RU" sz="2400" dirty="0"/>
              <a:t>функции</a:t>
            </a:r>
            <a:r>
              <a:rPr lang="en-US" sz="2400" dirty="0"/>
              <a:t>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sendto</a:t>
            </a:r>
            <a:r>
              <a:rPr lang="en-US" sz="2400" i="1" dirty="0"/>
              <a:t> (SOCKET s, const char FAR 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len,int</a:t>
            </a:r>
            <a:r>
              <a:rPr lang="en-US" sz="2400" i="1" dirty="0"/>
              <a:t> flags, const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 * to,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tolen</a:t>
            </a:r>
            <a:r>
              <a:rPr lang="en-US" sz="2400" i="1" dirty="0"/>
              <a:t>)</a:t>
            </a:r>
            <a:r>
              <a:rPr lang="en-US" sz="2400" dirty="0"/>
              <a:t> </a:t>
            </a:r>
            <a:r>
              <a:rPr lang="ru-RU" sz="2400" dirty="0"/>
              <a:t>и</a:t>
            </a:r>
            <a:r>
              <a:rPr lang="en-US" sz="2400" dirty="0"/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i="1" dirty="0" err="1"/>
              <a:t>int</a:t>
            </a:r>
            <a:r>
              <a:rPr lang="en-US" sz="2400" i="1" dirty="0"/>
              <a:t> </a:t>
            </a:r>
            <a:r>
              <a:rPr lang="en-US" sz="2400" b="1" i="1" dirty="0" err="1"/>
              <a:t>recvfrom</a:t>
            </a:r>
            <a:r>
              <a:rPr lang="en-US" sz="2400" i="1" dirty="0"/>
              <a:t> (SOCKET s, char FAR* </a:t>
            </a:r>
            <a:r>
              <a:rPr lang="en-US" sz="2400" i="1" dirty="0" err="1"/>
              <a:t>buf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len</a:t>
            </a:r>
            <a:r>
              <a:rPr lang="en-US" sz="2400" i="1" dirty="0"/>
              <a:t>, </a:t>
            </a:r>
            <a:r>
              <a:rPr lang="en-US" sz="2400" i="1" dirty="0" err="1"/>
              <a:t>int</a:t>
            </a:r>
            <a:r>
              <a:rPr lang="en-US" sz="2400" i="1" dirty="0"/>
              <a:t> flags, </a:t>
            </a: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sockaddr</a:t>
            </a:r>
            <a:r>
              <a:rPr lang="en-US" sz="2400" i="1" dirty="0"/>
              <a:t> FAR* from, </a:t>
            </a:r>
            <a:r>
              <a:rPr lang="en-US" sz="2400" i="1" dirty="0" err="1"/>
              <a:t>int</a:t>
            </a:r>
            <a:r>
              <a:rPr lang="en-US" sz="2400" i="1" dirty="0"/>
              <a:t> FAR* </a:t>
            </a:r>
            <a:r>
              <a:rPr lang="en-US" sz="2400" i="1" dirty="0" err="1"/>
              <a:t>fromlen</a:t>
            </a:r>
            <a:r>
              <a:rPr lang="en-US" sz="2400" i="1" dirty="0"/>
              <a:t> )</a:t>
            </a:r>
            <a:r>
              <a:rPr lang="en-US" sz="2400" dirty="0"/>
              <a:t>".</a:t>
            </a:r>
            <a:endParaRPr lang="ru-RU" sz="2400" dirty="0"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/>
              <a:t>Они очень похожи на </a:t>
            </a:r>
            <a:r>
              <a:rPr lang="ru-RU" sz="2400" b="1" dirty="0" err="1"/>
              <a:t>send</a:t>
            </a:r>
            <a:r>
              <a:rPr lang="ru-RU" sz="2400" b="1" dirty="0"/>
              <a:t> и </a:t>
            </a:r>
            <a:r>
              <a:rPr lang="ru-RU" sz="2400" b="1" dirty="0" err="1"/>
              <a:t>recv</a:t>
            </a:r>
            <a:r>
              <a:rPr lang="ru-RU" sz="2400" dirty="0"/>
              <a:t>, - разница лишь в том, что </a:t>
            </a:r>
            <a:r>
              <a:rPr lang="ru-RU" sz="2400" b="1" dirty="0" err="1"/>
              <a:t>sendto</a:t>
            </a:r>
            <a:r>
              <a:rPr lang="ru-RU" sz="2400" dirty="0"/>
              <a:t> и </a:t>
            </a:r>
            <a:r>
              <a:rPr lang="ru-RU" sz="2400" b="1" dirty="0" err="1"/>
              <a:t>recvfrom</a:t>
            </a:r>
            <a:r>
              <a:rPr lang="ru-RU" sz="2400" dirty="0"/>
              <a:t> требуют явного указания адреса узла принимаемого или передаваемого данные. Вызов </a:t>
            </a:r>
            <a:r>
              <a:rPr lang="ru-RU" sz="2400" b="1" dirty="0" err="1"/>
              <a:t>recvfrom</a:t>
            </a:r>
            <a:r>
              <a:rPr lang="ru-RU" sz="2400" dirty="0"/>
              <a:t> не требует предварительного задания адреса передающего узла - функция принимает все пакеты, приходящие на заданный UDP-порт со всех IP адресов и портов. Напротив, отвечать отправителю следует на тот же самый порт откуда пришло сообщение. Поскольку, функция </a:t>
            </a:r>
            <a:r>
              <a:rPr lang="ru-RU" sz="2400" b="1" dirty="0" err="1"/>
              <a:t>recvfrom</a:t>
            </a:r>
            <a:r>
              <a:rPr lang="ru-RU" sz="2400" dirty="0"/>
              <a:t> заносит IP-адрес и номер порта клиента после получения от него сообщения, программисту фактически ничего не нужно делать - только передать </a:t>
            </a:r>
            <a:r>
              <a:rPr lang="ru-RU" sz="2400" b="1" dirty="0" err="1"/>
              <a:t>sendto</a:t>
            </a:r>
            <a:r>
              <a:rPr lang="ru-RU" sz="2400" dirty="0"/>
              <a:t> тот же самый указатель на структуру </a:t>
            </a:r>
            <a:r>
              <a:rPr lang="ru-RU" sz="2400" b="1" dirty="0" err="1"/>
              <a:t>sockaddr</a:t>
            </a:r>
            <a:r>
              <a:rPr lang="ru-RU" sz="2400" dirty="0"/>
              <a:t>, который был ранее передан функции </a:t>
            </a:r>
            <a:r>
              <a:rPr lang="ru-RU" sz="2400" b="1" dirty="0" err="1"/>
              <a:t>recvfr</a:t>
            </a:r>
            <a:r>
              <a:rPr lang="en-US" sz="2400" b="1" dirty="0"/>
              <a:t>o</a:t>
            </a:r>
            <a:r>
              <a:rPr lang="ru-RU" sz="2400" b="1" dirty="0" err="1"/>
              <a:t>m</a:t>
            </a:r>
            <a:r>
              <a:rPr lang="ru-RU" sz="2400" cap="all" dirty="0"/>
              <a:t>, </a:t>
            </a:r>
            <a:r>
              <a:rPr lang="ru-RU" sz="2400" dirty="0"/>
              <a:t>получившей сообщение от клиента</a:t>
            </a:r>
            <a:r>
              <a:rPr lang="ru-RU" sz="2400" cap="all" dirty="0"/>
              <a:t>.</a:t>
            </a:r>
            <a:endParaRPr lang="ru-RU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85720" y="-5417"/>
            <a:ext cx="850109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 </a:t>
            </a:r>
            <a:r>
              <a:rPr lang="ru-RU" sz="2200" b="1" dirty="0"/>
              <a:t>// Пример простого </a:t>
            </a:r>
            <a:r>
              <a:rPr lang="en-US" sz="2200" b="1" dirty="0"/>
              <a:t>UDP-</a:t>
            </a:r>
            <a:r>
              <a:rPr lang="ru-RU" sz="2200" b="1" dirty="0"/>
              <a:t>эхо сервера</a:t>
            </a:r>
          </a:p>
          <a:p>
            <a:r>
              <a:rPr lang="en-US" sz="2200" dirty="0"/>
              <a:t>#include "</a:t>
            </a:r>
            <a:r>
              <a:rPr lang="en-US" sz="2200" dirty="0" err="1"/>
              <a:t>stdafx.h</a:t>
            </a:r>
            <a:r>
              <a:rPr lang="en-US" sz="2200" dirty="0"/>
              <a:t>"</a:t>
            </a:r>
          </a:p>
          <a:p>
            <a:r>
              <a:rPr lang="en-US" sz="2200" dirty="0"/>
              <a:t>#define _WINSOCK_DEPRECATED_NO_WARNINGS</a:t>
            </a:r>
          </a:p>
          <a:p>
            <a:r>
              <a:rPr lang="en-US" sz="2200" dirty="0"/>
              <a:t>#include &lt;winsock2.h&gt;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windows.h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&lt;string&gt;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iostream</a:t>
            </a:r>
            <a:r>
              <a:rPr lang="en-US" sz="2200" dirty="0"/>
              <a:t>&gt;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comment(lib, "ws2_32.lib")</a:t>
            </a:r>
          </a:p>
          <a:p>
            <a:r>
              <a:rPr lang="en-US" sz="2200" dirty="0"/>
              <a:t>#</a:t>
            </a:r>
            <a:r>
              <a:rPr lang="en-US" sz="2200" dirty="0" err="1"/>
              <a:t>pragma</a:t>
            </a:r>
            <a:r>
              <a:rPr lang="en-US" sz="2200" dirty="0"/>
              <a:t> warning(disable: 4996)</a:t>
            </a:r>
          </a:p>
          <a:p>
            <a:r>
              <a:rPr lang="en-US" sz="2200" dirty="0"/>
              <a:t>using namespace std;</a:t>
            </a:r>
          </a:p>
          <a:p>
            <a:r>
              <a:rPr lang="ru-RU" sz="2200" dirty="0"/>
              <a:t>  #</a:t>
            </a:r>
            <a:r>
              <a:rPr lang="ru-RU" sz="2200" dirty="0" err="1"/>
              <a:t>define</a:t>
            </a:r>
            <a:r>
              <a:rPr lang="ru-RU" sz="2200" dirty="0"/>
              <a:t> PORT 666    // порт сервера</a:t>
            </a:r>
          </a:p>
          <a:p>
            <a:r>
              <a:rPr lang="en-US" sz="2200" dirty="0"/>
              <a:t>  #define </a:t>
            </a:r>
            <a:r>
              <a:rPr lang="en-US" sz="2200" dirty="0" err="1"/>
              <a:t>sHELLO</a:t>
            </a:r>
            <a:r>
              <a:rPr lang="en-US" sz="2200" dirty="0"/>
              <a:t> "Hello, STUDENT\n“</a:t>
            </a:r>
          </a:p>
          <a:p>
            <a:endParaRPr lang="ru-RU" sz="2200" dirty="0"/>
          </a:p>
          <a:p>
            <a:r>
              <a:rPr lang="en-US" sz="2200" dirty="0"/>
              <a:t>  int main()</a:t>
            </a:r>
            <a:r>
              <a:rPr lang="ru-RU" sz="2200" dirty="0"/>
              <a:t>     {</a:t>
            </a:r>
          </a:p>
          <a:p>
            <a:r>
              <a:rPr lang="en-US" sz="2200" dirty="0"/>
              <a:t>    char buff[1024];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cout</a:t>
            </a:r>
            <a:r>
              <a:rPr lang="en-US" sz="2200" dirty="0"/>
              <a:t>&lt;&lt; "UDP DEMO ECHO-SERVER\n";</a:t>
            </a:r>
          </a:p>
          <a:p>
            <a:r>
              <a:rPr lang="ru-RU" sz="2200" b="1" dirty="0"/>
              <a:t>// шаг 1 - подключение библиотеки </a:t>
            </a:r>
          </a:p>
          <a:p>
            <a:r>
              <a:rPr lang="en-US" sz="2200" dirty="0"/>
              <a:t>    if (</a:t>
            </a:r>
            <a:r>
              <a:rPr lang="en-US" sz="2200" dirty="0" err="1"/>
              <a:t>WSAStartup</a:t>
            </a:r>
            <a:r>
              <a:rPr lang="en-US" sz="2200" dirty="0"/>
              <a:t>(0x202,(WSADATA *) &amp;buff[0]))</a:t>
            </a:r>
          </a:p>
          <a:p>
            <a:r>
              <a:rPr lang="ru-RU" sz="2200" dirty="0"/>
              <a:t>    { </a:t>
            </a:r>
            <a:r>
              <a:rPr lang="en-US" sz="2200" dirty="0"/>
              <a:t>      </a:t>
            </a:r>
            <a:r>
              <a:rPr lang="en-US" sz="2200" dirty="0" err="1"/>
              <a:t>cout</a:t>
            </a:r>
            <a:r>
              <a:rPr lang="en-US" sz="2200" dirty="0"/>
              <a:t>&lt;&lt; "</a:t>
            </a:r>
            <a:r>
              <a:rPr lang="en-US" sz="2200" dirty="0" err="1"/>
              <a:t>WSAStartup</a:t>
            </a:r>
            <a:r>
              <a:rPr lang="en-US" sz="2200" dirty="0"/>
              <a:t> error: "&lt;&lt; </a:t>
            </a:r>
            <a:r>
              <a:rPr lang="en-US" sz="2200" dirty="0" err="1"/>
              <a:t>WSAGetLastError</a:t>
            </a:r>
            <a:r>
              <a:rPr lang="en-US" sz="2200" dirty="0"/>
              <a:t>();</a:t>
            </a:r>
          </a:p>
          <a:p>
            <a:r>
              <a:rPr lang="en-US" sz="2200" dirty="0"/>
              <a:t>      return -1;</a:t>
            </a:r>
            <a:r>
              <a:rPr lang="ru-RU" sz="2200" dirty="0"/>
              <a:t>   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sz="2400" dirty="0"/>
              <a:t>Для идентификации сетевых интерфейсов используются три типа адресов:</a:t>
            </a:r>
          </a:p>
          <a:p>
            <a:pPr>
              <a:buNone/>
            </a:pPr>
            <a:r>
              <a:rPr lang="ru-RU" sz="2400" dirty="0"/>
              <a:t>□ </a:t>
            </a:r>
            <a:r>
              <a:rPr lang="ru-RU" sz="2400" b="1" dirty="0">
                <a:solidFill>
                  <a:srgbClr val="FF0000"/>
                </a:solidFill>
              </a:rPr>
              <a:t>локальные (аппаратные</a:t>
            </a:r>
            <a:r>
              <a:rPr lang="ru-RU" sz="2400" dirty="0">
                <a:solidFill>
                  <a:srgbClr val="FF0000"/>
                </a:solidFill>
              </a:rPr>
              <a:t>)</a:t>
            </a:r>
            <a:r>
              <a:rPr lang="en-US" sz="2400" dirty="0">
                <a:solidFill>
                  <a:srgbClr val="FF0000"/>
                </a:solidFill>
              </a:rPr>
              <a:t> (MAC-</a:t>
            </a:r>
            <a:r>
              <a:rPr lang="ru-RU" sz="2400" dirty="0">
                <a:solidFill>
                  <a:srgbClr val="FF0000"/>
                </a:solidFill>
              </a:rPr>
              <a:t>адреса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  <a:r>
              <a:rPr lang="ru-RU" sz="2400" dirty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□ </a:t>
            </a:r>
            <a:r>
              <a:rPr lang="ru-RU" sz="2400" b="1" dirty="0">
                <a:solidFill>
                  <a:srgbClr val="FF0000"/>
                </a:solidFill>
              </a:rPr>
              <a:t>сетевые</a:t>
            </a:r>
            <a:r>
              <a:rPr lang="ru-RU" sz="2400" dirty="0">
                <a:solidFill>
                  <a:srgbClr val="FF0000"/>
                </a:solidFill>
              </a:rPr>
              <a:t> адреса (</a:t>
            </a:r>
            <a:r>
              <a:rPr lang="en-US" sz="2400" dirty="0">
                <a:solidFill>
                  <a:srgbClr val="FF0000"/>
                </a:solidFill>
              </a:rPr>
              <a:t>I</a:t>
            </a:r>
            <a:r>
              <a:rPr lang="ru-RU" sz="2400" dirty="0">
                <a:solidFill>
                  <a:srgbClr val="FF0000"/>
                </a:solidFill>
              </a:rPr>
              <a:t>Р-адреса);</a:t>
            </a:r>
          </a:p>
          <a:p>
            <a:pPr>
              <a:buNone/>
            </a:pPr>
            <a:r>
              <a:rPr lang="ru-RU" sz="2400" dirty="0">
                <a:solidFill>
                  <a:srgbClr val="FF0000"/>
                </a:solidFill>
              </a:rPr>
              <a:t>□ </a:t>
            </a:r>
            <a:r>
              <a:rPr lang="ru-RU" sz="2400" b="1" dirty="0">
                <a:solidFill>
                  <a:srgbClr val="FF0000"/>
                </a:solidFill>
              </a:rPr>
              <a:t>символьные</a:t>
            </a:r>
            <a:r>
              <a:rPr lang="ru-RU" sz="2400" dirty="0">
                <a:solidFill>
                  <a:srgbClr val="FF0000"/>
                </a:solidFill>
              </a:rPr>
              <a:t> (доменные) имена</a:t>
            </a:r>
          </a:p>
          <a:p>
            <a:pPr algn="just">
              <a:buNone/>
            </a:pPr>
            <a:r>
              <a:rPr lang="ru-RU" sz="2400" dirty="0"/>
              <a:t>В большинстве технологий (</a:t>
            </a:r>
            <a:r>
              <a:rPr lang="en-US" sz="2400" dirty="0"/>
              <a:t>Ethernet, </a:t>
            </a:r>
            <a:r>
              <a:rPr lang="en-US" sz="2400" dirty="0" err="1"/>
              <a:t>Arcnet</a:t>
            </a:r>
            <a:r>
              <a:rPr lang="en-US" sz="2400" dirty="0"/>
              <a:t>, Token Ring</a:t>
            </a:r>
            <a:r>
              <a:rPr lang="ru-RU" sz="2400" dirty="0"/>
              <a:t>) для однозначной адресации используются  </a:t>
            </a:r>
            <a:r>
              <a:rPr lang="ru-RU" sz="2400" dirty="0" err="1"/>
              <a:t>МАС-адреса</a:t>
            </a:r>
            <a:r>
              <a:rPr lang="ru-RU" sz="2400" dirty="0"/>
              <a:t>.</a:t>
            </a:r>
            <a:r>
              <a:rPr lang="en-US" sz="2400" dirty="0"/>
              <a:t> </a:t>
            </a:r>
            <a:r>
              <a:rPr lang="ru-RU" sz="2400" dirty="0"/>
              <a:t> Их роль в ТСР</a:t>
            </a:r>
            <a:r>
              <a:rPr lang="en-US" sz="2400" dirty="0"/>
              <a:t>/IP</a:t>
            </a:r>
            <a:r>
              <a:rPr lang="ru-RU" sz="2400" dirty="0"/>
              <a:t> не зависит от того, какая технология используется в подсети, поэтому их называют локальные (аппаратные) адреса.</a:t>
            </a:r>
          </a:p>
          <a:p>
            <a:pPr algn="just">
              <a:buNone/>
            </a:pPr>
            <a:r>
              <a:rPr lang="ru-RU" sz="2400" dirty="0"/>
              <a:t>Для решения задачи объединения сетей необходима глобальная система адресации, не зависящая от способов адресации узлов в отдельных сетях. </a:t>
            </a:r>
            <a:r>
              <a:rPr lang="en-US" sz="2400" dirty="0"/>
              <a:t> </a:t>
            </a:r>
            <a:r>
              <a:rPr lang="ru-RU" sz="2400" dirty="0"/>
              <a:t>Эта адресация должна позволять универсальным и однозначным способом идентифицировать любой интерфейс составной сети. Очевидным решением  является уникальная нумерация всех сетей составной сети, а затем нумерация всех узлов в пределах каждой из этих сетей. Пара, состоящая из </a:t>
            </a:r>
            <a:r>
              <a:rPr lang="ru-RU" sz="2400" b="1" dirty="0"/>
              <a:t>номера сети и номера узла, отвечает поставленным условиям и может являться сетевым адресом, или в терминологии ТСР/ IP — IP-адресом.</a:t>
            </a:r>
            <a:endParaRPr lang="ru-RU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85828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400" b="1" dirty="0">
                <a:latin typeface="Consolas" panose="020B0609020204030204" pitchFamily="49" charset="0"/>
              </a:rPr>
              <a:t>// шаг 2 - создание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SOCKET 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=socket(AF_INET,SOCK_DGRAM,0);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==INVALID_SOCKET)</a:t>
            </a:r>
            <a:r>
              <a:rPr lang="ru-RU" sz="2400" dirty="0">
                <a:latin typeface="Consolas" panose="020B0609020204030204" pitchFamily="49" charset="0"/>
              </a:rPr>
              <a:t> 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&lt;&lt;"SOCKET() ERROR: 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</a:t>
            </a:r>
            <a:r>
              <a:rPr lang="ru-RU" sz="2400" dirty="0">
                <a:latin typeface="Consolas" panose="020B0609020204030204" pitchFamily="49" charset="0"/>
              </a:rPr>
              <a:t>      }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// шаг 3 - связывание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r>
              <a:rPr lang="ru-RU" sz="2400" b="1" dirty="0">
                <a:latin typeface="Consolas" panose="020B0609020204030204" pitchFamily="49" charset="0"/>
              </a:rPr>
              <a:t> с локальным адресом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Laddr.sin_family</a:t>
            </a:r>
            <a:r>
              <a:rPr lang="en-US" sz="2400" dirty="0">
                <a:latin typeface="Consolas" panose="020B0609020204030204" pitchFamily="49" charset="0"/>
              </a:rPr>
              <a:t>=AF_INET;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Laddr.sin_addr.s_addr</a:t>
            </a:r>
            <a:r>
              <a:rPr lang="en-US" sz="2400" dirty="0">
                <a:latin typeface="Consolas" panose="020B0609020204030204" pitchFamily="49" charset="0"/>
              </a:rPr>
              <a:t>=INADDR_ANY; 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   </a:t>
            </a:r>
            <a:r>
              <a:rPr lang="en-US" sz="2400" b="1">
                <a:latin typeface="Consolas" panose="020B0609020204030204" pitchFamily="49" charset="0"/>
              </a:rPr>
              <a:t>// </a:t>
            </a:r>
            <a:r>
              <a:rPr lang="ru-RU" sz="2400" b="1">
                <a:latin typeface="Consolas" panose="020B0609020204030204" pitchFamily="49" charset="0"/>
              </a:rPr>
              <a:t>(</a:t>
            </a:r>
            <a:r>
              <a:rPr lang="ru-RU" sz="2400" b="1" dirty="0">
                <a:latin typeface="Consolas" panose="020B0609020204030204" pitchFamily="49" charset="0"/>
              </a:rPr>
              <a:t>любой </a:t>
            </a:r>
            <a:r>
              <a:rPr lang="en-US" sz="2400" b="1" dirty="0">
                <a:latin typeface="Consolas" panose="020B0609020204030204" pitchFamily="49" charset="0"/>
              </a:rPr>
              <a:t>IP </a:t>
            </a:r>
            <a:r>
              <a:rPr lang="ru-RU" sz="2400" b="1" dirty="0">
                <a:latin typeface="Consolas" panose="020B0609020204030204" pitchFamily="49" charset="0"/>
              </a:rPr>
              <a:t>адрес)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Laddr.sin_port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>
                <a:latin typeface="Consolas" panose="020B0609020204030204" pitchFamily="49" charset="0"/>
              </a:rPr>
              <a:t>(PORT);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if (bind(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,(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Laddr,sizeof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Laddr</a:t>
            </a:r>
            <a:r>
              <a:rPr lang="en-US" sz="2400" dirty="0">
                <a:latin typeface="Consolas" panose="020B0609020204030204" pitchFamily="49" charset="0"/>
              </a:rPr>
              <a:t>)))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"BIND ERROR:"&lt;&lt;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 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Lsock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</a:t>
            </a:r>
            <a:r>
              <a:rPr lang="ru-RU" sz="2400" dirty="0">
                <a:latin typeface="Consolas" panose="020B0609020204030204" pitchFamily="49" charset="0"/>
              </a:rPr>
              <a:t>       </a:t>
            </a:r>
            <a:r>
              <a:rPr lang="en-US" sz="2400" dirty="0">
                <a:latin typeface="Consolas" panose="020B0609020204030204" pitchFamily="49" charset="0"/>
              </a:rPr>
              <a:t> return -1;</a:t>
            </a:r>
            <a:r>
              <a:rPr lang="ru-RU" sz="2400" dirty="0">
                <a:latin typeface="Consolas" panose="020B0609020204030204" pitchFamily="49" charset="0"/>
              </a:rPr>
              <a:t>    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214290"/>
            <a:ext cx="9144000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r>
              <a:rPr lang="ru-RU" sz="2200" b="1" dirty="0">
                <a:latin typeface="Consolas" panose="020B0609020204030204" pitchFamily="49" charset="0"/>
              </a:rPr>
              <a:t>// шаг 4 обработка пакетов, присланных клиентами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while(1)</a:t>
            </a:r>
            <a:r>
              <a:rPr lang="ru-RU" sz="2200" dirty="0">
                <a:latin typeface="Consolas" panose="020B0609020204030204" pitchFamily="49" charset="0"/>
              </a:rPr>
              <a:t>     { </a:t>
            </a:r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sockaddr_in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Caddr_size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recvfrom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Lsock,&amp;buff</a:t>
            </a:r>
            <a:r>
              <a:rPr lang="en-US" sz="2200" dirty="0">
                <a:latin typeface="Consolas" panose="020B0609020204030204" pitchFamily="49" charset="0"/>
              </a:rPr>
              <a:t>[0],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(buff)-1,0,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  (</a:t>
            </a:r>
            <a:r>
              <a:rPr lang="en-US" sz="2200" dirty="0" err="1">
                <a:latin typeface="Consolas" panose="020B0609020204030204" pitchFamily="49" charset="0"/>
              </a:rPr>
              <a:t>sockaddr</a:t>
            </a:r>
            <a:r>
              <a:rPr lang="en-US" sz="2200" dirty="0">
                <a:latin typeface="Consolas" panose="020B0609020204030204" pitchFamily="49" charset="0"/>
              </a:rPr>
              <a:t> *) &amp;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, &amp;</a:t>
            </a:r>
            <a:r>
              <a:rPr lang="en-US" sz="2200" dirty="0" err="1">
                <a:latin typeface="Consolas" panose="020B0609020204030204" pitchFamily="49" charset="0"/>
              </a:rPr>
              <a:t>Caddr_size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if (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==SOCKET_ERROR)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&lt;&lt; "RECVFROM() ERROR:"&lt;&lt; </a:t>
            </a:r>
            <a:r>
              <a:rPr lang="en-US" sz="2200" dirty="0" err="1">
                <a:latin typeface="Consolas" panose="020B0609020204030204" pitchFamily="49" charset="0"/>
              </a:rPr>
              <a:t>WSAGetLastError</a:t>
            </a:r>
            <a:r>
              <a:rPr lang="en-US" sz="2200" dirty="0">
                <a:latin typeface="Consolas" panose="020B0609020204030204" pitchFamily="49" charset="0"/>
              </a:rPr>
              <a:t> ();</a:t>
            </a:r>
          </a:p>
          <a:p>
            <a:r>
              <a:rPr lang="ru-RU" sz="2200" b="1" dirty="0">
                <a:latin typeface="Consolas" panose="020B0609020204030204" pitchFamily="49" charset="0"/>
              </a:rPr>
              <a:t>  // Определяем IP-адрес клиента и прочие атрибуты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  HOSTENT *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 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=</a:t>
            </a:r>
            <a:r>
              <a:rPr lang="en-US" sz="2200" dirty="0" err="1">
                <a:latin typeface="Consolas" panose="020B0609020204030204" pitchFamily="49" charset="0"/>
              </a:rPr>
              <a:t>gethostbyaddr</a:t>
            </a:r>
            <a:r>
              <a:rPr lang="en-US" sz="2200" dirty="0">
                <a:latin typeface="Consolas" panose="020B0609020204030204" pitchFamily="49" charset="0"/>
              </a:rPr>
              <a:t>((char *)&amp;Caddr.sin_addr,4,AF_INET);</a:t>
            </a:r>
          </a:p>
          <a:p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&lt;&lt;"NEW DATAGRAM!\n"&lt;&lt;((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)?</a:t>
            </a:r>
            <a:r>
              <a:rPr lang="en-US" sz="2200" dirty="0" err="1">
                <a:latin typeface="Consolas" panose="020B0609020204030204" pitchFamily="49" charset="0"/>
              </a:rPr>
              <a:t>hst</a:t>
            </a:r>
            <a:r>
              <a:rPr lang="en-US" sz="2200" dirty="0">
                <a:latin typeface="Consolas" panose="020B0609020204030204" pitchFamily="49" charset="0"/>
              </a:rPr>
              <a:t>-&gt;</a:t>
            </a:r>
            <a:r>
              <a:rPr lang="en-US" sz="2200" dirty="0" err="1">
                <a:latin typeface="Consolas" panose="020B0609020204030204" pitchFamily="49" charset="0"/>
              </a:rPr>
              <a:t>h_name:"Unknown</a:t>
            </a:r>
            <a:r>
              <a:rPr lang="en-US" sz="2200" dirty="0">
                <a:latin typeface="Consolas" panose="020B0609020204030204" pitchFamily="49" charset="0"/>
              </a:rPr>
              <a:t> host")</a:t>
            </a:r>
            <a:r>
              <a:rPr lang="ru-RU" sz="2200" dirty="0"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&lt;&lt;"/n"&lt;&lt;</a:t>
            </a:r>
            <a:r>
              <a:rPr lang="en-US" sz="2200" dirty="0" err="1">
                <a:latin typeface="Consolas" panose="020B0609020204030204" pitchFamily="49" charset="0"/>
              </a:rPr>
              <a:t>inet_ntoa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Caddr.sin_addr</a:t>
            </a:r>
            <a:r>
              <a:rPr lang="en-US" sz="2200" dirty="0">
                <a:latin typeface="Consolas" panose="020B0609020204030204" pitchFamily="49" charset="0"/>
              </a:rPr>
              <a:t>)&lt;&lt;</a:t>
            </a:r>
            <a:endParaRPr lang="ru-RU" sz="2200" dirty="0">
              <a:latin typeface="Consolas" panose="020B0609020204030204" pitchFamily="49" charset="0"/>
            </a:endParaRPr>
          </a:p>
          <a:p>
            <a:r>
              <a:rPr lang="en-US" sz="2200" dirty="0">
                <a:latin typeface="Consolas" panose="020B0609020204030204" pitchFamily="49" charset="0"/>
              </a:rPr>
              <a:t> "/n"&lt;&lt; </a:t>
            </a:r>
            <a:r>
              <a:rPr lang="en-US" sz="2200" dirty="0" err="1">
                <a:latin typeface="Consolas" panose="020B0609020204030204" pitchFamily="49" charset="0"/>
              </a:rPr>
              <a:t>ntohs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Caddr.sin_port</a:t>
            </a:r>
            <a:r>
              <a:rPr lang="en-US" sz="2200" dirty="0">
                <a:latin typeface="Consolas" panose="020B0609020204030204" pitchFamily="49" charset="0"/>
              </a:rPr>
              <a:t>)&lt;&lt; '\n';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  </a:t>
            </a:r>
            <a:r>
              <a:rPr lang="en-US" sz="2200" dirty="0">
                <a:latin typeface="Consolas" panose="020B0609020204030204" pitchFamily="49" charset="0"/>
              </a:rPr>
              <a:t>buff[</a:t>
            </a:r>
            <a:r>
              <a:rPr lang="en-US" sz="2200" dirty="0" err="1">
                <a:latin typeface="Consolas" panose="020B0609020204030204" pitchFamily="49" charset="0"/>
              </a:rPr>
              <a:t>bsize</a:t>
            </a:r>
            <a:r>
              <a:rPr lang="en-US" sz="2200" dirty="0">
                <a:latin typeface="Consolas" panose="020B0609020204030204" pitchFamily="49" charset="0"/>
              </a:rPr>
              <a:t>]='\0';</a:t>
            </a:r>
            <a:r>
              <a:rPr lang="ru-RU" sz="2200" b="1" dirty="0">
                <a:latin typeface="Consolas" panose="020B0609020204030204" pitchFamily="49" charset="0"/>
              </a:rPr>
              <a:t>      // добавление завершающего нуля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ru-RU" sz="2200" b="1" dirty="0">
                <a:latin typeface="Consolas" panose="020B0609020204030204" pitchFamily="49" charset="0"/>
              </a:rPr>
              <a:t>  </a:t>
            </a:r>
            <a:r>
              <a:rPr lang="en-US" sz="2200" dirty="0" err="1">
                <a:latin typeface="Consolas" panose="020B0609020204030204" pitchFamily="49" charset="0"/>
              </a:rPr>
              <a:t>cout</a:t>
            </a:r>
            <a:r>
              <a:rPr lang="en-US" sz="2200" dirty="0">
                <a:latin typeface="Consolas" panose="020B0609020204030204" pitchFamily="49" charset="0"/>
              </a:rPr>
              <a:t> &lt;&lt; "C=&gt;S:" &lt;&lt; buff&lt;&lt;'\n' ;</a:t>
            </a:r>
            <a:r>
              <a:rPr lang="ru-RU" sz="2200" b="1" dirty="0">
                <a:latin typeface="Consolas" panose="020B0609020204030204" pitchFamily="49" charset="0"/>
              </a:rPr>
              <a:t>    // Вывод на экран </a:t>
            </a:r>
            <a:endParaRPr lang="en-US" sz="2200" dirty="0">
              <a:latin typeface="Consolas" panose="020B0609020204030204" pitchFamily="49" charset="0"/>
            </a:endParaRPr>
          </a:p>
          <a:p>
            <a:r>
              <a:rPr lang="ru-RU" sz="2200" dirty="0">
                <a:latin typeface="Consolas" panose="020B0609020204030204" pitchFamily="49" charset="0"/>
              </a:rPr>
              <a:t>  </a:t>
            </a:r>
            <a:r>
              <a:rPr lang="ru-RU" sz="2200" b="1" dirty="0">
                <a:latin typeface="Consolas" panose="020B0609020204030204" pitchFamily="49" charset="0"/>
              </a:rPr>
              <a:t>// посылка </a:t>
            </a:r>
            <a:r>
              <a:rPr lang="ru-RU" sz="2200" b="1" dirty="0" err="1">
                <a:latin typeface="Consolas" panose="020B0609020204030204" pitchFamily="49" charset="0"/>
              </a:rPr>
              <a:t>датаграммы</a:t>
            </a:r>
            <a:r>
              <a:rPr lang="ru-RU" sz="2200" b="1" dirty="0">
                <a:latin typeface="Consolas" panose="020B0609020204030204" pitchFamily="49" charset="0"/>
              </a:rPr>
              <a:t> клиенту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   </a:t>
            </a:r>
            <a:r>
              <a:rPr lang="en-US" sz="2200" dirty="0" err="1">
                <a:latin typeface="Consolas" panose="020B0609020204030204" pitchFamily="49" charset="0"/>
              </a:rPr>
              <a:t>sendto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Lsock</a:t>
            </a:r>
            <a:r>
              <a:rPr lang="en-US" sz="2200" dirty="0">
                <a:latin typeface="Consolas" panose="020B0609020204030204" pitchFamily="49" charset="0"/>
              </a:rPr>
              <a:t>,&amp;buff[0],bsize,0,(</a:t>
            </a:r>
            <a:r>
              <a:rPr lang="en-US" sz="2200" dirty="0" err="1">
                <a:latin typeface="Consolas" panose="020B0609020204030204" pitchFamily="49" charset="0"/>
              </a:rPr>
              <a:t>sockaddr</a:t>
            </a:r>
            <a:r>
              <a:rPr lang="en-US" sz="2200" dirty="0">
                <a:latin typeface="Consolas" panose="020B0609020204030204" pitchFamily="49" charset="0"/>
              </a:rPr>
              <a:t> *)&amp;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, </a:t>
            </a:r>
            <a:r>
              <a:rPr lang="en-US" sz="2200" dirty="0" err="1">
                <a:latin typeface="Consolas" panose="020B0609020204030204" pitchFamily="49" charset="0"/>
              </a:rPr>
              <a:t>sizeof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Caddr</a:t>
            </a:r>
            <a:r>
              <a:rPr lang="en-US" sz="2200" dirty="0">
                <a:latin typeface="Consolas" panose="020B0609020204030204" pitchFamily="49" charset="0"/>
              </a:rPr>
              <a:t>));</a:t>
            </a:r>
          </a:p>
          <a:p>
            <a:r>
              <a:rPr lang="ru-RU" sz="2200" dirty="0">
                <a:latin typeface="Consolas" panose="020B0609020204030204" pitchFamily="49" charset="0"/>
              </a:rPr>
              <a:t>    }  </a:t>
            </a:r>
            <a:r>
              <a:rPr lang="en-US" sz="2200" dirty="0">
                <a:latin typeface="Consolas" panose="020B0609020204030204" pitchFamily="49" charset="0"/>
              </a:rPr>
              <a:t>    return 0;</a:t>
            </a:r>
            <a:r>
              <a:rPr lang="ru-RU" sz="2200" dirty="0">
                <a:latin typeface="Consolas" panose="020B0609020204030204" pitchFamily="49" charset="0"/>
              </a:rPr>
              <a:t> 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332656"/>
            <a:ext cx="93245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пример простого </a:t>
            </a:r>
            <a:r>
              <a:rPr lang="en-US" sz="2400" b="1" dirty="0">
                <a:latin typeface="Consolas" panose="020B0609020204030204" pitchFamily="49" charset="0"/>
              </a:rPr>
              <a:t>UDP-</a:t>
            </a:r>
            <a:r>
              <a:rPr lang="ru-RU" sz="2400" b="1" dirty="0">
                <a:latin typeface="Consolas" panose="020B0609020204030204" pitchFamily="49" charset="0"/>
              </a:rPr>
              <a:t>клиента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#define _WINSOCK_DEPRECATED_NO_WARNINGS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&lt;winsock2.h&gt;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"</a:t>
            </a:r>
            <a:r>
              <a:rPr lang="en-US" sz="2400" dirty="0" err="1">
                <a:latin typeface="Consolas" panose="020B0609020204030204" pitchFamily="49" charset="0"/>
              </a:rPr>
              <a:t>stdafx.h</a:t>
            </a:r>
            <a:r>
              <a:rPr lang="en-US" sz="2400" dirty="0">
                <a:latin typeface="Consolas" panose="020B0609020204030204" pitchFamily="49" charset="0"/>
              </a:rPr>
              <a:t>"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&lt;string&gt;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windows.h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iostream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</a:rPr>
              <a:t>pragma</a:t>
            </a:r>
            <a:r>
              <a:rPr lang="en-US" sz="2400" dirty="0">
                <a:latin typeface="Consolas" panose="020B0609020204030204" pitchFamily="49" charset="0"/>
              </a:rPr>
              <a:t> comment(lib, "ws2_32.lib")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#</a:t>
            </a:r>
            <a:r>
              <a:rPr lang="en-US" sz="2400" dirty="0" err="1">
                <a:latin typeface="Consolas" panose="020B0609020204030204" pitchFamily="49" charset="0"/>
              </a:rPr>
              <a:t>pragma</a:t>
            </a:r>
            <a:r>
              <a:rPr lang="en-US" sz="2400" dirty="0">
                <a:latin typeface="Consolas" panose="020B0609020204030204" pitchFamily="49" charset="0"/>
              </a:rPr>
              <a:t> warning(disable: 4996)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#define PORT 666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#define SERVERADDR "127.0.0.1" </a:t>
            </a:r>
            <a:r>
              <a:rPr lang="en-US" sz="2400" b="1" dirty="0">
                <a:latin typeface="Consolas" panose="020B0609020204030204" pitchFamily="49" charset="0"/>
              </a:rPr>
              <a:t>// IP-</a:t>
            </a:r>
            <a:r>
              <a:rPr lang="ru-RU" sz="2400" b="1" dirty="0">
                <a:latin typeface="Consolas" panose="020B0609020204030204" pitchFamily="49" charset="0"/>
              </a:rPr>
              <a:t>адрес сервера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int main()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{ </a:t>
            </a:r>
            <a:r>
              <a:rPr lang="en-US" sz="2400" dirty="0">
                <a:latin typeface="Consolas" panose="020B0609020204030204" pitchFamily="49" charset="0"/>
              </a:rPr>
              <a:t>char buff[10*1014];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"UDP Demo Client\</a:t>
            </a:r>
            <a:r>
              <a:rPr lang="en-US" sz="2400" dirty="0" err="1">
                <a:latin typeface="Consolas" panose="020B0609020204030204" pitchFamily="49" charset="0"/>
              </a:rPr>
              <a:t>nType</a:t>
            </a:r>
            <a:r>
              <a:rPr lang="en-US" sz="2400" dirty="0">
                <a:latin typeface="Consolas" panose="020B0609020204030204" pitchFamily="49" charset="0"/>
              </a:rPr>
              <a:t> quit to quit \n";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1439" y="243512"/>
            <a:ext cx="85011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Шаг 1 - </a:t>
            </a:r>
            <a:r>
              <a:rPr lang="ru-RU" sz="2400" b="1" dirty="0" err="1">
                <a:latin typeface="Consolas" panose="020B0609020204030204" pitchFamily="49" charset="0"/>
              </a:rPr>
              <a:t>иницилизация</a:t>
            </a:r>
            <a:r>
              <a:rPr lang="ru-RU" sz="2400" b="1" dirty="0">
                <a:latin typeface="Consolas" panose="020B0609020204030204" pitchFamily="49" charset="0"/>
              </a:rPr>
              <a:t> библиотеки </a:t>
            </a:r>
            <a:r>
              <a:rPr lang="ru-RU" sz="2400" b="1" dirty="0" err="1">
                <a:latin typeface="Consolas" panose="020B0609020204030204" pitchFamily="49" charset="0"/>
              </a:rPr>
              <a:t>Winsocks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WSAStartup</a:t>
            </a:r>
            <a:r>
              <a:rPr lang="en-US" sz="2400" dirty="0">
                <a:latin typeface="Consolas" panose="020B0609020204030204" pitchFamily="49" charset="0"/>
              </a:rPr>
              <a:t>(0x202,(WSADATA *)&amp;buff))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{</a:t>
            </a:r>
            <a:r>
              <a:rPr lang="en-US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 "WSASTARTUP ERROR: " 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 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 // Шаг 2 - открытие </a:t>
            </a:r>
            <a:r>
              <a:rPr lang="ru-RU" sz="2400" b="1" dirty="0" err="1">
                <a:latin typeface="Consolas" panose="020B0609020204030204" pitchFamily="49" charset="0"/>
              </a:rPr>
              <a:t>сокета</a:t>
            </a:r>
            <a:endParaRPr lang="ru-RU" sz="2400" b="1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SOCKET 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=socket(AF_INET, SOCK_DGRAM, 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if 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==INVALID_SOCKET)  </a:t>
            </a:r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"SOCKET() ERROR: " 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return -1;  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b="1" dirty="0">
                <a:latin typeface="Consolas" panose="020B0609020204030204" pitchFamily="49" charset="0"/>
              </a:rPr>
              <a:t>// Шаг 3 - обмен сообщений с сервером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HOSTENT *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Daddr.sin_family</a:t>
            </a:r>
            <a:r>
              <a:rPr lang="en-US" sz="2400" dirty="0">
                <a:latin typeface="Consolas" panose="020B0609020204030204" pitchFamily="49" charset="0"/>
              </a:rPr>
              <a:t>=AF_INET;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Daddr.sin_port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htons</a:t>
            </a:r>
            <a:r>
              <a:rPr lang="en-US" sz="2400" dirty="0">
                <a:latin typeface="Consolas" panose="020B0609020204030204" pitchFamily="49" charset="0"/>
              </a:rPr>
              <a:t>(PORT);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56271" y="-29025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ru-RU" sz="2400" b="1" dirty="0">
                <a:latin typeface="Consolas" panose="020B0609020204030204" pitchFamily="49" charset="0"/>
              </a:rPr>
              <a:t>// определение </a:t>
            </a:r>
            <a:r>
              <a:rPr lang="en-US" sz="2400" b="1" dirty="0">
                <a:latin typeface="Consolas" panose="020B0609020204030204" pitchFamily="49" charset="0"/>
              </a:rPr>
              <a:t>IP-</a:t>
            </a:r>
            <a:r>
              <a:rPr lang="ru-RU" sz="2400" b="1" dirty="0">
                <a:latin typeface="Consolas" panose="020B0609020204030204" pitchFamily="49" charset="0"/>
              </a:rPr>
              <a:t>адреса узла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if (</a:t>
            </a:r>
            <a:r>
              <a:rPr lang="en-US" sz="2400" dirty="0" err="1">
                <a:latin typeface="Consolas" panose="020B0609020204030204" pitchFamily="49" charset="0"/>
              </a:rPr>
              <a:t>inet_addr</a:t>
            </a:r>
            <a:r>
              <a:rPr lang="en-US" sz="2400" dirty="0">
                <a:latin typeface="Consolas" panose="020B0609020204030204" pitchFamily="49" charset="0"/>
              </a:rPr>
              <a:t>(SERVERADDR))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Daddr.sin_addr.s_addr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inet_addr</a:t>
            </a:r>
            <a:r>
              <a:rPr lang="en-US" sz="2400" dirty="0">
                <a:latin typeface="Consolas" panose="020B0609020204030204" pitchFamily="49" charset="0"/>
              </a:rPr>
              <a:t>(SERVERADDR);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else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gethostbyname</a:t>
            </a:r>
            <a:r>
              <a:rPr lang="en-US" sz="2400" dirty="0">
                <a:latin typeface="Consolas" panose="020B0609020204030204" pitchFamily="49" charset="0"/>
              </a:rPr>
              <a:t>(SERVERADDR))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Daddr.sin_addr.s_addr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((unsigned long **)</a:t>
            </a:r>
            <a:r>
              <a:rPr lang="en-US" sz="2400" dirty="0" err="1">
                <a:latin typeface="Consolas" panose="020B0609020204030204" pitchFamily="49" charset="0"/>
              </a:rPr>
              <a:t>hst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  <a:r>
              <a:rPr lang="en-US" sz="2400" dirty="0" err="1">
                <a:latin typeface="Consolas" panose="020B0609020204030204" pitchFamily="49" charset="0"/>
              </a:rPr>
              <a:t>h_addr_list</a:t>
            </a:r>
            <a:r>
              <a:rPr lang="en-US" sz="2400" dirty="0">
                <a:latin typeface="Consolas" panose="020B0609020204030204" pitchFamily="49" charset="0"/>
              </a:rPr>
              <a:t>)[0][0];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     </a:t>
            </a:r>
            <a:r>
              <a:rPr lang="en-US" sz="2400" dirty="0">
                <a:latin typeface="Consolas" panose="020B0609020204030204" pitchFamily="49" charset="0"/>
              </a:rPr>
              <a:t>else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"Unknown Host: "&lt;&lt; 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 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return -1;</a:t>
            </a:r>
            <a:r>
              <a:rPr lang="ru-RU" sz="2400" dirty="0">
                <a:latin typeface="Consolas" panose="020B0609020204030204" pitchFamily="49" charset="0"/>
              </a:rPr>
              <a:t> 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while(1)  </a:t>
            </a:r>
            <a:r>
              <a:rPr lang="ru-RU" sz="2400" dirty="0">
                <a:latin typeface="Consolas" panose="020B0609020204030204" pitchFamily="49" charset="0"/>
              </a:rPr>
              <a:t>    {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чтение сообщения с клавиатуры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&lt;&lt;"S&lt;=C:";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string SS;</a:t>
            </a:r>
            <a:r>
              <a:rPr lang="ru-RU" sz="2400" dirty="0">
                <a:latin typeface="Consolas" panose="020B0609020204030204" pitchFamily="49" charset="0"/>
              </a:rPr>
              <a:t>  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cin,SS</a:t>
            </a:r>
            <a:r>
              <a:rPr lang="en-US" sz="2400" dirty="0">
                <a:latin typeface="Consolas" panose="020B0609020204030204" pitchFamily="49" charset="0"/>
              </a:rPr>
              <a:t>);     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(SS == "quit") break;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504" y="260648"/>
            <a:ext cx="903649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Consolas" panose="020B0609020204030204" pitchFamily="49" charset="0"/>
              </a:rPr>
              <a:t>// Передача сообщений на сервер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sendto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,(char*)&amp;SS[0],</a:t>
            </a:r>
            <a:r>
              <a:rPr lang="en-US" sz="2400" dirty="0" err="1">
                <a:latin typeface="Consolas" panose="020B0609020204030204" pitchFamily="49" charset="0"/>
              </a:rPr>
              <a:t>SS.size</a:t>
            </a:r>
            <a:r>
              <a:rPr lang="en-US" sz="2400" dirty="0">
                <a:latin typeface="Consolas" panose="020B0609020204030204" pitchFamily="49" charset="0"/>
              </a:rPr>
              <a:t>(),0,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Daddr,sizeof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Daddr</a:t>
            </a:r>
            <a:r>
              <a:rPr lang="en-US" sz="2400" dirty="0">
                <a:latin typeface="Consolas" panose="020B0609020204030204" pitchFamily="49" charset="0"/>
              </a:rPr>
              <a:t>));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Прием сообщения с сервера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sockaddr_in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SRaddr_size</a:t>
            </a:r>
            <a:r>
              <a:rPr lang="en-US" sz="2400" dirty="0">
                <a:latin typeface="Consolas" panose="020B0609020204030204" pitchFamily="49" charset="0"/>
              </a:rPr>
              <a:t>=</a:t>
            </a:r>
            <a:r>
              <a:rPr lang="en-US" sz="2400" dirty="0" err="1">
                <a:latin typeface="Consolas" panose="020B0609020204030204" pitchFamily="49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n=</a:t>
            </a:r>
            <a:r>
              <a:rPr lang="en-US" sz="2400" dirty="0" err="1">
                <a:latin typeface="Consolas" panose="020B0609020204030204" pitchFamily="49" charset="0"/>
              </a:rPr>
              <a:t>recvfrom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my_sock,buff,sizeof</a:t>
            </a:r>
            <a:r>
              <a:rPr lang="en-US" sz="2400" dirty="0">
                <a:latin typeface="Consolas" panose="020B0609020204030204" pitchFamily="49" charset="0"/>
              </a:rPr>
              <a:t>(buff),0,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(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*) &amp;</a:t>
            </a:r>
            <a:r>
              <a:rPr lang="en-US" sz="2400" dirty="0" err="1">
                <a:latin typeface="Consolas" panose="020B0609020204030204" pitchFamily="49" charset="0"/>
              </a:rPr>
              <a:t>SRaddr</a:t>
            </a:r>
            <a:r>
              <a:rPr lang="en-US" sz="2400" dirty="0">
                <a:latin typeface="Consolas" panose="020B0609020204030204" pitchFamily="49" charset="0"/>
              </a:rPr>
              <a:t>, &amp;</a:t>
            </a:r>
            <a:r>
              <a:rPr lang="en-US" sz="2400" dirty="0" err="1">
                <a:latin typeface="Consolas" panose="020B0609020204030204" pitchFamily="49" charset="0"/>
              </a:rPr>
              <a:t>SRaddr_size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if (n==SOCKET_ERROR)</a:t>
            </a:r>
            <a:r>
              <a:rPr lang="ru-RU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&lt;&lt;"RECVFROM() ERROR:"&lt;&lt;</a:t>
            </a:r>
            <a:r>
              <a:rPr lang="en-US" sz="2400" dirty="0" err="1">
                <a:latin typeface="Consolas" panose="020B0609020204030204" pitchFamily="49" charset="0"/>
              </a:rPr>
              <a:t>WSAGetLastError</a:t>
            </a:r>
            <a:r>
              <a:rPr lang="en-US" sz="2400" dirty="0">
                <a:latin typeface="Consolas" panose="020B0609020204030204" pitchFamily="49" charset="0"/>
              </a:rPr>
              <a:t>()&lt;&lt;"\n";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 return -1;  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latin typeface="Consolas" panose="020B0609020204030204" pitchFamily="49" charset="0"/>
              </a:rPr>
              <a:t> buff[n]='\0';</a:t>
            </a:r>
          </a:p>
          <a:p>
            <a:r>
              <a:rPr lang="ru-RU" sz="2400" b="1" dirty="0">
                <a:latin typeface="Consolas" panose="020B0609020204030204" pitchFamily="49" charset="0"/>
              </a:rPr>
              <a:t>// Вывод принятого с сервера сообщения на экран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latin typeface="Consolas" panose="020B0609020204030204" pitchFamily="49" charset="0"/>
              </a:rPr>
              <a:t>cout</a:t>
            </a:r>
            <a:r>
              <a:rPr lang="en-US" sz="2400" dirty="0">
                <a:latin typeface="Consolas" panose="020B0609020204030204" pitchFamily="49" charset="0"/>
              </a:rPr>
              <a:t> &lt;&lt; "S=&gt;C:"&lt;&lt; buff&lt;&lt; "\n"; </a:t>
            </a:r>
            <a:r>
              <a:rPr lang="ru-RU" sz="2400" dirty="0">
                <a:latin typeface="Consolas" panose="020B0609020204030204" pitchFamily="49" charset="0"/>
              </a:rPr>
              <a:t>    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</a:rPr>
              <a:t>// шаг последний - выход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closesocket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my_sock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latin typeface="Consolas" panose="020B0609020204030204" pitchFamily="49" charset="0"/>
              </a:rPr>
              <a:t>WSACleanup</a:t>
            </a:r>
            <a:r>
              <a:rPr lang="en-US" sz="2400" dirty="0">
                <a:latin typeface="Consolas" panose="020B0609020204030204" pitchFamily="49" charset="0"/>
              </a:rPr>
              <a:t>();     return 0;  </a:t>
            </a:r>
            <a:r>
              <a:rPr lang="ru-RU" sz="2400" dirty="0">
                <a:latin typeface="Consolas" panose="020B0609020204030204" pitchFamily="49" charset="0"/>
              </a:rPr>
              <a:t>  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642942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400" dirty="0"/>
              <a:t>Так, к примеру,  </a:t>
            </a:r>
            <a:r>
              <a:rPr lang="ru-RU" sz="2400" dirty="0" err="1"/>
              <a:t>маршрутизатор</a:t>
            </a:r>
            <a:r>
              <a:rPr lang="ru-RU" sz="2400" dirty="0"/>
              <a:t> входит сразу в несколько сетей, следовательно, каждый его интерфейс должен иметь собственный IP-адрес. Конечный узел, имеющий несколько сетевых интерфейсов, также может входить в несколько IP-сетей, а значит, иметь несколько IP-адресов</a:t>
            </a:r>
            <a:r>
              <a:rPr lang="en-US" sz="2400" dirty="0"/>
              <a:t>.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То есть IP-адрес идентифицирует не отдельный узел сети, а одно сетевое соединение.</a:t>
            </a:r>
          </a:p>
          <a:p>
            <a:pPr algn="just">
              <a:buNone/>
            </a:pPr>
            <a:r>
              <a:rPr lang="ru-RU" sz="2400" dirty="0"/>
              <a:t>Когда пакет направляется через составную сеть к адресату, в его заголовке указывается IP-адрес адресата. По номеру сети каждый очередной </a:t>
            </a:r>
            <a:r>
              <a:rPr lang="ru-RU" sz="2400" dirty="0" err="1"/>
              <a:t>маршрутизатор</a:t>
            </a:r>
            <a:r>
              <a:rPr lang="ru-RU" sz="2400" dirty="0"/>
              <a:t> находит IP-адрес следующего </a:t>
            </a:r>
            <a:r>
              <a:rPr lang="ru-RU" sz="2400" dirty="0" err="1"/>
              <a:t>маршрутизатора</a:t>
            </a:r>
            <a:r>
              <a:rPr lang="ru-RU" sz="2400" dirty="0"/>
              <a:t>. Перед тем как отправить пакет в следующую сеть, </a:t>
            </a:r>
            <a:r>
              <a:rPr lang="ru-RU" sz="2400" dirty="0" err="1"/>
              <a:t>маршрутизатор</a:t>
            </a:r>
            <a:r>
              <a:rPr lang="ru-RU" sz="2400" dirty="0"/>
              <a:t> должен определить на основании </a:t>
            </a:r>
            <a:r>
              <a:rPr lang="en-US" sz="2400" dirty="0"/>
              <a:t>I</a:t>
            </a:r>
            <a:r>
              <a:rPr lang="ru-RU" sz="2400" dirty="0"/>
              <a:t>P-адреса следующего </a:t>
            </a:r>
            <a:r>
              <a:rPr lang="ru-RU" sz="2400" dirty="0" err="1"/>
              <a:t>маршрутизатора</a:t>
            </a:r>
            <a:r>
              <a:rPr lang="ru-RU" sz="2400" dirty="0"/>
              <a:t>  его локальный адрес. Между  </a:t>
            </a:r>
            <a:r>
              <a:rPr lang="en-US" sz="2400" dirty="0"/>
              <a:t>IP</a:t>
            </a:r>
            <a:r>
              <a:rPr lang="ru-RU" sz="2400" dirty="0"/>
              <a:t>-адресом и локальным адресом нет никакой функциональной зависимости, для установления соответствия используют таблицы. Эту задачу решает протокол </a:t>
            </a:r>
            <a:r>
              <a:rPr lang="en-US" sz="2400" b="1" dirty="0"/>
              <a:t>ARP</a:t>
            </a:r>
            <a:r>
              <a:rPr lang="en-US" sz="2400" dirty="0"/>
              <a:t>.</a:t>
            </a:r>
            <a:endParaRPr lang="ru-RU" sz="2400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lvl="2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857232"/>
            <a:ext cx="2257424" cy="556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643438" y="2143116"/>
            <a:ext cx="857256" cy="642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ARP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500562" y="4714884"/>
            <a:ext cx="85725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DNS</a:t>
            </a:r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86446" y="5715016"/>
            <a:ext cx="285752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www.service.telecom.com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286512" y="3286124"/>
            <a:ext cx="2571768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129.35.251.23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43636" y="928670"/>
            <a:ext cx="2714644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12-B7-01-57-BA-FA</a:t>
            </a:r>
            <a:endParaRPr lang="ru-RU" b="1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rot="5400000">
            <a:off x="6643702" y="2357430"/>
            <a:ext cx="1571636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 rot="5400000">
            <a:off x="6572264" y="4714884"/>
            <a:ext cx="1714512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5984" y="0"/>
            <a:ext cx="4286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Преобразование адресов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72038"/>
            <a:ext cx="8686800" cy="56435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sz="2400" b="1" dirty="0"/>
              <a:t>Доменные адреса. </a:t>
            </a:r>
          </a:p>
          <a:p>
            <a:pPr>
              <a:buNone/>
            </a:pPr>
            <a:r>
              <a:rPr lang="ru-RU" sz="2400" dirty="0"/>
              <a:t>Символьные адреса в пределах составной сети строятся по иерархическому принципу. Имя хоста. Имя более крупной группы (домена), и так до имени самого высокого уровня</a:t>
            </a:r>
            <a:r>
              <a:rPr lang="en-US" sz="2400" dirty="0"/>
              <a:t>:</a:t>
            </a:r>
            <a:endParaRPr lang="ru-RU" sz="2400" dirty="0"/>
          </a:p>
          <a:p>
            <a:pPr>
              <a:buNone/>
            </a:pPr>
            <a:r>
              <a:rPr lang="en-US" sz="2400" dirty="0"/>
              <a:t>                    kit. fpm.rubsu.ru</a:t>
            </a:r>
          </a:p>
          <a:p>
            <a:pPr>
              <a:buNone/>
            </a:pPr>
            <a:r>
              <a:rPr lang="ru-RU" sz="2400" b="1" dirty="0"/>
              <a:t>Выделяют 3 типа </a:t>
            </a:r>
            <a:r>
              <a:rPr lang="en-US" sz="2400" b="1" dirty="0"/>
              <a:t>IP</a:t>
            </a:r>
            <a:r>
              <a:rPr lang="ru-RU" sz="2400" b="1" dirty="0"/>
              <a:t>-адресов</a:t>
            </a:r>
            <a:r>
              <a:rPr lang="ru-RU" sz="2400" dirty="0"/>
              <a:t>:</a:t>
            </a:r>
          </a:p>
          <a:p>
            <a:pPr>
              <a:buNone/>
            </a:pPr>
            <a:r>
              <a:rPr lang="en-US" sz="2400" b="1" dirty="0" err="1"/>
              <a:t>Unicast</a:t>
            </a:r>
            <a:r>
              <a:rPr lang="ru-RU" sz="2400" dirty="0"/>
              <a:t>  - единичная адресация конкретного узла;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Broadcast</a:t>
            </a:r>
            <a:r>
              <a:rPr lang="ru-RU" sz="2400" dirty="0"/>
              <a:t> – широковещательный адрес;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Multicast</a:t>
            </a:r>
            <a:r>
              <a:rPr lang="ru-RU" sz="2400" dirty="0"/>
              <a:t>  -  групповой адрес для многоадресной отправки пакетов. Для групповой передачи используют </a:t>
            </a:r>
            <a:r>
              <a:rPr lang="en-US" sz="2400" dirty="0"/>
              <a:t>IGMP, </a:t>
            </a:r>
            <a:r>
              <a:rPr lang="ru-RU" sz="2400" dirty="0"/>
              <a:t>который предоставляет информацию о принадлежности устройств к определенным группам. </a:t>
            </a:r>
            <a:endParaRPr lang="en-US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600" b="1" dirty="0"/>
              <a:t>Формат </a:t>
            </a:r>
            <a:r>
              <a:rPr lang="en-US" sz="2600" b="1" dirty="0"/>
              <a:t>IP</a:t>
            </a:r>
            <a:r>
              <a:rPr lang="ru-RU" sz="2600" b="1" dirty="0"/>
              <a:t>-адреса</a:t>
            </a:r>
            <a:r>
              <a:rPr lang="en-US" sz="2600" dirty="0"/>
              <a:t> (32 </a:t>
            </a:r>
            <a:r>
              <a:rPr lang="ru-RU" sz="2600" dirty="0"/>
              <a:t>бита</a:t>
            </a:r>
            <a:r>
              <a:rPr lang="en-US" sz="2600" dirty="0"/>
              <a:t>)</a:t>
            </a:r>
          </a:p>
          <a:p>
            <a:pPr>
              <a:buNone/>
            </a:pPr>
            <a:r>
              <a:rPr lang="en-US" sz="2600" dirty="0"/>
              <a:t>  </a:t>
            </a:r>
            <a:r>
              <a:rPr lang="en-US" sz="1900" dirty="0"/>
              <a:t>32                                                                                                                                    0</a:t>
            </a:r>
            <a:endParaRPr lang="ru-RU" sz="19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5572140"/>
            <a:ext cx="37862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ID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86248" y="5572140"/>
            <a:ext cx="378621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ID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0" y="214290"/>
            <a:ext cx="9144000" cy="59118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           </a:t>
            </a:r>
            <a:r>
              <a:rPr lang="ru-RU" sz="2400" dirty="0"/>
              <a:t>Классы пространства </a:t>
            </a:r>
            <a:r>
              <a:rPr lang="en-US" sz="2400" dirty="0"/>
              <a:t>IP-</a:t>
            </a:r>
            <a:r>
              <a:rPr lang="ru-RU" sz="2400" dirty="0"/>
              <a:t>адресов :</a:t>
            </a:r>
          </a:p>
          <a:p>
            <a:pPr>
              <a:buNone/>
            </a:pPr>
            <a:r>
              <a:rPr lang="ru-RU" sz="2400" dirty="0"/>
              <a:t>А: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В: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С:</a:t>
            </a:r>
          </a:p>
          <a:p>
            <a:pPr>
              <a:buNone/>
            </a:pPr>
            <a:r>
              <a:rPr lang="ru-RU" sz="2400" dirty="0"/>
              <a:t>     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6" name="Рисунок 5"/>
          <p:cNvPicPr/>
          <p:nvPr/>
        </p:nvPicPr>
        <p:blipFill>
          <a:blip r:embed="rId2" cstate="print"/>
          <a:srcRect t="10728" b="73600"/>
          <a:stretch>
            <a:fillRect/>
          </a:stretch>
        </p:blipFill>
        <p:spPr bwMode="auto">
          <a:xfrm>
            <a:off x="857224" y="642918"/>
            <a:ext cx="8072494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2" cstate="print"/>
          <a:srcRect t="45523" b="37779"/>
          <a:stretch>
            <a:fillRect/>
          </a:stretch>
        </p:blipFill>
        <p:spPr bwMode="auto">
          <a:xfrm>
            <a:off x="1000100" y="2214554"/>
            <a:ext cx="81439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/>
          <p:cNvPicPr/>
          <p:nvPr/>
        </p:nvPicPr>
        <p:blipFill>
          <a:blip r:embed="rId3" cstate="print"/>
          <a:srcRect t="2425" b="82090"/>
          <a:stretch>
            <a:fillRect/>
          </a:stretch>
        </p:blipFill>
        <p:spPr bwMode="auto">
          <a:xfrm>
            <a:off x="714348" y="4643446"/>
            <a:ext cx="8215370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2" cstate="print"/>
          <a:srcRect t="20336" b="48227"/>
          <a:stretch>
            <a:fillRect/>
          </a:stretch>
        </p:blipFill>
        <p:spPr bwMode="auto">
          <a:xfrm>
            <a:off x="-252536" y="214290"/>
            <a:ext cx="9396536" cy="5086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/>
          <p:cNvPicPr>
            <a:picLocks noGrp="1"/>
          </p:cNvPicPr>
          <p:nvPr>
            <p:ph idx="1"/>
          </p:nvPr>
        </p:nvPicPr>
        <p:blipFill>
          <a:blip r:embed="rId2" cstate="print"/>
          <a:srcRect t="50560" b="4851"/>
          <a:stretch>
            <a:fillRect/>
          </a:stretch>
        </p:blipFill>
        <p:spPr bwMode="auto">
          <a:xfrm>
            <a:off x="0" y="214290"/>
            <a:ext cx="9144000" cy="664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2741</Words>
  <Application>Microsoft Office PowerPoint</Application>
  <PresentationFormat>Экран (4:3)</PresentationFormat>
  <Paragraphs>234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Georgia</vt:lpstr>
      <vt:lpstr>Kozuka Gothic Pro R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 внутренней петли loopback interface позволяет двум прикладным процессам одного хоста  обмениваться данными посредством протокола TCP/IP </vt:lpstr>
      <vt:lpstr>Презентация PowerPoint</vt:lpstr>
      <vt:lpstr>DNS (Domain Name System)1987</vt:lpstr>
      <vt:lpstr>Файл hosts</vt:lpstr>
      <vt:lpstr>Служба DNS</vt:lpstr>
      <vt:lpstr>Функции Winsock преобразования адресных форматов</vt:lpstr>
      <vt:lpstr>Презентация PowerPoint</vt:lpstr>
      <vt:lpstr>Презентация PowerPoint</vt:lpstr>
      <vt:lpstr>Презентация PowerPoint</vt:lpstr>
      <vt:lpstr>Сетевой формат данных</vt:lpstr>
      <vt:lpstr>Функции преобразования сетевых форматов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Лёля</dc:creator>
  <cp:lastModifiedBy>Лукащик Елена Павловна</cp:lastModifiedBy>
  <cp:revision>38</cp:revision>
  <dcterms:created xsi:type="dcterms:W3CDTF">2019-04-17T13:31:52Z</dcterms:created>
  <dcterms:modified xsi:type="dcterms:W3CDTF">2025-04-08T08:59:43Z</dcterms:modified>
</cp:coreProperties>
</file>