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58" r:id="rId6"/>
    <p:sldId id="266" r:id="rId7"/>
    <p:sldId id="263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\Documents\McKesson\Random_out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Increasing</a:t>
            </a:r>
            <a:r>
              <a:rPr lang="en-US" baseline="0"/>
              <a:t> Accuracy of Models Over Time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Random_out!$A$1:$A$109</c:f>
              <c:numCache>
                <c:formatCode>General</c:formatCode>
                <c:ptCount val="109"/>
                <c:pt idx="0">
                  <c:v>7</c:v>
                </c:pt>
                <c:pt idx="1">
                  <c:v>8</c:v>
                </c:pt>
                <c:pt idx="2">
                  <c:v>12</c:v>
                </c:pt>
                <c:pt idx="3">
                  <c:v>14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2</c:v>
                </c:pt>
                <c:pt idx="8">
                  <c:v>18</c:v>
                </c:pt>
                <c:pt idx="9">
                  <c:v>15</c:v>
                </c:pt>
                <c:pt idx="10">
                  <c:v>19</c:v>
                </c:pt>
                <c:pt idx="11">
                  <c:v>13</c:v>
                </c:pt>
                <c:pt idx="12">
                  <c:v>26</c:v>
                </c:pt>
                <c:pt idx="13">
                  <c:v>5</c:v>
                </c:pt>
                <c:pt idx="14">
                  <c:v>8</c:v>
                </c:pt>
                <c:pt idx="15">
                  <c:v>1</c:v>
                </c:pt>
                <c:pt idx="16">
                  <c:v>5</c:v>
                </c:pt>
                <c:pt idx="17">
                  <c:v>28</c:v>
                </c:pt>
                <c:pt idx="18">
                  <c:v>28</c:v>
                </c:pt>
                <c:pt idx="19">
                  <c:v>19</c:v>
                </c:pt>
                <c:pt idx="20">
                  <c:v>4</c:v>
                </c:pt>
                <c:pt idx="21">
                  <c:v>22</c:v>
                </c:pt>
                <c:pt idx="22">
                  <c:v>16</c:v>
                </c:pt>
                <c:pt idx="23">
                  <c:v>11</c:v>
                </c:pt>
                <c:pt idx="24">
                  <c:v>29</c:v>
                </c:pt>
                <c:pt idx="25">
                  <c:v>26</c:v>
                </c:pt>
                <c:pt idx="26">
                  <c:v>16</c:v>
                </c:pt>
                <c:pt idx="27">
                  <c:v>34</c:v>
                </c:pt>
                <c:pt idx="28">
                  <c:v>10</c:v>
                </c:pt>
                <c:pt idx="29">
                  <c:v>16</c:v>
                </c:pt>
                <c:pt idx="30">
                  <c:v>38</c:v>
                </c:pt>
                <c:pt idx="31">
                  <c:v>34</c:v>
                </c:pt>
                <c:pt idx="32">
                  <c:v>29</c:v>
                </c:pt>
                <c:pt idx="33">
                  <c:v>44</c:v>
                </c:pt>
                <c:pt idx="34">
                  <c:v>43</c:v>
                </c:pt>
                <c:pt idx="35">
                  <c:v>38</c:v>
                </c:pt>
                <c:pt idx="36">
                  <c:v>33</c:v>
                </c:pt>
                <c:pt idx="37">
                  <c:v>40</c:v>
                </c:pt>
                <c:pt idx="38">
                  <c:v>39</c:v>
                </c:pt>
                <c:pt idx="39">
                  <c:v>20</c:v>
                </c:pt>
                <c:pt idx="40">
                  <c:v>21</c:v>
                </c:pt>
                <c:pt idx="41">
                  <c:v>25</c:v>
                </c:pt>
                <c:pt idx="42">
                  <c:v>19</c:v>
                </c:pt>
                <c:pt idx="43">
                  <c:v>45</c:v>
                </c:pt>
                <c:pt idx="44">
                  <c:v>44</c:v>
                </c:pt>
                <c:pt idx="45">
                  <c:v>43</c:v>
                </c:pt>
                <c:pt idx="46">
                  <c:v>29</c:v>
                </c:pt>
                <c:pt idx="47">
                  <c:v>34</c:v>
                </c:pt>
                <c:pt idx="48">
                  <c:v>32</c:v>
                </c:pt>
                <c:pt idx="49">
                  <c:v>23</c:v>
                </c:pt>
                <c:pt idx="50">
                  <c:v>39</c:v>
                </c:pt>
                <c:pt idx="51">
                  <c:v>33</c:v>
                </c:pt>
                <c:pt idx="52">
                  <c:v>44</c:v>
                </c:pt>
                <c:pt idx="53">
                  <c:v>27</c:v>
                </c:pt>
                <c:pt idx="54">
                  <c:v>32</c:v>
                </c:pt>
                <c:pt idx="55">
                  <c:v>31</c:v>
                </c:pt>
                <c:pt idx="56">
                  <c:v>53</c:v>
                </c:pt>
                <c:pt idx="57">
                  <c:v>48</c:v>
                </c:pt>
                <c:pt idx="58">
                  <c:v>59</c:v>
                </c:pt>
                <c:pt idx="59">
                  <c:v>62</c:v>
                </c:pt>
                <c:pt idx="60">
                  <c:v>60</c:v>
                </c:pt>
                <c:pt idx="61">
                  <c:v>50</c:v>
                </c:pt>
                <c:pt idx="62">
                  <c:v>36</c:v>
                </c:pt>
                <c:pt idx="63">
                  <c:v>53</c:v>
                </c:pt>
                <c:pt idx="64">
                  <c:v>59</c:v>
                </c:pt>
                <c:pt idx="65">
                  <c:v>52</c:v>
                </c:pt>
                <c:pt idx="66">
                  <c:v>44</c:v>
                </c:pt>
                <c:pt idx="67">
                  <c:v>43</c:v>
                </c:pt>
                <c:pt idx="68">
                  <c:v>67</c:v>
                </c:pt>
                <c:pt idx="69">
                  <c:v>45</c:v>
                </c:pt>
                <c:pt idx="70">
                  <c:v>62</c:v>
                </c:pt>
                <c:pt idx="71">
                  <c:v>56</c:v>
                </c:pt>
                <c:pt idx="72">
                  <c:v>48</c:v>
                </c:pt>
                <c:pt idx="73">
                  <c:v>68</c:v>
                </c:pt>
                <c:pt idx="74">
                  <c:v>58</c:v>
                </c:pt>
                <c:pt idx="75">
                  <c:v>48</c:v>
                </c:pt>
                <c:pt idx="76">
                  <c:v>44</c:v>
                </c:pt>
                <c:pt idx="77">
                  <c:v>73</c:v>
                </c:pt>
                <c:pt idx="78">
                  <c:v>72</c:v>
                </c:pt>
                <c:pt idx="79">
                  <c:v>64</c:v>
                </c:pt>
                <c:pt idx="80">
                  <c:v>50</c:v>
                </c:pt>
                <c:pt idx="81">
                  <c:v>71</c:v>
                </c:pt>
                <c:pt idx="82">
                  <c:v>63</c:v>
                </c:pt>
                <c:pt idx="83">
                  <c:v>57</c:v>
                </c:pt>
                <c:pt idx="84">
                  <c:v>62</c:v>
                </c:pt>
                <c:pt idx="85">
                  <c:v>61</c:v>
                </c:pt>
                <c:pt idx="86">
                  <c:v>49</c:v>
                </c:pt>
                <c:pt idx="87">
                  <c:v>69</c:v>
                </c:pt>
                <c:pt idx="88">
                  <c:v>66</c:v>
                </c:pt>
                <c:pt idx="89">
                  <c:v>50</c:v>
                </c:pt>
                <c:pt idx="90">
                  <c:v>75</c:v>
                </c:pt>
                <c:pt idx="91">
                  <c:v>65</c:v>
                </c:pt>
                <c:pt idx="92">
                  <c:v>60</c:v>
                </c:pt>
                <c:pt idx="93">
                  <c:v>83</c:v>
                </c:pt>
                <c:pt idx="94">
                  <c:v>66</c:v>
                </c:pt>
                <c:pt idx="95">
                  <c:v>60</c:v>
                </c:pt>
                <c:pt idx="96">
                  <c:v>57</c:v>
                </c:pt>
                <c:pt idx="97">
                  <c:v>76</c:v>
                </c:pt>
                <c:pt idx="98">
                  <c:v>79</c:v>
                </c:pt>
                <c:pt idx="99">
                  <c:v>68</c:v>
                </c:pt>
                <c:pt idx="100">
                  <c:v>85</c:v>
                </c:pt>
                <c:pt idx="101">
                  <c:v>81</c:v>
                </c:pt>
                <c:pt idx="102">
                  <c:v>74</c:v>
                </c:pt>
                <c:pt idx="103">
                  <c:v>85</c:v>
                </c:pt>
                <c:pt idx="104">
                  <c:v>67</c:v>
                </c:pt>
                <c:pt idx="105">
                  <c:v>63</c:v>
                </c:pt>
                <c:pt idx="106">
                  <c:v>60</c:v>
                </c:pt>
                <c:pt idx="107">
                  <c:v>76</c:v>
                </c:pt>
                <c:pt idx="108">
                  <c:v>88</c:v>
                </c:pt>
              </c:numCache>
            </c:numRef>
          </c:xVal>
          <c:yVal>
            <c:numRef>
              <c:f>Random_out!$B$1:$B$109</c:f>
              <c:numCache>
                <c:formatCode>General</c:formatCode>
                <c:ptCount val="109"/>
                <c:pt idx="0">
                  <c:v>9.8417199999999996E-2</c:v>
                </c:pt>
                <c:pt idx="1">
                  <c:v>9.2699299999999998E-2</c:v>
                </c:pt>
                <c:pt idx="2">
                  <c:v>8.45799E-2</c:v>
                </c:pt>
                <c:pt idx="3">
                  <c:v>1.2611299999999999E-4</c:v>
                </c:pt>
                <c:pt idx="4">
                  <c:v>2.00111E-3</c:v>
                </c:pt>
                <c:pt idx="5">
                  <c:v>2.5353400000000002E-2</c:v>
                </c:pt>
                <c:pt idx="6">
                  <c:v>5.2902100000000001E-3</c:v>
                </c:pt>
                <c:pt idx="7">
                  <c:v>9.3714000000000006E-2</c:v>
                </c:pt>
                <c:pt idx="8">
                  <c:v>1.82474E-2</c:v>
                </c:pt>
                <c:pt idx="9">
                  <c:v>3.4052800000000001E-2</c:v>
                </c:pt>
                <c:pt idx="10">
                  <c:v>1.6803700000000001E-2</c:v>
                </c:pt>
                <c:pt idx="11">
                  <c:v>6.3387899999999997E-2</c:v>
                </c:pt>
                <c:pt idx="12">
                  <c:v>1.3717699999999999E-2</c:v>
                </c:pt>
                <c:pt idx="13">
                  <c:v>1.6645900000000002E-2</c:v>
                </c:pt>
                <c:pt idx="14">
                  <c:v>9.8510200000000006E-2</c:v>
                </c:pt>
                <c:pt idx="15">
                  <c:v>2.53256E-2</c:v>
                </c:pt>
                <c:pt idx="16">
                  <c:v>3.7502500000000001E-3</c:v>
                </c:pt>
                <c:pt idx="17">
                  <c:v>1.7231099999999999E-2</c:v>
                </c:pt>
                <c:pt idx="18">
                  <c:v>2.5799699999999998E-2</c:v>
                </c:pt>
                <c:pt idx="19">
                  <c:v>4.2996899999999998E-2</c:v>
                </c:pt>
                <c:pt idx="20">
                  <c:v>1.7307400000000001E-2</c:v>
                </c:pt>
                <c:pt idx="21">
                  <c:v>8.9655499999999992E-3</c:v>
                </c:pt>
                <c:pt idx="22">
                  <c:v>5.5985500000000001E-2</c:v>
                </c:pt>
                <c:pt idx="23">
                  <c:v>7.6790300000000006E-2</c:v>
                </c:pt>
                <c:pt idx="24">
                  <c:v>1.9551800000000001E-2</c:v>
                </c:pt>
                <c:pt idx="25">
                  <c:v>1.19182E-2</c:v>
                </c:pt>
                <c:pt idx="26">
                  <c:v>7.5077199999999997E-2</c:v>
                </c:pt>
                <c:pt idx="27">
                  <c:v>2.8346400000000001E-2</c:v>
                </c:pt>
                <c:pt idx="28">
                  <c:v>9.2198100000000005E-2</c:v>
                </c:pt>
                <c:pt idx="29">
                  <c:v>6.8013100000000007E-2</c:v>
                </c:pt>
                <c:pt idx="30">
                  <c:v>1.86184E-2</c:v>
                </c:pt>
                <c:pt idx="31">
                  <c:v>3.24126E-2</c:v>
                </c:pt>
                <c:pt idx="32">
                  <c:v>2.04704E-2</c:v>
                </c:pt>
                <c:pt idx="33">
                  <c:v>1.3267599999999999E-2</c:v>
                </c:pt>
                <c:pt idx="34">
                  <c:v>1.7276099999999999E-2</c:v>
                </c:pt>
                <c:pt idx="35">
                  <c:v>1.17331E-2</c:v>
                </c:pt>
                <c:pt idx="36">
                  <c:v>2.0970099999999998E-2</c:v>
                </c:pt>
                <c:pt idx="37">
                  <c:v>1.7980099999999999E-2</c:v>
                </c:pt>
                <c:pt idx="38">
                  <c:v>1.1587500000000001E-2</c:v>
                </c:pt>
                <c:pt idx="39">
                  <c:v>6.7441300000000001E-3</c:v>
                </c:pt>
                <c:pt idx="40">
                  <c:v>3.4772800000000001E-3</c:v>
                </c:pt>
                <c:pt idx="41">
                  <c:v>7.3734200000000003E-3</c:v>
                </c:pt>
                <c:pt idx="42">
                  <c:v>7.1165099999999995E-2</c:v>
                </c:pt>
                <c:pt idx="43">
                  <c:v>1.6526300000000001E-2</c:v>
                </c:pt>
                <c:pt idx="44">
                  <c:v>1.08854E-2</c:v>
                </c:pt>
                <c:pt idx="45">
                  <c:v>1.58184E-2</c:v>
                </c:pt>
                <c:pt idx="46">
                  <c:v>1.33869E-2</c:v>
                </c:pt>
                <c:pt idx="47">
                  <c:v>1.57057E-2</c:v>
                </c:pt>
                <c:pt idx="48">
                  <c:v>1.25985E-2</c:v>
                </c:pt>
                <c:pt idx="49">
                  <c:v>9.2331500000000007E-3</c:v>
                </c:pt>
                <c:pt idx="50">
                  <c:v>2.0816100000000001E-2</c:v>
                </c:pt>
                <c:pt idx="51">
                  <c:v>1.2887600000000001E-2</c:v>
                </c:pt>
                <c:pt idx="52">
                  <c:v>1.7956300000000001E-2</c:v>
                </c:pt>
                <c:pt idx="53">
                  <c:v>1.9189299999999999E-2</c:v>
                </c:pt>
                <c:pt idx="54">
                  <c:v>1.48059E-2</c:v>
                </c:pt>
                <c:pt idx="55">
                  <c:v>2.1164599999999999E-2</c:v>
                </c:pt>
                <c:pt idx="56">
                  <c:v>1.4942E-2</c:v>
                </c:pt>
                <c:pt idx="57">
                  <c:v>1.805E-2</c:v>
                </c:pt>
                <c:pt idx="58">
                  <c:v>1.3077500000000001E-2</c:v>
                </c:pt>
                <c:pt idx="59">
                  <c:v>1.07321E-2</c:v>
                </c:pt>
                <c:pt idx="60">
                  <c:v>1.2900099999999999E-2</c:v>
                </c:pt>
                <c:pt idx="61">
                  <c:v>1.7805600000000001E-2</c:v>
                </c:pt>
                <c:pt idx="62">
                  <c:v>1.9229400000000001E-2</c:v>
                </c:pt>
                <c:pt idx="63">
                  <c:v>1.6365299999999999E-2</c:v>
                </c:pt>
                <c:pt idx="64">
                  <c:v>1.3440199999999999E-2</c:v>
                </c:pt>
                <c:pt idx="65">
                  <c:v>1.7518800000000001E-2</c:v>
                </c:pt>
                <c:pt idx="66">
                  <c:v>2.4263E-2</c:v>
                </c:pt>
                <c:pt idx="67">
                  <c:v>1.82668E-2</c:v>
                </c:pt>
                <c:pt idx="68">
                  <c:v>1.1900000000000001E-2</c:v>
                </c:pt>
                <c:pt idx="69">
                  <c:v>1.45842E-2</c:v>
                </c:pt>
                <c:pt idx="70">
                  <c:v>1.38847E-2</c:v>
                </c:pt>
                <c:pt idx="71">
                  <c:v>1.6325699999999999E-2</c:v>
                </c:pt>
                <c:pt idx="72">
                  <c:v>1.28214E-2</c:v>
                </c:pt>
                <c:pt idx="73">
                  <c:v>1.1737600000000001E-2</c:v>
                </c:pt>
                <c:pt idx="74">
                  <c:v>1.58563E-2</c:v>
                </c:pt>
                <c:pt idx="75">
                  <c:v>1.41663E-2</c:v>
                </c:pt>
                <c:pt idx="76">
                  <c:v>1.8931699999999999E-2</c:v>
                </c:pt>
                <c:pt idx="77">
                  <c:v>9.84289E-3</c:v>
                </c:pt>
                <c:pt idx="78">
                  <c:v>1.12113E-2</c:v>
                </c:pt>
                <c:pt idx="79">
                  <c:v>2.5037299999999998E-2</c:v>
                </c:pt>
                <c:pt idx="80">
                  <c:v>1.3983300000000001E-2</c:v>
                </c:pt>
                <c:pt idx="81">
                  <c:v>1.17264E-2</c:v>
                </c:pt>
                <c:pt idx="82">
                  <c:v>1.48734E-2</c:v>
                </c:pt>
                <c:pt idx="83">
                  <c:v>1.23959E-2</c:v>
                </c:pt>
                <c:pt idx="84">
                  <c:v>1.4689300000000001E-2</c:v>
                </c:pt>
                <c:pt idx="85">
                  <c:v>1.4865700000000001E-2</c:v>
                </c:pt>
                <c:pt idx="86">
                  <c:v>1.83381E-2</c:v>
                </c:pt>
                <c:pt idx="87">
                  <c:v>2.3903899999999999E-2</c:v>
                </c:pt>
                <c:pt idx="88">
                  <c:v>1.5930300000000001E-2</c:v>
                </c:pt>
                <c:pt idx="89">
                  <c:v>1.8153099999999998E-2</c:v>
                </c:pt>
                <c:pt idx="90">
                  <c:v>2.0227700000000001E-2</c:v>
                </c:pt>
                <c:pt idx="91">
                  <c:v>1.72888E-2</c:v>
                </c:pt>
                <c:pt idx="92">
                  <c:v>1.27384E-2</c:v>
                </c:pt>
                <c:pt idx="93">
                  <c:v>9.1996300000000003E-3</c:v>
                </c:pt>
                <c:pt idx="94">
                  <c:v>1.2639900000000001E-2</c:v>
                </c:pt>
                <c:pt idx="95">
                  <c:v>1.52435E-2</c:v>
                </c:pt>
                <c:pt idx="96">
                  <c:v>1.7216200000000001E-2</c:v>
                </c:pt>
                <c:pt idx="97">
                  <c:v>2.2419399999999999E-2</c:v>
                </c:pt>
                <c:pt idx="98">
                  <c:v>1.21885E-2</c:v>
                </c:pt>
                <c:pt idx="99">
                  <c:v>1.42644E-2</c:v>
                </c:pt>
                <c:pt idx="100">
                  <c:v>1.00587E-2</c:v>
                </c:pt>
                <c:pt idx="101">
                  <c:v>8.2906200000000003E-3</c:v>
                </c:pt>
                <c:pt idx="102">
                  <c:v>1.3198E-2</c:v>
                </c:pt>
                <c:pt idx="103">
                  <c:v>1.18329E-2</c:v>
                </c:pt>
                <c:pt idx="104">
                  <c:v>1.77894E-2</c:v>
                </c:pt>
                <c:pt idx="105">
                  <c:v>1.4706199999999999E-2</c:v>
                </c:pt>
                <c:pt idx="106">
                  <c:v>1.6258499999999999E-2</c:v>
                </c:pt>
                <c:pt idx="107">
                  <c:v>1.5480499999999999E-2</c:v>
                </c:pt>
                <c:pt idx="108">
                  <c:v>1.1394899999999999E-2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291520"/>
        <c:axId val="126054400"/>
      </c:scatterChart>
      <c:valAx>
        <c:axId val="123291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Track</a:t>
                </a:r>
                <a:r>
                  <a:rPr lang="en-US" baseline="0"/>
                  <a:t> (Days since Cohort Began)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6054400"/>
        <c:crosses val="autoZero"/>
        <c:crossBetween val="midCat"/>
      </c:valAx>
      <c:valAx>
        <c:axId val="1260544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ABS(Pred</a:t>
                </a:r>
                <a:r>
                  <a:rPr lang="en-US" baseline="0"/>
                  <a:t> - Obsvd) Conversion Rate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32915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Rusinko</a:t>
            </a:r>
          </a:p>
          <a:p>
            <a:r>
              <a:rPr lang="en-US" dirty="0" smtClean="0"/>
              <a:t>5/25/2017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code was used to first clean up challenge data then model it.</a:t>
            </a:r>
          </a:p>
          <a:p>
            <a:r>
              <a:rPr lang="en-US" dirty="0"/>
              <a:t>Models were built on the fly with data as it appeared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Day in study cohort (track) and cumulative conversion rate were used in modeling data</a:t>
            </a:r>
          </a:p>
          <a:p>
            <a:r>
              <a:rPr lang="en-US" dirty="0" smtClean="0"/>
              <a:t>Models became increasingly more accurate with time.</a:t>
            </a:r>
          </a:p>
          <a:p>
            <a:endParaRPr lang="en-US" dirty="0"/>
          </a:p>
          <a:p>
            <a:r>
              <a:rPr lang="en-US" dirty="0" smtClean="0"/>
              <a:t>Perhaps it might be possible to estimate number of generic widgets that would need to be manufactured in a future period.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redict </a:t>
            </a:r>
            <a:r>
              <a:rPr lang="en-US" sz="2400" dirty="0"/>
              <a:t>the conversion rate of a </a:t>
            </a:r>
            <a:r>
              <a:rPr lang="en-US" sz="2400" dirty="0" smtClean="0"/>
              <a:t>new generic </a:t>
            </a:r>
            <a:r>
              <a:rPr lang="en-US" sz="2400" dirty="0"/>
              <a:t>entering the market. </a:t>
            </a:r>
            <a:r>
              <a:rPr lang="en-US" sz="2400" dirty="0" smtClean="0"/>
              <a:t>Accuracy </a:t>
            </a:r>
            <a:r>
              <a:rPr lang="en-US" sz="2400" smtClean="0"/>
              <a:t>should increase </a:t>
            </a:r>
            <a:r>
              <a:rPr lang="en-US" sz="2400"/>
              <a:t>o</a:t>
            </a:r>
            <a:r>
              <a:rPr lang="en-US" sz="2400" smtClean="0"/>
              <a:t>ver </a:t>
            </a:r>
            <a:r>
              <a:rPr lang="en-US" sz="2400" dirty="0" smtClean="0"/>
              <a:t>time.</a:t>
            </a:r>
            <a:endParaRPr lang="en-US" sz="2400" dirty="0" smtClean="0"/>
          </a:p>
          <a:p>
            <a:r>
              <a:rPr lang="en-US" sz="2400" dirty="0" smtClean="0"/>
              <a:t>Data provided was the </a:t>
            </a:r>
            <a:r>
              <a:rPr lang="en-US" sz="2400" dirty="0"/>
              <a:t>first purchase date and customer commit date amongst other fields. </a:t>
            </a:r>
            <a:endParaRPr lang="en-US" sz="2400" dirty="0" smtClean="0"/>
          </a:p>
          <a:p>
            <a:pPr lvl="1"/>
            <a:r>
              <a:rPr lang="en-US" sz="1800" dirty="0" smtClean="0"/>
              <a:t>Collected into </a:t>
            </a:r>
            <a:r>
              <a:rPr lang="en-US" sz="1800" dirty="0"/>
              <a:t>cohorts aggregated by  purchase date (i.e., Cohorts1-31) and the number of conversions by date.  </a:t>
            </a:r>
            <a:endParaRPr lang="en-US" sz="1800" dirty="0" smtClean="0"/>
          </a:p>
          <a:p>
            <a:pPr lvl="1"/>
            <a:r>
              <a:rPr lang="en-US" sz="1800" dirty="0"/>
              <a:t>I</a:t>
            </a:r>
            <a:r>
              <a:rPr lang="en-US" sz="1800" dirty="0" smtClean="0"/>
              <a:t>nitial </a:t>
            </a:r>
            <a:r>
              <a:rPr lang="en-US" sz="1800" dirty="0"/>
              <a:t>raw data file had to be sorted by </a:t>
            </a:r>
            <a:r>
              <a:rPr lang="en-US" sz="1800" dirty="0" smtClean="0"/>
              <a:t>purchase, then </a:t>
            </a:r>
            <a:r>
              <a:rPr lang="en-US" sz="1800" dirty="0"/>
              <a:t>commit dates to facilitate future processing </a:t>
            </a:r>
            <a:endParaRPr lang="en-US" sz="1800" dirty="0" smtClean="0"/>
          </a:p>
          <a:p>
            <a:pPr marL="393192" lvl="1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All </a:t>
            </a:r>
            <a:r>
              <a:rPr lang="en-US" sz="1800" dirty="0"/>
              <a:t>python scripts were run on Linux Mint using Python 2.7.11 (Anaconda).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4267200"/>
            <a:ext cx="289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05/01/2013 </a:t>
            </a:r>
            <a:r>
              <a:rPr lang="en-US" sz="1100" dirty="0" smtClean="0"/>
              <a:t>,001,0,0.0433493886625</a:t>
            </a:r>
            <a:endParaRPr lang="en-US" sz="1100" dirty="0"/>
          </a:p>
          <a:p>
            <a:r>
              <a:rPr lang="en-US" sz="1100" dirty="0"/>
              <a:t>05/02/2013 </a:t>
            </a:r>
            <a:r>
              <a:rPr lang="en-US" sz="1100" dirty="0" smtClean="0"/>
              <a:t>,001,1,0.0615042608373</a:t>
            </a:r>
            <a:endParaRPr lang="en-US" sz="1100" dirty="0"/>
          </a:p>
          <a:p>
            <a:r>
              <a:rPr lang="en-US" sz="1100" dirty="0"/>
              <a:t>05/03/2013 </a:t>
            </a:r>
            <a:r>
              <a:rPr lang="en-US" sz="1100" dirty="0" smtClean="0"/>
              <a:t>,001,2,0.0703964431271</a:t>
            </a:r>
            <a:endParaRPr lang="en-US" sz="1100" dirty="0"/>
          </a:p>
          <a:p>
            <a:r>
              <a:rPr lang="en-US" sz="1100" dirty="0"/>
              <a:t>05/04/2013 </a:t>
            </a:r>
            <a:r>
              <a:rPr lang="en-US" sz="1100" dirty="0" smtClean="0"/>
              <a:t>,001,3,0.0741015190811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1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Growth Model</a:t>
            </a:r>
            <a:endParaRPr lang="en-US" dirty="0"/>
          </a:p>
        </p:txBody>
      </p:sp>
      <p:pic>
        <p:nvPicPr>
          <p:cNvPr id="4" name="Picture" descr="C:\Users\Me\Desktop\CNX_Precalc_Figure_04_07_0062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" y="1371600"/>
            <a:ext cx="41910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0" y="6096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latin typeface="Calibri Light" panose="020F0302020204030204" pitchFamily="34" charset="0"/>
              </a:rPr>
              <a:t>https://courses.lumenlearning.com/precalcone/chapter/use-logistic-growth-models/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1828800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u="sng" dirty="0"/>
              <a:t>Track = 0 or Day#0</a:t>
            </a:r>
            <a:endParaRPr lang="en-US" sz="1100" dirty="0"/>
          </a:p>
          <a:p>
            <a:r>
              <a:rPr lang="en-US" sz="1100" dirty="0"/>
              <a:t>I initialized the cohort and calculated an initial value of </a:t>
            </a:r>
            <a:r>
              <a:rPr lang="en-US" sz="1100" b="1" dirty="0"/>
              <a:t>a</a:t>
            </a:r>
            <a:r>
              <a:rPr lang="en-US" sz="1100" dirty="0"/>
              <a:t> based on a guess at the conversion rate </a:t>
            </a:r>
            <a:r>
              <a:rPr lang="en-US" sz="1100" b="1" dirty="0"/>
              <a:t>c</a:t>
            </a:r>
            <a:r>
              <a:rPr lang="en-US" sz="1100" dirty="0"/>
              <a:t>.</a:t>
            </a:r>
          </a:p>
          <a:p>
            <a:pPr algn="ctr"/>
            <a:r>
              <a:rPr lang="en-US" sz="1100" b="1" dirty="0"/>
              <a:t>a</a:t>
            </a:r>
            <a:r>
              <a:rPr lang="en-US" sz="1100" dirty="0"/>
              <a:t> = </a:t>
            </a:r>
            <a:r>
              <a:rPr lang="en-US" sz="1100" b="1" dirty="0"/>
              <a:t>c</a:t>
            </a:r>
            <a:r>
              <a:rPr lang="en-US" sz="1100" dirty="0"/>
              <a:t> /y</a:t>
            </a:r>
            <a:r>
              <a:rPr lang="en-US" sz="1100" baseline="-25000" dirty="0"/>
              <a:t>0</a:t>
            </a:r>
            <a:r>
              <a:rPr lang="en-US" sz="1100" dirty="0"/>
              <a:t> -1</a:t>
            </a:r>
          </a:p>
          <a:p>
            <a:r>
              <a:rPr lang="en-US" sz="1100" b="1" u="sng" dirty="0"/>
              <a:t>Track = 1 or Day#1</a:t>
            </a:r>
            <a:endParaRPr lang="en-US" sz="1100" dirty="0"/>
          </a:p>
          <a:p>
            <a:r>
              <a:rPr lang="en-US" sz="1100" dirty="0"/>
              <a:t>I calculated an initial value of </a:t>
            </a:r>
            <a:r>
              <a:rPr lang="en-US" sz="1100" b="1" dirty="0"/>
              <a:t>b</a:t>
            </a:r>
            <a:r>
              <a:rPr lang="en-US" sz="1100" dirty="0"/>
              <a:t> based on constant </a:t>
            </a:r>
            <a:r>
              <a:rPr lang="en-US" sz="1100" b="1" dirty="0"/>
              <a:t>a</a:t>
            </a:r>
            <a:r>
              <a:rPr lang="en-US" sz="1100" dirty="0"/>
              <a:t>.</a:t>
            </a:r>
          </a:p>
          <a:p>
            <a:pPr algn="ctr"/>
            <a:r>
              <a:rPr lang="en-US" sz="1100" b="1" dirty="0"/>
              <a:t>c</a:t>
            </a:r>
            <a:r>
              <a:rPr lang="en-US" sz="1100" dirty="0"/>
              <a:t> = (1 + </a:t>
            </a:r>
            <a:r>
              <a:rPr lang="en-US" sz="1100" b="1" dirty="0"/>
              <a:t>a</a:t>
            </a:r>
            <a:r>
              <a:rPr lang="en-US" sz="1100" dirty="0"/>
              <a:t>) * y</a:t>
            </a:r>
            <a:r>
              <a:rPr lang="en-US" sz="1100" baseline="-25000" dirty="0"/>
              <a:t>0</a:t>
            </a:r>
            <a:endParaRPr lang="en-US" sz="1100" dirty="0"/>
          </a:p>
          <a:p>
            <a:pPr algn="ctr"/>
            <a:r>
              <a:rPr lang="en-US" sz="1100" b="1" dirty="0"/>
              <a:t>c</a:t>
            </a:r>
            <a:r>
              <a:rPr lang="en-US" sz="1100" dirty="0"/>
              <a:t>= (1 + </a:t>
            </a:r>
            <a:r>
              <a:rPr lang="en-US" sz="1100" b="1" dirty="0"/>
              <a:t>a</a:t>
            </a:r>
            <a:r>
              <a:rPr lang="en-US" sz="1100" dirty="0"/>
              <a:t>e</a:t>
            </a:r>
            <a:r>
              <a:rPr lang="en-US" sz="1100" baseline="30000" dirty="0"/>
              <a:t>-</a:t>
            </a:r>
            <a:r>
              <a:rPr lang="en-US" sz="1100" b="1" baseline="30000" dirty="0"/>
              <a:t>b</a:t>
            </a:r>
            <a:r>
              <a:rPr lang="en-US" sz="1100" dirty="0"/>
              <a:t>) * y</a:t>
            </a:r>
            <a:r>
              <a:rPr lang="en-US" sz="1100" baseline="-25000" dirty="0"/>
              <a:t>1</a:t>
            </a:r>
            <a:endParaRPr lang="en-US" sz="1100" dirty="0"/>
          </a:p>
          <a:p>
            <a:r>
              <a:rPr lang="en-US" sz="1100" dirty="0"/>
              <a:t>Solving for </a:t>
            </a:r>
            <a:r>
              <a:rPr lang="en-US" sz="1100" b="1" dirty="0"/>
              <a:t>b</a:t>
            </a:r>
            <a:r>
              <a:rPr lang="en-US" sz="1100" dirty="0"/>
              <a:t>:</a:t>
            </a:r>
          </a:p>
          <a:p>
            <a:pPr algn="ctr"/>
            <a:r>
              <a:rPr lang="en-US" sz="1100" b="1" dirty="0"/>
              <a:t>b</a:t>
            </a:r>
            <a:r>
              <a:rPr lang="en-US" sz="1100" dirty="0"/>
              <a:t> = -ln ( (y</a:t>
            </a:r>
            <a:r>
              <a:rPr lang="en-US" sz="1100" baseline="-25000" dirty="0"/>
              <a:t>0</a:t>
            </a:r>
            <a:r>
              <a:rPr lang="en-US" sz="1100" dirty="0"/>
              <a:t>/y</a:t>
            </a:r>
            <a:r>
              <a:rPr lang="en-US" sz="1100" baseline="-25000" dirty="0"/>
              <a:t>1</a:t>
            </a:r>
            <a:r>
              <a:rPr lang="en-US" sz="1100" dirty="0"/>
              <a:t> + y</a:t>
            </a:r>
            <a:r>
              <a:rPr lang="en-US" sz="1100" baseline="-25000" dirty="0"/>
              <a:t>0</a:t>
            </a:r>
            <a:r>
              <a:rPr lang="en-US" sz="1100" dirty="0"/>
              <a:t>/y</a:t>
            </a:r>
            <a:r>
              <a:rPr lang="en-US" sz="1100" baseline="-25000" dirty="0"/>
              <a:t>1</a:t>
            </a:r>
            <a:r>
              <a:rPr lang="en-US" sz="1100" b="1" dirty="0"/>
              <a:t>a</a:t>
            </a:r>
            <a:r>
              <a:rPr lang="en-US" sz="1100" dirty="0"/>
              <a:t> -1) /</a:t>
            </a:r>
            <a:r>
              <a:rPr lang="en-US" sz="1100" b="1" dirty="0"/>
              <a:t>a</a:t>
            </a:r>
            <a:r>
              <a:rPr lang="en-US" sz="1100" dirty="0"/>
              <a:t>)</a:t>
            </a:r>
          </a:p>
          <a:p>
            <a:r>
              <a:rPr lang="en-US" sz="1100" dirty="0"/>
              <a:t>And then </a:t>
            </a:r>
            <a:r>
              <a:rPr lang="en-US" sz="1100" b="1" dirty="0"/>
              <a:t>c</a:t>
            </a:r>
            <a:r>
              <a:rPr lang="en-US" sz="1100" dirty="0"/>
              <a:t> was recalculated using constant </a:t>
            </a:r>
            <a:r>
              <a:rPr lang="en-US" sz="1100" b="1" dirty="0"/>
              <a:t>a</a:t>
            </a:r>
            <a:r>
              <a:rPr lang="en-US" sz="1100" dirty="0"/>
              <a:t> and </a:t>
            </a:r>
            <a:r>
              <a:rPr lang="en-US" sz="1100" b="1" dirty="0"/>
              <a:t>b</a:t>
            </a:r>
            <a:r>
              <a:rPr lang="en-US" sz="1100" dirty="0"/>
              <a:t>.</a:t>
            </a:r>
          </a:p>
          <a:p>
            <a:r>
              <a:rPr lang="en-US" sz="1100" dirty="0"/>
              <a:t> </a:t>
            </a:r>
          </a:p>
          <a:p>
            <a:r>
              <a:rPr lang="en-US" sz="1100" b="1" u="sng" dirty="0"/>
              <a:t>Track = 2 or Day#2</a:t>
            </a:r>
            <a:endParaRPr lang="en-US" sz="1100" dirty="0"/>
          </a:p>
          <a:p>
            <a:r>
              <a:rPr lang="en-US" sz="1100" dirty="0" err="1"/>
              <a:t>Fsolve</a:t>
            </a:r>
            <a:r>
              <a:rPr lang="en-US" sz="1100" dirty="0"/>
              <a:t> (</a:t>
            </a:r>
            <a:r>
              <a:rPr lang="en-US" sz="1100" dirty="0" err="1"/>
              <a:t>scipy</a:t>
            </a:r>
            <a:r>
              <a:rPr lang="en-US" sz="1100" dirty="0"/>
              <a:t> </a:t>
            </a:r>
            <a:r>
              <a:rPr lang="en-US" sz="1100" dirty="0" err="1"/>
              <a:t>curvefit</a:t>
            </a:r>
            <a:r>
              <a:rPr lang="en-US" sz="1100" dirty="0"/>
              <a:t>) was used to estimate the values of </a:t>
            </a:r>
            <a:r>
              <a:rPr lang="en-US" sz="1100" b="1" dirty="0"/>
              <a:t>b</a:t>
            </a:r>
            <a:r>
              <a:rPr lang="en-US" sz="1100" dirty="0"/>
              <a:t> and </a:t>
            </a:r>
            <a:r>
              <a:rPr lang="en-US" sz="1100" b="1" dirty="0"/>
              <a:t>a</a:t>
            </a:r>
            <a:r>
              <a:rPr lang="en-US" sz="1100" dirty="0"/>
              <a:t>. Then </a:t>
            </a:r>
            <a:r>
              <a:rPr lang="en-US" sz="1100" b="1" dirty="0"/>
              <a:t>c</a:t>
            </a:r>
            <a:r>
              <a:rPr lang="en-US" sz="1100" dirty="0"/>
              <a:t> was computed from the y   value on Day#2.</a:t>
            </a:r>
          </a:p>
          <a:p>
            <a:pPr algn="ctr"/>
            <a:r>
              <a:rPr lang="en-US" sz="1100" b="1" dirty="0"/>
              <a:t>c</a:t>
            </a:r>
            <a:r>
              <a:rPr lang="en-US" sz="1100" dirty="0"/>
              <a:t>= (1 + </a:t>
            </a:r>
            <a:r>
              <a:rPr lang="en-US" sz="1100" b="1" dirty="0"/>
              <a:t>a</a:t>
            </a:r>
            <a:r>
              <a:rPr lang="en-US" sz="1100" dirty="0"/>
              <a:t>e</a:t>
            </a:r>
            <a:r>
              <a:rPr lang="en-US" sz="1100" baseline="30000" dirty="0"/>
              <a:t>-2</a:t>
            </a:r>
            <a:r>
              <a:rPr lang="en-US" sz="1100" b="1" baseline="30000" dirty="0"/>
              <a:t>b</a:t>
            </a:r>
            <a:r>
              <a:rPr lang="en-US" sz="1100" dirty="0"/>
              <a:t>) * y</a:t>
            </a:r>
            <a:r>
              <a:rPr lang="en-US" sz="1100" baseline="-25000" dirty="0"/>
              <a:t>2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4191000" y="490005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Started with an initial estimate of conversion rate, gamma0.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Two </a:t>
            </a:r>
            <a:r>
              <a:rPr lang="en-US" sz="1200" dirty="0"/>
              <a:t>statistics to monitor would be the initial rate and the point of maximum growth (equivalent to an EC</a:t>
            </a:r>
            <a:r>
              <a:rPr lang="en-US" sz="1200" baseline="-25000" dirty="0"/>
              <a:t>50</a:t>
            </a:r>
            <a:r>
              <a:rPr lang="en-US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614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Optimization Yields Reasonable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447800"/>
            <a:ext cx="662940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/>
              <a:t>Track = 3+ or ALL remaining days in study</a:t>
            </a:r>
            <a:endParaRPr lang="en-US" sz="1050" dirty="0"/>
          </a:p>
          <a:p>
            <a:r>
              <a:rPr lang="en-US" sz="1050" dirty="0" err="1"/>
              <a:t>Fsolve</a:t>
            </a:r>
            <a:r>
              <a:rPr lang="en-US" sz="1050" dirty="0"/>
              <a:t> was used to estimate the values of </a:t>
            </a:r>
            <a:r>
              <a:rPr lang="en-US" sz="1050" b="1" dirty="0" err="1"/>
              <a:t>a</a:t>
            </a:r>
            <a:r>
              <a:rPr lang="en-US" sz="1050" dirty="0" err="1"/>
              <a:t>,</a:t>
            </a:r>
            <a:r>
              <a:rPr lang="en-US" sz="1050" b="1" dirty="0" err="1"/>
              <a:t>b,c</a:t>
            </a:r>
            <a:r>
              <a:rPr lang="en-US" sz="1050" b="1" dirty="0"/>
              <a:t> </a:t>
            </a:r>
            <a:r>
              <a:rPr lang="en-US" sz="1050" dirty="0"/>
              <a:t>using constrained optimization of a and b. </a:t>
            </a:r>
          </a:p>
          <a:p>
            <a:r>
              <a:rPr lang="en-US" sz="1050" dirty="0"/>
              <a:t>For each day, the mean of the conversion rate per cohort was also computed</a:t>
            </a:r>
            <a:r>
              <a:rPr lang="en-US" sz="1050" dirty="0" smtClean="0"/>
              <a:t>.</a:t>
            </a:r>
          </a:p>
          <a:p>
            <a:endParaRPr lang="en-US" sz="1050" dirty="0"/>
          </a:p>
          <a:p>
            <a:r>
              <a:rPr lang="en-US" sz="900" dirty="0" err="1"/>
              <a:t>NewDate</a:t>
            </a:r>
            <a:r>
              <a:rPr lang="en-US" sz="900" dirty="0"/>
              <a:t>: 05/01/2013</a:t>
            </a:r>
          </a:p>
          <a:p>
            <a:r>
              <a:rPr lang="en-US" sz="900" dirty="0"/>
              <a:t>Cohort1 0 0.25 0.0 0</a:t>
            </a:r>
          </a:p>
          <a:p>
            <a:r>
              <a:rPr lang="en-US" sz="900" dirty="0"/>
              <a:t>Average Conversion Rate =  0.25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 err="1"/>
              <a:t>NewDate</a:t>
            </a:r>
            <a:r>
              <a:rPr lang="en-US" sz="900" dirty="0"/>
              <a:t>: 05/02/2013</a:t>
            </a:r>
          </a:p>
          <a:p>
            <a:r>
              <a:rPr lang="en-US" sz="900" dirty="0"/>
              <a:t>Cohort1 1 0.293349388662 4</a:t>
            </a:r>
          </a:p>
          <a:p>
            <a:r>
              <a:rPr lang="en-US" sz="900" dirty="0"/>
              <a:t>Cohort2 0 0.25 0.0 0</a:t>
            </a:r>
          </a:p>
          <a:p>
            <a:r>
              <a:rPr lang="en-US" sz="900" dirty="0"/>
              <a:t>Average Conversion Rate =  0.271674694331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 err="1"/>
              <a:t>NewDate</a:t>
            </a:r>
            <a:r>
              <a:rPr lang="en-US" sz="900" dirty="0"/>
              <a:t>: 05/03/2013</a:t>
            </a:r>
          </a:p>
          <a:p>
            <a:r>
              <a:rPr lang="en-US" sz="900" dirty="0"/>
              <a:t>Cohort1 2 0.286738076198 5</a:t>
            </a:r>
          </a:p>
          <a:p>
            <a:r>
              <a:rPr lang="en-US" sz="900" dirty="0"/>
              <a:t>Cohort2 1 0.295705279748 4</a:t>
            </a:r>
          </a:p>
          <a:p>
            <a:r>
              <a:rPr lang="en-US" sz="900" dirty="0"/>
              <a:t>Cohort3 0 0.25 0.0 0</a:t>
            </a:r>
          </a:p>
          <a:p>
            <a:r>
              <a:rPr lang="en-US" sz="900" dirty="0"/>
              <a:t>Average Conversion Rate =  0.277481118649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 err="1"/>
              <a:t>NewDate</a:t>
            </a:r>
            <a:r>
              <a:rPr lang="en-US" sz="900" dirty="0"/>
              <a:t>: 05/04/2013</a:t>
            </a:r>
          </a:p>
          <a:p>
            <a:r>
              <a:rPr lang="en-US" sz="900" dirty="0"/>
              <a:t>Cohort1 3 0.274020866258 7</a:t>
            </a:r>
          </a:p>
          <a:p>
            <a:r>
              <a:rPr lang="en-US" sz="900" dirty="0"/>
              <a:t>Cohort2 2 0.28638803504 7</a:t>
            </a:r>
          </a:p>
          <a:p>
            <a:r>
              <a:rPr lang="en-US" sz="900" dirty="0"/>
              <a:t>Cohort3 1 0.292415859843 5</a:t>
            </a:r>
          </a:p>
          <a:p>
            <a:r>
              <a:rPr lang="en-US" sz="900" dirty="0"/>
              <a:t>Cohort4 0 0.25 0.0 0</a:t>
            </a:r>
          </a:p>
          <a:p>
            <a:r>
              <a:rPr lang="en-US" sz="900" dirty="0"/>
              <a:t>Average Conversion Rate =  0.275706190285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 err="1"/>
              <a:t>NewDate</a:t>
            </a:r>
            <a:r>
              <a:rPr lang="en-US" sz="900" dirty="0"/>
              <a:t>: 05/05/2013</a:t>
            </a:r>
          </a:p>
          <a:p>
            <a:r>
              <a:rPr lang="en-US" sz="900" dirty="0"/>
              <a:t>Cohort1 4 0.247290622687 8</a:t>
            </a:r>
          </a:p>
          <a:p>
            <a:r>
              <a:rPr lang="en-US" sz="900" dirty="0"/>
              <a:t>Cohort2 3 0.26642763016 8</a:t>
            </a:r>
          </a:p>
          <a:p>
            <a:r>
              <a:rPr lang="en-US" sz="900" dirty="0"/>
              <a:t>Cohort3 2 0.289813389882 6</a:t>
            </a:r>
          </a:p>
          <a:p>
            <a:r>
              <a:rPr lang="en-US" sz="900" dirty="0"/>
              <a:t>Cohort4 1 0.296820809249 5</a:t>
            </a:r>
          </a:p>
          <a:p>
            <a:r>
              <a:rPr lang="en-US" sz="900" dirty="0"/>
              <a:t>Cohort5 0 0.25 0.0 0</a:t>
            </a:r>
          </a:p>
          <a:p>
            <a:r>
              <a:rPr lang="en-US" sz="900" dirty="0"/>
              <a:t>Average Conversion Rate =  0.270070490396</a:t>
            </a:r>
          </a:p>
        </p:txBody>
      </p:sp>
    </p:spTree>
    <p:extLst>
      <p:ext uri="{BB962C8B-B14F-4D97-AF65-F5344CB8AC3E}">
        <p14:creationId xmlns:p14="http://schemas.microsoft.com/office/powerpoint/2010/main" val="22466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Does Indeed Converge</a:t>
            </a:r>
            <a:endParaRPr lang="en-US" dirty="0"/>
          </a:p>
        </p:txBody>
      </p:sp>
      <p:pic>
        <p:nvPicPr>
          <p:cNvPr id="6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19200" y="1371600"/>
            <a:ext cx="6888486" cy="494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8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chose points  (cohort, track) and compare predicted vs observed conversion rates</a:t>
            </a:r>
          </a:p>
          <a:p>
            <a:r>
              <a:rPr lang="en-US" dirty="0" smtClean="0"/>
              <a:t>Chose predictions for all cohorts on specific intervals </a:t>
            </a:r>
          </a:p>
          <a:p>
            <a:r>
              <a:rPr lang="en-US" dirty="0" smtClean="0"/>
              <a:t>Alternative:</a:t>
            </a:r>
          </a:p>
          <a:p>
            <a:pPr lvl="1"/>
            <a:r>
              <a:rPr lang="en-US" dirty="0" smtClean="0"/>
              <a:t>Model first 21 cohorts then use an ensemble model to predict next 10 days.</a:t>
            </a:r>
          </a:p>
          <a:p>
            <a:pPr lvl="1"/>
            <a:r>
              <a:rPr lang="en-US" dirty="0" smtClean="0"/>
              <a:t>Leave some data out as a test set for prediction.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Predictions for Mature Cohorts Are More Accurate</a:t>
            </a:r>
            <a:endParaRPr lang="en-US" dirty="0"/>
          </a:p>
        </p:txBody>
      </p:sp>
      <p:graphicFrame>
        <p:nvGraphicFramePr>
          <p:cNvPr id="5" name="Content Placeholder 4" title="Increasing Accuracy of Model over Tim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880319"/>
              </p:ext>
            </p:extLst>
          </p:nvPr>
        </p:nvGraphicFramePr>
        <p:xfrm>
          <a:off x="381000" y="1600200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465617" y="2819400"/>
            <a:ext cx="2871623" cy="42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77163" y="287257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Randomly chosen points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Rate Predictions Improve with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4000"/>
            <a:ext cx="4191000" cy="4955527"/>
          </a:xfrm>
        </p:spPr>
      </p:pic>
    </p:spTree>
    <p:extLst>
      <p:ext uri="{BB962C8B-B14F-4D97-AF65-F5344CB8AC3E}">
        <p14:creationId xmlns:p14="http://schemas.microsoft.com/office/powerpoint/2010/main" val="36509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1676400"/>
            <a:ext cx="4191000" cy="3532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728" y="1981200"/>
            <a:ext cx="45812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Data shows some interesting anomalies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Rates start to plateau at about 10 days then pick up again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Weekend sales are weaker and pick up again on Mondays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Did not check the influence on rate due to US/foreign purchase, day of the week, time of day etc.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Better model would include the second rise and ultimate plateau.  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</TotalTime>
  <Words>526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Data Challenge</vt:lpstr>
      <vt:lpstr>Problem</vt:lpstr>
      <vt:lpstr>Logistic Growth Model</vt:lpstr>
      <vt:lpstr>Constrained Optimization Yields Reasonable Results</vt:lpstr>
      <vt:lpstr>Model Does Indeed Converge</vt:lpstr>
      <vt:lpstr>Validation</vt:lpstr>
      <vt:lpstr>Predictions for Mature Cohorts Are More Accurate</vt:lpstr>
      <vt:lpstr>Conversion Rate Predictions Improve with Time</vt:lpstr>
      <vt:lpstr>Sidebars</vt:lpstr>
      <vt:lpstr>Summary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Rusinko</dc:creator>
  <cp:lastModifiedBy>A Rusinko</cp:lastModifiedBy>
  <cp:revision>24</cp:revision>
  <dcterms:created xsi:type="dcterms:W3CDTF">2017-05-25T11:14:09Z</dcterms:created>
  <dcterms:modified xsi:type="dcterms:W3CDTF">2017-06-20T10:53:05Z</dcterms:modified>
</cp:coreProperties>
</file>