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62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66" autoAdjust="0"/>
    <p:restoredTop sz="94660"/>
  </p:normalViewPr>
  <p:slideViewPr>
    <p:cSldViewPr snapToGrid="0">
      <p:cViewPr>
        <p:scale>
          <a:sx n="100" d="100"/>
          <a:sy n="100" d="100"/>
        </p:scale>
        <p:origin x="2784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E0317-4ABD-4F5E-B7A4-6A84B1F0D19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FCEF3-2648-47FB-9326-70E35A79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09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019800"/>
            <a:ext cx="12192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374217" y="6151505"/>
            <a:ext cx="3415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>
                    <a:lumMod val="85000"/>
                  </a:schemeClr>
                </a:solidFill>
              </a:rPr>
              <a:t>BEYOND SMART</a:t>
            </a:r>
            <a:endParaRPr lang="ko-KR" altLang="en-US" sz="3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68" y="441389"/>
            <a:ext cx="1632379" cy="374781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0" y="5898080"/>
            <a:ext cx="12192000" cy="121718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87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259397"/>
            <a:ext cx="12192000" cy="5986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29297" y="6365777"/>
            <a:ext cx="9906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ED629A7-8B15-4CC9-8FAF-7FCE011A32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308039"/>
            <a:ext cx="1361447" cy="31257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37067" y="6458311"/>
            <a:ext cx="21098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0" i="0" kern="12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ea typeface="+mn-ea"/>
                <a:cs typeface="+mn-cs"/>
              </a:rPr>
              <a:t>Copyright ⓒ NAONWORKS</a:t>
            </a:r>
            <a:r>
              <a:rPr lang="ko-KR" altLang="en-US" sz="700" b="0" i="0" kern="12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ea typeface="+mn-ea"/>
                <a:cs typeface="+mn-cs"/>
              </a:rPr>
              <a:t> </a:t>
            </a:r>
            <a:r>
              <a:rPr lang="en-US" altLang="ko-KR" sz="700" b="0" i="0" kern="12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ea typeface="+mn-ea"/>
                <a:cs typeface="+mn-cs"/>
              </a:rPr>
              <a:t>all rights reserved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14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29297" y="6365777"/>
            <a:ext cx="9906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ED629A7-8B15-4CC9-8FAF-7FCE011A32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308039"/>
            <a:ext cx="1361447" cy="31257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37067" y="6458311"/>
            <a:ext cx="21098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0" i="0" kern="12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ea typeface="+mn-ea"/>
                <a:cs typeface="+mn-cs"/>
              </a:rPr>
              <a:t>Copyright ⓒ NAONWORKS</a:t>
            </a:r>
            <a:r>
              <a:rPr lang="ko-KR" altLang="en-US" sz="700" b="0" i="0" kern="12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ea typeface="+mn-ea"/>
                <a:cs typeface="+mn-cs"/>
              </a:rPr>
              <a:t> </a:t>
            </a:r>
            <a:r>
              <a:rPr lang="en-US" altLang="ko-KR" sz="700" b="0" i="0" kern="12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ea typeface="+mn-ea"/>
                <a:cs typeface="+mn-cs"/>
              </a:rPr>
              <a:t>all rights reserved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L 도형 8"/>
          <p:cNvSpPr/>
          <p:nvPr userDrawn="1"/>
        </p:nvSpPr>
        <p:spPr>
          <a:xfrm rot="5400000">
            <a:off x="336223" y="302186"/>
            <a:ext cx="367646" cy="367646"/>
          </a:xfrm>
          <a:prstGeom prst="corner">
            <a:avLst>
              <a:gd name="adj1" fmla="val 23750"/>
              <a:gd name="adj2" fmla="val 225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54163" y="1084085"/>
            <a:ext cx="11483674" cy="0"/>
          </a:xfrm>
          <a:prstGeom prst="line">
            <a:avLst/>
          </a:prstGeom>
          <a:ln>
            <a:solidFill>
              <a:srgbClr val="1552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70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245C2-9F04-4664-BC04-BF7867AD2226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29A7-8B15-4CC9-8FAF-7FCE011A3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8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7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63083" y="963665"/>
            <a:ext cx="75339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400" b="1" dirty="0">
              <a:solidFill>
                <a:srgbClr val="155295"/>
              </a:solidFill>
              <a:latin typeface="+mj-ea"/>
              <a:ea typeface="+mj-ea"/>
            </a:endParaRPr>
          </a:p>
          <a:p>
            <a:r>
              <a:rPr lang="ko-KR" altLang="en-US" sz="4400" b="1" dirty="0">
                <a:solidFill>
                  <a:srgbClr val="155295"/>
                </a:solidFill>
                <a:latin typeface="+mj-ea"/>
                <a:ea typeface="+mj-ea"/>
              </a:rPr>
              <a:t>개인 프로젝트 발표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6969" y="3863800"/>
            <a:ext cx="433552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2022. 03. 08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j-ea"/>
                <a:ea typeface="+mj-ea"/>
              </a:rPr>
              <a:t>김준원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중앙연구소 연구원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6969" y="2942757"/>
            <a:ext cx="807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OpenSSL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및 멀티 소켓 기반 채팅 프로그램 개발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109133" y="2650067"/>
            <a:ext cx="295275" cy="0"/>
          </a:xfrm>
          <a:prstGeom prst="line">
            <a:avLst/>
          </a:prstGeom>
          <a:ln w="19050">
            <a:solidFill>
              <a:srgbClr val="1552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19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9A7-8B15-4CC9-8FAF-7FCE011A32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0046" y="469777"/>
            <a:ext cx="3647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프로젝트 개발 과정 </a:t>
            </a:r>
            <a:r>
              <a:rPr lang="en-US" altLang="ko-KR" sz="2400" b="1" dirty="0"/>
              <a:t>(3/?)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C4457-013E-4631-9CB7-5FF640699037}"/>
              </a:ext>
            </a:extLst>
          </p:cNvPr>
          <p:cNvSpPr txBox="1"/>
          <p:nvPr/>
        </p:nvSpPr>
        <p:spPr>
          <a:xfrm>
            <a:off x="480354" y="1312491"/>
            <a:ext cx="11299850" cy="1093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/>
              <a:t>Packing Message</a:t>
            </a:r>
            <a:r>
              <a:rPr lang="ko-KR" altLang="en-US" sz="2000" b="1" dirty="0"/>
              <a:t> 상세 설명</a:t>
            </a:r>
            <a:endParaRPr lang="en-US" altLang="ko-KR" sz="2000" b="1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Packing Message</a:t>
            </a:r>
            <a:r>
              <a:rPr lang="ko-KR" altLang="en-US" dirty="0"/>
              <a:t>는 클라이언트와 서버가 통신하기 위해 사용하는 규격으로</a:t>
            </a:r>
            <a:r>
              <a:rPr lang="en-US" altLang="ko-KR" dirty="0"/>
              <a:t>, OpenSSL</a:t>
            </a:r>
            <a:r>
              <a:rPr lang="ko-KR" altLang="en-US" dirty="0"/>
              <a:t>에서 정의하고 있는 최대 길이 </a:t>
            </a:r>
            <a:r>
              <a:rPr lang="en-US" altLang="ko-KR" dirty="0"/>
              <a:t>16,384</a:t>
            </a:r>
            <a:r>
              <a:rPr lang="ko-KR" altLang="en-US" dirty="0"/>
              <a:t>바이트에 맞추어 설게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5F681-66AD-47DD-BC44-1C2B27749AC4}"/>
              </a:ext>
            </a:extLst>
          </p:cNvPr>
          <p:cNvSpPr/>
          <p:nvPr/>
        </p:nvSpPr>
        <p:spPr>
          <a:xfrm>
            <a:off x="3340027" y="2880322"/>
            <a:ext cx="1721757" cy="3651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</a:rPr>
              <a:t>\x99\x88\x77\x66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778B72-3B81-4789-9FD0-05745586896E}"/>
              </a:ext>
            </a:extLst>
          </p:cNvPr>
          <p:cNvSpPr/>
          <p:nvPr/>
        </p:nvSpPr>
        <p:spPr>
          <a:xfrm>
            <a:off x="5061784" y="2880322"/>
            <a:ext cx="2002364" cy="365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Command Type (2bytes)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9771766-7C42-4695-9941-D0432D16C00C}"/>
              </a:ext>
            </a:extLst>
          </p:cNvPr>
          <p:cNvSpPr/>
          <p:nvPr/>
        </p:nvSpPr>
        <p:spPr>
          <a:xfrm>
            <a:off x="7064148" y="2880322"/>
            <a:ext cx="2002364" cy="365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Message Length (2bytes)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8A88A49-3B13-4018-A480-15F422E0DFCC}"/>
              </a:ext>
            </a:extLst>
          </p:cNvPr>
          <p:cNvSpPr/>
          <p:nvPr/>
        </p:nvSpPr>
        <p:spPr>
          <a:xfrm>
            <a:off x="3340026" y="3246411"/>
            <a:ext cx="5726479" cy="365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Message (0 ~ 16,376 bytes)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A61AE7-6CDB-4582-B078-796C57AC6596}"/>
              </a:ext>
            </a:extLst>
          </p:cNvPr>
          <p:cNvSpPr txBox="1"/>
          <p:nvPr/>
        </p:nvSpPr>
        <p:spPr>
          <a:xfrm>
            <a:off x="4200905" y="2549868"/>
            <a:ext cx="400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[Packing Message </a:t>
            </a:r>
            <a:r>
              <a:rPr lang="ko-KR" altLang="en-US" sz="1400" b="1" dirty="0"/>
              <a:t>구조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5CD6FB34-C03C-4471-A5D9-1068A1B0B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464119"/>
              </p:ext>
            </p:extLst>
          </p:nvPr>
        </p:nvGraphicFramePr>
        <p:xfrm>
          <a:off x="2139265" y="3768115"/>
          <a:ext cx="812799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003">
                  <a:extLst>
                    <a:ext uri="{9D8B030D-6E8A-4147-A177-3AD203B41FA5}">
                      <a16:colId xmlns:a16="http://schemas.microsoft.com/office/drawing/2014/main" val="1547412684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3995777703"/>
                    </a:ext>
                  </a:extLst>
                </a:gridCol>
                <a:gridCol w="5785321">
                  <a:extLst>
                    <a:ext uri="{9D8B030D-6E8A-4147-A177-3AD203B41FA5}">
                      <a16:colId xmlns:a16="http://schemas.microsoft.com/office/drawing/2014/main" val="254662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포지션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길이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(bytes)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024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프로토콜 식별을 위한 매직 넘버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항상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\x99\x88\x77x\66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을 가짐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506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명령 유형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명령 유형은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가지가 정의됨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0x00: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클라이언트 검증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0x01: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채팅 메시지 전송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0x02: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 이름 변경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0x03: 1:1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메시지 전송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0x04: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접속 인원 확인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0x05: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연결 종료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390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Message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필드에 대한 메시지 길이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최대 값은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0x3FFF8(16,376)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을 초과할 수 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613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16,376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채팅 메시지 혹은 특정 기능을 수행하기 위한 바이너리 데이터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27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98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93025" y="2451613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155295"/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87844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2436" y="1189958"/>
            <a:ext cx="2346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155295"/>
                </a:solidFill>
              </a:rPr>
              <a:t>CONTENTS</a:t>
            </a:r>
            <a:endParaRPr lang="ko-KR" altLang="en-US" sz="3200" b="1" dirty="0">
              <a:solidFill>
                <a:srgbClr val="15529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2436" y="1966176"/>
            <a:ext cx="9222394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개요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개발 과정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프로그램 구조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이슈 사항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결론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1482345"/>
            <a:ext cx="970961" cy="0"/>
          </a:xfrm>
          <a:prstGeom prst="line">
            <a:avLst/>
          </a:prstGeom>
          <a:ln>
            <a:solidFill>
              <a:srgbClr val="1552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751868" y="1482346"/>
            <a:ext cx="8440132" cy="0"/>
          </a:xfrm>
          <a:prstGeom prst="line">
            <a:avLst/>
          </a:prstGeom>
          <a:ln>
            <a:solidFill>
              <a:srgbClr val="1552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9A7-8B15-4CC9-8FAF-7FCE011A32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4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9A7-8B15-4CC9-8FAF-7FCE011A32CF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2722" y="722722"/>
            <a:ext cx="5362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155295"/>
                </a:solidFill>
              </a:rPr>
              <a:t>01.</a:t>
            </a:r>
          </a:p>
          <a:p>
            <a:r>
              <a:rPr lang="ko-KR" altLang="en-US" sz="3600" b="1" dirty="0">
                <a:solidFill>
                  <a:srgbClr val="155295"/>
                </a:solidFill>
              </a:rPr>
              <a:t>프로젝트 개요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817972" y="2761072"/>
            <a:ext cx="295275" cy="0"/>
          </a:xfrm>
          <a:prstGeom prst="line">
            <a:avLst/>
          </a:prstGeom>
          <a:ln w="12700">
            <a:solidFill>
              <a:srgbClr val="1552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4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9A7-8B15-4CC9-8FAF-7FCE011A32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0046" y="469777"/>
            <a:ext cx="2961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프로젝트 개요 </a:t>
            </a:r>
            <a:r>
              <a:rPr lang="en-US" altLang="ko-KR" sz="2400" b="1" dirty="0"/>
              <a:t>(1/2)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C4457-013E-4631-9CB7-5FF640699037}"/>
              </a:ext>
            </a:extLst>
          </p:cNvPr>
          <p:cNvSpPr txBox="1"/>
          <p:nvPr/>
        </p:nvSpPr>
        <p:spPr>
          <a:xfrm>
            <a:off x="480354" y="1312491"/>
            <a:ext cx="11299850" cy="4971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/>
              <a:t>프로젝트명</a:t>
            </a:r>
            <a:r>
              <a:rPr lang="en-US" altLang="ko-KR" sz="2000" b="1" dirty="0"/>
              <a:t>: </a:t>
            </a:r>
            <a:r>
              <a:rPr lang="en-US" altLang="ko-KR" sz="2000" b="1" dirty="0">
                <a:latin typeface="+mj-ea"/>
                <a:ea typeface="+mj-ea"/>
              </a:rPr>
              <a:t>OpenSSL </a:t>
            </a:r>
            <a:r>
              <a:rPr lang="ko-KR" altLang="en-US" sz="2000" b="1" dirty="0">
                <a:latin typeface="+mj-ea"/>
                <a:ea typeface="+mj-ea"/>
              </a:rPr>
              <a:t>및 멀티 소켓 기반 채팅 프로그램 개발</a:t>
            </a:r>
          </a:p>
          <a:p>
            <a:pPr>
              <a:lnSpc>
                <a:spcPct val="120000"/>
              </a:lnSpc>
            </a:pPr>
            <a:endParaRPr lang="en-US" altLang="ko-KR" sz="2000" b="1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/>
              <a:t>프로젝트 수행 기간</a:t>
            </a:r>
            <a:r>
              <a:rPr lang="en-US" altLang="ko-KR" sz="2000" b="1" dirty="0"/>
              <a:t>: 2022. 02. 14 ~ </a:t>
            </a:r>
            <a:r>
              <a:rPr lang="ko-KR" altLang="en-US" sz="2000" b="1" dirty="0"/>
              <a:t>현재</a:t>
            </a:r>
            <a:endParaRPr lang="en-US" altLang="ko-KR" sz="2000" b="1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altLang="ko-KR" sz="2000" b="1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/>
              <a:t>프로젝트 수행 목적</a:t>
            </a:r>
            <a:endParaRPr lang="en-US" altLang="ko-KR" sz="2000" b="1" dirty="0"/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C</a:t>
            </a:r>
            <a:r>
              <a:rPr lang="ko-KR" altLang="en-US" dirty="0"/>
              <a:t>언어 개발 환경 적응 및 프로그래밍 능력 개선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리눅스 운영체제 사용 방안 습득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프로젝트 개발 방안</a:t>
            </a:r>
            <a:r>
              <a:rPr lang="en-US" altLang="ko-KR" dirty="0"/>
              <a:t>, </a:t>
            </a:r>
            <a:r>
              <a:rPr lang="ko-KR" altLang="en-US" dirty="0"/>
              <a:t>기술</a:t>
            </a:r>
            <a:r>
              <a:rPr lang="en-US" altLang="ko-KR" dirty="0"/>
              <a:t>, </a:t>
            </a:r>
            <a:r>
              <a:rPr lang="ko-KR" altLang="en-US" dirty="0"/>
              <a:t>프레임워크 활용 방안 습득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altLang="ko-KR" sz="2000" b="1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/>
              <a:t>프로젝트 목표 달성 과정 </a:t>
            </a:r>
            <a:endParaRPr lang="en-US" altLang="ko-KR" sz="2000" b="1" dirty="0"/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(1</a:t>
            </a:r>
            <a:r>
              <a:rPr lang="ko-KR" altLang="en-US" dirty="0"/>
              <a:t>단계</a:t>
            </a:r>
            <a:r>
              <a:rPr lang="en-US" altLang="ko-KR" dirty="0"/>
              <a:t>) </a:t>
            </a:r>
            <a:r>
              <a:rPr lang="ko-KR" altLang="en-US" dirty="0"/>
              <a:t>서버와 클라이언트와 연결해 채팅 할 수 있는 환경 구현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(2</a:t>
            </a:r>
            <a:r>
              <a:rPr lang="ko-KR" altLang="en-US" dirty="0"/>
              <a:t>단계</a:t>
            </a:r>
            <a:r>
              <a:rPr lang="en-US" altLang="ko-KR" dirty="0"/>
              <a:t>) </a:t>
            </a:r>
            <a:r>
              <a:rPr lang="ko-KR" altLang="en-US" dirty="0"/>
              <a:t>여러 명의 클라이언트가 동시에 채팅 할 수 있는 환경 구현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(3</a:t>
            </a:r>
            <a:r>
              <a:rPr lang="ko-KR" altLang="en-US" dirty="0"/>
              <a:t>단계</a:t>
            </a:r>
            <a:r>
              <a:rPr lang="en-US" altLang="ko-KR" dirty="0"/>
              <a:t>) </a:t>
            </a:r>
            <a:r>
              <a:rPr lang="ko-KR" altLang="en-US" dirty="0"/>
              <a:t>소켓 통신 간 </a:t>
            </a:r>
            <a:r>
              <a:rPr lang="en-US" altLang="ko-KR" dirty="0"/>
              <a:t>TLS </a:t>
            </a:r>
            <a:r>
              <a:rPr lang="ko-KR" altLang="en-US" dirty="0"/>
              <a:t>기술 적용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(4</a:t>
            </a:r>
            <a:r>
              <a:rPr lang="ko-KR" altLang="en-US" dirty="0"/>
              <a:t>단계</a:t>
            </a:r>
            <a:r>
              <a:rPr lang="en-US" altLang="ko-KR" dirty="0"/>
              <a:t>) </a:t>
            </a:r>
            <a:r>
              <a:rPr lang="ko-KR" altLang="en-US" dirty="0"/>
              <a:t>사용자 편의성 향상을 위한 웹 </a:t>
            </a:r>
            <a:r>
              <a:rPr lang="en-US" altLang="ko-KR" dirty="0"/>
              <a:t>UI </a:t>
            </a:r>
            <a:r>
              <a:rPr lang="ko-KR" altLang="en-US" dirty="0"/>
              <a:t>기반 클라이언트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683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9A7-8B15-4CC9-8FAF-7FCE011A32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0045" y="469777"/>
            <a:ext cx="3147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프로젝트 개요 </a:t>
            </a:r>
            <a:r>
              <a:rPr lang="en-US" altLang="ko-KR" sz="2400" b="1" dirty="0"/>
              <a:t>(2/2)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A3346-0939-4DF2-939C-CA77772E212E}"/>
              </a:ext>
            </a:extLst>
          </p:cNvPr>
          <p:cNvSpPr txBox="1"/>
          <p:nvPr/>
        </p:nvSpPr>
        <p:spPr>
          <a:xfrm>
            <a:off x="480354" y="1312491"/>
            <a:ext cx="11299850" cy="1093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>
                <a:latin typeface="+mj-ea"/>
                <a:ea typeface="+mj-ea"/>
              </a:rPr>
              <a:t>프로젝트 진행 사항 개요</a:t>
            </a:r>
            <a:endParaRPr lang="en-US" altLang="ko-KR" sz="2000" b="1" dirty="0">
              <a:latin typeface="+mj-ea"/>
              <a:ea typeface="+mj-ea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atin typeface="+mj-ea"/>
                <a:ea typeface="+mj-ea"/>
              </a:rPr>
              <a:t>서버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메시지 전송기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메시지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수신기로 하여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가지 유형의 </a:t>
            </a:r>
            <a:r>
              <a:rPr lang="ko-KR" altLang="en-US" b="1" dirty="0">
                <a:solidFill>
                  <a:schemeClr val="accent5"/>
                </a:solidFill>
                <a:latin typeface="+mj-ea"/>
                <a:ea typeface="+mj-ea"/>
              </a:rPr>
              <a:t>프로그램 개발 완료</a:t>
            </a:r>
            <a:endParaRPr lang="en-US" altLang="ko-KR" b="1" dirty="0">
              <a:solidFill>
                <a:schemeClr val="accent5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atin typeface="+mj-ea"/>
                <a:ea typeface="+mj-ea"/>
              </a:rPr>
              <a:t>클라이언트 </a:t>
            </a:r>
            <a:r>
              <a:rPr lang="en-US" altLang="ko-KR" dirty="0">
                <a:latin typeface="+mj-ea"/>
                <a:ea typeface="+mj-ea"/>
              </a:rPr>
              <a:t>+ </a:t>
            </a:r>
            <a:r>
              <a:rPr lang="ko-KR" altLang="en-US" dirty="0">
                <a:latin typeface="+mj-ea"/>
                <a:ea typeface="+mj-ea"/>
              </a:rPr>
              <a:t>메시지 수신기를 결합한 웹 </a:t>
            </a:r>
            <a:r>
              <a:rPr lang="en-US" altLang="ko-KR" dirty="0">
                <a:latin typeface="+mj-ea"/>
                <a:ea typeface="+mj-ea"/>
              </a:rPr>
              <a:t>UI </a:t>
            </a:r>
            <a:r>
              <a:rPr lang="ko-KR" altLang="en-US" dirty="0">
                <a:latin typeface="+mj-ea"/>
                <a:ea typeface="+mj-ea"/>
              </a:rPr>
              <a:t>기반 클라이언트는 개발 중</a:t>
            </a:r>
            <a:r>
              <a:rPr lang="en-US" altLang="ko-KR" dirty="0">
                <a:latin typeface="+mj-ea"/>
                <a:ea typeface="+mj-ea"/>
              </a:rPr>
              <a:t> 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F302C97-F5D8-4610-9979-6EA4ECA1D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542" y="2481291"/>
            <a:ext cx="9478916" cy="37979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03D8C-AFE4-475F-B81C-8BAD105E3B3F}"/>
              </a:ext>
            </a:extLst>
          </p:cNvPr>
          <p:cNvSpPr txBox="1"/>
          <p:nvPr/>
        </p:nvSpPr>
        <p:spPr>
          <a:xfrm>
            <a:off x="7410091" y="3344666"/>
            <a:ext cx="246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메시지 수신기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E0FA20-B32E-4523-860D-FC9AFE521401}"/>
              </a:ext>
            </a:extLst>
          </p:cNvPr>
          <p:cNvSpPr txBox="1"/>
          <p:nvPr/>
        </p:nvSpPr>
        <p:spPr>
          <a:xfrm>
            <a:off x="2472907" y="3344667"/>
            <a:ext cx="246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메시지 전송기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913CB-A78F-400A-B0A7-D1FB99E9DE88}"/>
              </a:ext>
            </a:extLst>
          </p:cNvPr>
          <p:cNvSpPr txBox="1"/>
          <p:nvPr/>
        </p:nvSpPr>
        <p:spPr>
          <a:xfrm>
            <a:off x="4862422" y="5314676"/>
            <a:ext cx="246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서버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7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9A7-8B15-4CC9-8FAF-7FCE011A32CF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2722" y="722722"/>
            <a:ext cx="5362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155295"/>
                </a:solidFill>
              </a:rPr>
              <a:t>02.</a:t>
            </a:r>
          </a:p>
          <a:p>
            <a:r>
              <a:rPr lang="ko-KR" altLang="en-US" sz="3600" b="1" dirty="0">
                <a:solidFill>
                  <a:srgbClr val="155295"/>
                </a:solidFill>
              </a:rPr>
              <a:t>프로젝트 개발 과정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817972" y="2761072"/>
            <a:ext cx="295275" cy="0"/>
          </a:xfrm>
          <a:prstGeom prst="line">
            <a:avLst/>
          </a:prstGeom>
          <a:ln w="12700">
            <a:solidFill>
              <a:srgbClr val="1552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95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9A7-8B15-4CC9-8FAF-7FCE011A32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0046" y="469777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프로젝트 개발 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C4457-013E-4631-9CB7-5FF640699037}"/>
              </a:ext>
            </a:extLst>
          </p:cNvPr>
          <p:cNvSpPr txBox="1"/>
          <p:nvPr/>
        </p:nvSpPr>
        <p:spPr>
          <a:xfrm>
            <a:off x="480354" y="1312491"/>
            <a:ext cx="11299850" cy="194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/>
              <a:t>개발 환경</a:t>
            </a:r>
            <a:endParaRPr lang="en-US" altLang="ko-KR" sz="2000" b="1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다음과 같은 조건을 갖춘 환경에서 개발 및 테스트를 수행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운영체제</a:t>
            </a:r>
            <a:r>
              <a:rPr lang="en-US" altLang="ko-KR" sz="1600" dirty="0"/>
              <a:t> : Ubuntu 20.04 (WSL2 </a:t>
            </a:r>
            <a:r>
              <a:rPr lang="ko-KR" altLang="en-US" sz="1600" dirty="0"/>
              <a:t>기반</a:t>
            </a:r>
            <a:r>
              <a:rPr lang="en-US" altLang="ko-KR" sz="1600" dirty="0"/>
              <a:t>)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프로그래밍 언어</a:t>
            </a:r>
            <a:r>
              <a:rPr lang="en-US" altLang="ko-KR" sz="1600" dirty="0"/>
              <a:t>: C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사용 도구</a:t>
            </a:r>
            <a:r>
              <a:rPr lang="en-US" altLang="ko-KR" sz="1600" dirty="0"/>
              <a:t> : visual studio code (IDE), </a:t>
            </a:r>
            <a:r>
              <a:rPr lang="en-US" altLang="ko-KR" sz="1600" dirty="0" err="1"/>
              <a:t>gcc</a:t>
            </a:r>
            <a:r>
              <a:rPr lang="en-US" altLang="ko-KR" sz="1600" dirty="0"/>
              <a:t> 9.3.0 (</a:t>
            </a:r>
            <a:r>
              <a:rPr lang="ko-KR" altLang="en-US" sz="1600" dirty="0"/>
              <a:t>컴파일러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gdb</a:t>
            </a:r>
            <a:r>
              <a:rPr lang="en-US" altLang="ko-KR" sz="1600" dirty="0"/>
              <a:t> 9.2.0 (</a:t>
            </a:r>
            <a:r>
              <a:rPr lang="ko-KR" altLang="en-US" sz="1600" dirty="0"/>
              <a:t>디버깅</a:t>
            </a:r>
            <a:r>
              <a:rPr lang="en-US" altLang="ko-KR" sz="1600" dirty="0"/>
              <a:t>), make, </a:t>
            </a:r>
            <a:r>
              <a:rPr lang="en-US" altLang="ko-KR" sz="1600" dirty="0" err="1"/>
              <a:t>travis</a:t>
            </a:r>
            <a:r>
              <a:rPr lang="en-US" altLang="ko-KR" sz="1600" dirty="0"/>
              <a:t>-ci (</a:t>
            </a:r>
            <a:r>
              <a:rPr lang="ko-KR" altLang="en-US" sz="1600" dirty="0"/>
              <a:t>빌드 도구</a:t>
            </a:r>
            <a:r>
              <a:rPr lang="en-US" altLang="ko-KR" sz="1600" dirty="0"/>
              <a:t>), git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라이브러리</a:t>
            </a:r>
            <a:r>
              <a:rPr lang="en-US" altLang="ko-KR" sz="1600" dirty="0"/>
              <a:t> : </a:t>
            </a:r>
            <a:r>
              <a:rPr lang="en-US" altLang="ko-KR" sz="1600" dirty="0" err="1"/>
              <a:t>openSSL</a:t>
            </a:r>
            <a:r>
              <a:rPr lang="en-US" altLang="ko-KR" sz="1600" dirty="0"/>
              <a:t> 3.1.0-dev, </a:t>
            </a:r>
            <a:r>
              <a:rPr lang="en-US" altLang="ko-KR" sz="1600" dirty="0" err="1"/>
              <a:t>json</a:t>
            </a:r>
            <a:r>
              <a:rPr lang="en-US" altLang="ko-KR" sz="1600" dirty="0"/>
              <a:t>-c (JSON C </a:t>
            </a:r>
            <a:r>
              <a:rPr lang="ko-KR" altLang="en-US" sz="1600" dirty="0"/>
              <a:t>라이브러리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260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B48918-D612-48B9-B5CC-8409DFBB872A}"/>
              </a:ext>
            </a:extLst>
          </p:cNvPr>
          <p:cNvSpPr/>
          <p:nvPr/>
        </p:nvSpPr>
        <p:spPr>
          <a:xfrm>
            <a:off x="5195563" y="3236269"/>
            <a:ext cx="3936691" cy="3151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연결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매니저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C8B657E-5767-47F5-B863-D45E48CC5ED8}"/>
              </a:ext>
            </a:extLst>
          </p:cNvPr>
          <p:cNvSpPr/>
          <p:nvPr/>
        </p:nvSpPr>
        <p:spPr>
          <a:xfrm>
            <a:off x="5328006" y="3353457"/>
            <a:ext cx="1604513" cy="2884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연결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매니저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9A7-8B15-4CC9-8FAF-7FCE011A32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0046" y="469777"/>
            <a:ext cx="4355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프로젝트 개발 과정 </a:t>
            </a:r>
            <a:r>
              <a:rPr lang="en-US" altLang="ko-KR" sz="2400" b="1" dirty="0"/>
              <a:t>(1/?)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C4457-013E-4631-9CB7-5FF640699037}"/>
              </a:ext>
            </a:extLst>
          </p:cNvPr>
          <p:cNvSpPr txBox="1"/>
          <p:nvPr/>
        </p:nvSpPr>
        <p:spPr>
          <a:xfrm>
            <a:off x="480354" y="1312491"/>
            <a:ext cx="11299850" cy="175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2000" b="1" dirty="0"/>
              <a:t>프로그램 구조 및 통신 개요</a:t>
            </a:r>
            <a:endParaRPr lang="en-US" altLang="ko-KR" sz="2000" b="1" dirty="0"/>
          </a:p>
          <a:p>
            <a:pPr marL="285750" indent="-285750" latinLnBrk="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클라이언트는 메시지 전송기</a:t>
            </a:r>
            <a:r>
              <a:rPr lang="en-US" altLang="ko-KR" dirty="0"/>
              <a:t>, </a:t>
            </a:r>
            <a:r>
              <a:rPr lang="ko-KR" altLang="en-US" dirty="0"/>
              <a:t>메시지 수신기로 구성</a:t>
            </a:r>
            <a:endParaRPr lang="en-US" altLang="ko-KR" dirty="0"/>
          </a:p>
          <a:p>
            <a:pPr marL="285750" indent="-285750" latinLnBrk="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서버에서는 각 클라이언트에 대한 연결 인터페이스인 유저 컨텍스트를 통해 수신된 클라이언트 메시지를 해석한 뒤</a:t>
            </a:r>
            <a:r>
              <a:rPr lang="en-US" altLang="ko-KR" dirty="0"/>
              <a:t>, </a:t>
            </a:r>
            <a:r>
              <a:rPr lang="ko-KR" altLang="en-US" dirty="0" err="1"/>
              <a:t>브로드캐스트</a:t>
            </a:r>
            <a:r>
              <a:rPr lang="ko-KR" altLang="en-US" dirty="0"/>
              <a:t> 매니저에서 응답 메시지를 최종 전송</a:t>
            </a:r>
            <a:endParaRPr lang="en-US" altLang="ko-KR" sz="2000" b="1" dirty="0"/>
          </a:p>
          <a:p>
            <a:pPr marL="285750" indent="-285750" latinLnBrk="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메시지는 </a:t>
            </a:r>
            <a:r>
              <a:rPr lang="en-US" altLang="ko-KR" dirty="0"/>
              <a:t>2</a:t>
            </a:r>
            <a:r>
              <a:rPr lang="ko-KR" altLang="en-US" dirty="0"/>
              <a:t>가지 유형</a:t>
            </a:r>
            <a:r>
              <a:rPr lang="en-US" altLang="ko-KR" dirty="0"/>
              <a:t>(</a:t>
            </a:r>
            <a:r>
              <a:rPr lang="ko-KR" altLang="en-US" dirty="0"/>
              <a:t>사용자 명령</a:t>
            </a:r>
            <a:r>
              <a:rPr lang="en-US" altLang="ko-KR" dirty="0"/>
              <a:t>,</a:t>
            </a:r>
            <a:r>
              <a:rPr lang="ko-KR" altLang="en-US" dirty="0"/>
              <a:t> 채팅 메시지</a:t>
            </a:r>
            <a:r>
              <a:rPr lang="en-US" altLang="ko-KR" dirty="0"/>
              <a:t>)</a:t>
            </a:r>
            <a:r>
              <a:rPr lang="ko-KR" altLang="en-US" dirty="0"/>
              <a:t>이 존재</a:t>
            </a:r>
            <a:endParaRPr lang="en-US" altLang="ko-KR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24741E-9C24-41C8-9D72-0899304BBD61}"/>
              </a:ext>
            </a:extLst>
          </p:cNvPr>
          <p:cNvSpPr/>
          <p:nvPr/>
        </p:nvSpPr>
        <p:spPr>
          <a:xfrm>
            <a:off x="5418046" y="3503658"/>
            <a:ext cx="1437233" cy="356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유저 컨텍스트 </a:t>
            </a:r>
            <a:r>
              <a:rPr lang="en-US" altLang="ko-KR" sz="1200" b="1" dirty="0"/>
              <a:t>1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D81228E-631E-4D76-A54B-363C9E9A9F7B}"/>
              </a:ext>
            </a:extLst>
          </p:cNvPr>
          <p:cNvSpPr/>
          <p:nvPr/>
        </p:nvSpPr>
        <p:spPr>
          <a:xfrm>
            <a:off x="7400458" y="3364101"/>
            <a:ext cx="1604513" cy="82535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클라이언트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메시지</a:t>
            </a:r>
            <a:endParaRPr lang="en-US" altLang="ko-KR" sz="1400" b="1" dirty="0"/>
          </a:p>
          <a:p>
            <a:pPr algn="ctr"/>
            <a:r>
              <a:rPr lang="ko-KR" altLang="en-US" sz="1400" b="1" dirty="0" err="1"/>
              <a:t>디스크립터</a:t>
            </a:r>
            <a:endParaRPr lang="ko-KR" altLang="en-US" sz="1400" b="1" dirty="0"/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06DA935B-6A85-42D1-8E26-3B6AE3F36097}"/>
              </a:ext>
            </a:extLst>
          </p:cNvPr>
          <p:cNvGrpSpPr/>
          <p:nvPr/>
        </p:nvGrpSpPr>
        <p:grpSpPr>
          <a:xfrm>
            <a:off x="3141663" y="3227266"/>
            <a:ext cx="1726552" cy="1100314"/>
            <a:chOff x="1445378" y="2109784"/>
            <a:chExt cx="1726552" cy="1100314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74F0F5F-EAC2-4AD5-9506-797D52468560}"/>
                </a:ext>
              </a:extLst>
            </p:cNvPr>
            <p:cNvSpPr/>
            <p:nvPr/>
          </p:nvSpPr>
          <p:spPr>
            <a:xfrm>
              <a:off x="1445378" y="2109784"/>
              <a:ext cx="1726552" cy="1100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+mn-ea"/>
                </a:rPr>
                <a:t>연결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+mn-ea"/>
                </a:rPr>
                <a:t>매니저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E5F44B6-A7B1-4547-85B1-928F45FA81A6}"/>
                </a:ext>
              </a:extLst>
            </p:cNvPr>
            <p:cNvSpPr/>
            <p:nvPr/>
          </p:nvSpPr>
          <p:spPr>
            <a:xfrm>
              <a:off x="1587259" y="2246403"/>
              <a:ext cx="1437233" cy="35621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메시지 전송기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B238618-152C-469D-BFB3-0DF6418B6FD2}"/>
                </a:ext>
              </a:extLst>
            </p:cNvPr>
            <p:cNvSpPr/>
            <p:nvPr/>
          </p:nvSpPr>
          <p:spPr>
            <a:xfrm>
              <a:off x="1587258" y="2715548"/>
              <a:ext cx="1437233" cy="35621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메시지 수신기</a:t>
              </a:r>
            </a:p>
          </p:txBody>
        </p:sp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B5E51D9-48DB-4ABC-8E9B-74AC2D018A4A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720777" y="3541992"/>
            <a:ext cx="69726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255D39E-BA77-4790-8DB1-9F5AAB1B7F45}"/>
              </a:ext>
            </a:extLst>
          </p:cNvPr>
          <p:cNvCxnSpPr>
            <a:stCxn id="20" idx="3"/>
          </p:cNvCxnSpPr>
          <p:nvPr/>
        </p:nvCxnSpPr>
        <p:spPr>
          <a:xfrm>
            <a:off x="6855279" y="3681765"/>
            <a:ext cx="5680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C05678E-74B4-4A6A-BD5C-1A9E565E1A90}"/>
              </a:ext>
            </a:extLst>
          </p:cNvPr>
          <p:cNvSpPr/>
          <p:nvPr/>
        </p:nvSpPr>
        <p:spPr>
          <a:xfrm>
            <a:off x="5418046" y="3980367"/>
            <a:ext cx="1437233" cy="356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유저 컨텍스트 </a:t>
            </a:r>
            <a:r>
              <a:rPr lang="en-US" altLang="ko-KR" sz="1200" b="1" dirty="0"/>
              <a:t>2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5748D66-4D5E-4A98-8CD1-1F14236D6C0B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6855279" y="4150910"/>
            <a:ext cx="568039" cy="7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7327712-ED38-4606-9A86-1BA9BDD92828}"/>
              </a:ext>
            </a:extLst>
          </p:cNvPr>
          <p:cNvSpPr/>
          <p:nvPr/>
        </p:nvSpPr>
        <p:spPr>
          <a:xfrm>
            <a:off x="5420527" y="5730470"/>
            <a:ext cx="1437233" cy="356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유저 컨텍스트 </a:t>
            </a:r>
            <a:r>
              <a:rPr lang="en-US" altLang="ko-KR" sz="1200" b="1" dirty="0"/>
              <a:t>64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758C12E-A835-4088-BCAF-B92CD5FEB48E}"/>
              </a:ext>
            </a:extLst>
          </p:cNvPr>
          <p:cNvSpPr txBox="1"/>
          <p:nvPr/>
        </p:nvSpPr>
        <p:spPr>
          <a:xfrm>
            <a:off x="5550782" y="5074553"/>
            <a:ext cx="113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….</a:t>
            </a:r>
            <a:endParaRPr lang="ko-KR" altLang="en-US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CB7F1D5-51D8-45CD-9985-EDCA7B46C777}"/>
              </a:ext>
            </a:extLst>
          </p:cNvPr>
          <p:cNvCxnSpPr>
            <a:cxnSpLocks/>
            <a:stCxn id="54" idx="3"/>
            <a:endCxn id="20" idx="1"/>
          </p:cNvCxnSpPr>
          <p:nvPr/>
        </p:nvCxnSpPr>
        <p:spPr>
          <a:xfrm flipV="1">
            <a:off x="4720776" y="3681765"/>
            <a:ext cx="697270" cy="32937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B6E747D-9F02-4103-A587-D74B5B46D70E}"/>
              </a:ext>
            </a:extLst>
          </p:cNvPr>
          <p:cNvSpPr/>
          <p:nvPr/>
        </p:nvSpPr>
        <p:spPr>
          <a:xfrm>
            <a:off x="7400458" y="4361054"/>
            <a:ext cx="1604513" cy="85254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브로드캐스트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매니저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B374EE0-02E3-46DD-90C3-993402AB690C}"/>
              </a:ext>
            </a:extLst>
          </p:cNvPr>
          <p:cNvCxnSpPr>
            <a:cxnSpLocks/>
            <a:stCxn id="48" idx="2"/>
            <a:endCxn id="89" idx="0"/>
          </p:cNvCxnSpPr>
          <p:nvPr/>
        </p:nvCxnSpPr>
        <p:spPr>
          <a:xfrm>
            <a:off x="8202715" y="4189459"/>
            <a:ext cx="0" cy="1715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45581F14-4C7A-41BF-ABB2-0D6C8C70CB4D}"/>
              </a:ext>
            </a:extLst>
          </p:cNvPr>
          <p:cNvCxnSpPr>
            <a:stCxn id="89" idx="1"/>
            <a:endCxn id="20" idx="3"/>
          </p:cNvCxnSpPr>
          <p:nvPr/>
        </p:nvCxnSpPr>
        <p:spPr>
          <a:xfrm flipH="1" flipV="1">
            <a:off x="6855279" y="3681765"/>
            <a:ext cx="545179" cy="1105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2AA7D029-F1E7-4C84-B833-41C330B71F8E}"/>
              </a:ext>
            </a:extLst>
          </p:cNvPr>
          <p:cNvCxnSpPr>
            <a:cxnSpLocks/>
            <a:stCxn id="89" idx="1"/>
            <a:endCxn id="64" idx="3"/>
          </p:cNvCxnSpPr>
          <p:nvPr/>
        </p:nvCxnSpPr>
        <p:spPr>
          <a:xfrm flipH="1" flipV="1">
            <a:off x="6855279" y="4158474"/>
            <a:ext cx="545179" cy="6288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271AA98-A9B6-4C52-BF08-8E94EBE7B822}"/>
              </a:ext>
            </a:extLst>
          </p:cNvPr>
          <p:cNvSpPr/>
          <p:nvPr/>
        </p:nvSpPr>
        <p:spPr>
          <a:xfrm>
            <a:off x="5418046" y="4457076"/>
            <a:ext cx="1437233" cy="356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유저 컨텍스트 </a:t>
            </a:r>
            <a:r>
              <a:rPr lang="en-US" altLang="ko-KR" sz="1200" b="1" dirty="0"/>
              <a:t>3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E28F344-D4E6-4EE7-B1DA-D8B894A10EF5}"/>
              </a:ext>
            </a:extLst>
          </p:cNvPr>
          <p:cNvSpPr/>
          <p:nvPr/>
        </p:nvSpPr>
        <p:spPr>
          <a:xfrm>
            <a:off x="7400458" y="5385198"/>
            <a:ext cx="1604513" cy="85254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연결 매니저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1E75831F-E60F-4B7B-924B-D4CDCBDB2213}"/>
              </a:ext>
            </a:extLst>
          </p:cNvPr>
          <p:cNvGrpSpPr/>
          <p:nvPr/>
        </p:nvGrpSpPr>
        <p:grpSpPr>
          <a:xfrm>
            <a:off x="3151537" y="4465639"/>
            <a:ext cx="1726552" cy="1100314"/>
            <a:chOff x="1445378" y="2109784"/>
            <a:chExt cx="1726552" cy="1100314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32E151B-E794-45D8-8035-283EAD12B543}"/>
                </a:ext>
              </a:extLst>
            </p:cNvPr>
            <p:cNvSpPr/>
            <p:nvPr/>
          </p:nvSpPr>
          <p:spPr>
            <a:xfrm>
              <a:off x="1445378" y="2109784"/>
              <a:ext cx="1726552" cy="1100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+mn-ea"/>
                </a:rPr>
                <a:t>연결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+mn-ea"/>
                </a:rPr>
                <a:t>매니저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8BADE5A9-DF51-4C24-88DA-5DD880325784}"/>
                </a:ext>
              </a:extLst>
            </p:cNvPr>
            <p:cNvSpPr/>
            <p:nvPr/>
          </p:nvSpPr>
          <p:spPr>
            <a:xfrm>
              <a:off x="1587259" y="2246403"/>
              <a:ext cx="1437233" cy="35621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메시지 전송기</a:t>
              </a: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41E144CB-9D62-4301-BD8C-ED188057C70A}"/>
                </a:ext>
              </a:extLst>
            </p:cNvPr>
            <p:cNvSpPr/>
            <p:nvPr/>
          </p:nvSpPr>
          <p:spPr>
            <a:xfrm>
              <a:off x="1587258" y="2715548"/>
              <a:ext cx="1437233" cy="35621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메시지 수신기</a:t>
              </a:r>
            </a:p>
          </p:txBody>
        </p:sp>
      </p:grp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8D53C3C9-B759-46C0-BCE2-593696471F9E}"/>
              </a:ext>
            </a:extLst>
          </p:cNvPr>
          <p:cNvCxnSpPr>
            <a:cxnSpLocks/>
            <a:stCxn id="170" idx="3"/>
            <a:endCxn id="64" idx="1"/>
          </p:cNvCxnSpPr>
          <p:nvPr/>
        </p:nvCxnSpPr>
        <p:spPr>
          <a:xfrm flipV="1">
            <a:off x="4730651" y="4158474"/>
            <a:ext cx="687395" cy="62189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E2BF6179-C807-494A-ABFB-D8C363B37A65}"/>
              </a:ext>
            </a:extLst>
          </p:cNvPr>
          <p:cNvCxnSpPr>
            <a:cxnSpLocks/>
            <a:stCxn id="171" idx="3"/>
            <a:endCxn id="64" idx="1"/>
          </p:cNvCxnSpPr>
          <p:nvPr/>
        </p:nvCxnSpPr>
        <p:spPr>
          <a:xfrm flipV="1">
            <a:off x="4730650" y="4158474"/>
            <a:ext cx="687396" cy="109103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50AC5BFA-B9C4-441C-8DBF-D43ADE0D804F}"/>
              </a:ext>
            </a:extLst>
          </p:cNvPr>
          <p:cNvSpPr txBox="1"/>
          <p:nvPr/>
        </p:nvSpPr>
        <p:spPr>
          <a:xfrm>
            <a:off x="6463393" y="6458588"/>
            <a:ext cx="1401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&lt;</a:t>
            </a:r>
            <a:r>
              <a:rPr lang="ko-KR" altLang="en-US" sz="1600" b="1" dirty="0"/>
              <a:t>서버</a:t>
            </a:r>
            <a:r>
              <a:rPr lang="en-US" altLang="ko-KR" sz="1600" b="1" dirty="0"/>
              <a:t>&gt;</a:t>
            </a:r>
            <a:endParaRPr lang="ko-KR" altLang="en-US" sz="1600" b="1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7CC0D06-4378-4D98-89F0-CFDFDFB48F7C}"/>
              </a:ext>
            </a:extLst>
          </p:cNvPr>
          <p:cNvSpPr txBox="1"/>
          <p:nvPr/>
        </p:nvSpPr>
        <p:spPr>
          <a:xfrm>
            <a:off x="3148757" y="5633198"/>
            <a:ext cx="1726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&lt;</a:t>
            </a:r>
            <a:r>
              <a:rPr lang="ko-KR" altLang="en-US" sz="1600" b="1" dirty="0"/>
              <a:t>클라이언트</a:t>
            </a:r>
            <a:r>
              <a:rPr lang="en-US" altLang="ko-KR" sz="1600" b="1" dirty="0"/>
              <a:t>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8178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9A7-8B15-4CC9-8FAF-7FCE011A32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0046" y="469777"/>
            <a:ext cx="3647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프로젝트 개발 과정 </a:t>
            </a:r>
            <a:r>
              <a:rPr lang="en-US" altLang="ko-KR" sz="2400" b="1" dirty="0"/>
              <a:t>(2/?)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C4457-013E-4631-9CB7-5FF640699037}"/>
              </a:ext>
            </a:extLst>
          </p:cNvPr>
          <p:cNvSpPr txBox="1"/>
          <p:nvPr/>
        </p:nvSpPr>
        <p:spPr>
          <a:xfrm>
            <a:off x="480354" y="1312491"/>
            <a:ext cx="11299850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/>
              <a:t>프로그램 구조 및 통신 상세 설명</a:t>
            </a:r>
            <a:endParaRPr lang="en-US" altLang="ko-KR" sz="2000" b="1" dirty="0"/>
          </a:p>
          <a:p>
            <a:pPr>
              <a:lnSpc>
                <a:spcPct val="120000"/>
              </a:lnSpc>
            </a:pPr>
            <a:r>
              <a:rPr lang="ko-KR" altLang="en-US" sz="2000" b="1" dirty="0"/>
              <a:t> </a:t>
            </a:r>
            <a:endParaRPr lang="en-US" altLang="ko-KR" sz="20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96E815-01A2-491D-AF6E-A50EB6A1973C}"/>
              </a:ext>
            </a:extLst>
          </p:cNvPr>
          <p:cNvSpPr/>
          <p:nvPr/>
        </p:nvSpPr>
        <p:spPr>
          <a:xfrm>
            <a:off x="5892727" y="5495588"/>
            <a:ext cx="1721757" cy="3651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</a:rPr>
              <a:t>\x99\x88\x77\x66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5BE258C-4861-4876-BDE0-A1C47F64D4DF}"/>
              </a:ext>
            </a:extLst>
          </p:cNvPr>
          <p:cNvSpPr/>
          <p:nvPr/>
        </p:nvSpPr>
        <p:spPr>
          <a:xfrm>
            <a:off x="7614484" y="5495588"/>
            <a:ext cx="2002364" cy="365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Command Type (2bytes)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A1C82D-AC71-401E-BC3D-C5E60AD05A70}"/>
              </a:ext>
            </a:extLst>
          </p:cNvPr>
          <p:cNvCxnSpPr/>
          <p:nvPr/>
        </p:nvCxnSpPr>
        <p:spPr>
          <a:xfrm>
            <a:off x="1142907" y="2502581"/>
            <a:ext cx="0" cy="372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5A335D9-780B-4BE7-9F4F-53411A7BB55D}"/>
              </a:ext>
            </a:extLst>
          </p:cNvPr>
          <p:cNvCxnSpPr/>
          <p:nvPr/>
        </p:nvCxnSpPr>
        <p:spPr>
          <a:xfrm>
            <a:off x="5105307" y="2502580"/>
            <a:ext cx="0" cy="372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F037359-E997-408B-BA4E-167B92F07058}"/>
              </a:ext>
            </a:extLst>
          </p:cNvPr>
          <p:cNvCxnSpPr/>
          <p:nvPr/>
        </p:nvCxnSpPr>
        <p:spPr>
          <a:xfrm>
            <a:off x="1142907" y="2896103"/>
            <a:ext cx="396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954182-B37E-429B-96C9-2450E6D23DFC}"/>
              </a:ext>
            </a:extLst>
          </p:cNvPr>
          <p:cNvSpPr txBox="1"/>
          <p:nvPr/>
        </p:nvSpPr>
        <p:spPr>
          <a:xfrm>
            <a:off x="1628682" y="3097138"/>
            <a:ext cx="2990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TCP 3-way-handshake </a:t>
            </a:r>
            <a:r>
              <a:rPr lang="ko-KR" altLang="en-US" sz="1200" dirty="0"/>
              <a:t>및</a:t>
            </a:r>
            <a:endParaRPr lang="en-US" altLang="ko-KR" sz="1200" dirty="0"/>
          </a:p>
          <a:p>
            <a:pPr algn="ctr"/>
            <a:r>
              <a:rPr lang="en-US" altLang="ko-KR" sz="1200" dirty="0"/>
              <a:t>TLS handshake </a:t>
            </a:r>
            <a:r>
              <a:rPr lang="ko-KR" altLang="en-US" sz="1200" dirty="0"/>
              <a:t>수행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92C9273-ECF8-4A89-8C9B-DB373AB1D059}"/>
              </a:ext>
            </a:extLst>
          </p:cNvPr>
          <p:cNvCxnSpPr>
            <a:cxnSpLocks/>
          </p:cNvCxnSpPr>
          <p:nvPr/>
        </p:nvCxnSpPr>
        <p:spPr>
          <a:xfrm flipH="1">
            <a:off x="1142907" y="3097138"/>
            <a:ext cx="396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A72521-3DD8-494B-BA4B-10CE14AC951A}"/>
              </a:ext>
            </a:extLst>
          </p:cNvPr>
          <p:cNvSpPr txBox="1"/>
          <p:nvPr/>
        </p:nvSpPr>
        <p:spPr>
          <a:xfrm>
            <a:off x="2295432" y="2436530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D6EA0-0CE7-44D9-BF7F-B672B2318816}"/>
              </a:ext>
            </a:extLst>
          </p:cNvPr>
          <p:cNvSpPr txBox="1"/>
          <p:nvPr/>
        </p:nvSpPr>
        <p:spPr>
          <a:xfrm>
            <a:off x="411796" y="2081795"/>
            <a:ext cx="1462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클라이언트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99F1E5-84FB-4F42-8260-889A403212AE}"/>
              </a:ext>
            </a:extLst>
          </p:cNvPr>
          <p:cNvSpPr txBox="1"/>
          <p:nvPr/>
        </p:nvSpPr>
        <p:spPr>
          <a:xfrm>
            <a:off x="4374196" y="2058356"/>
            <a:ext cx="1462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서버</a:t>
            </a:r>
            <a:endParaRPr lang="ko-KR" altLang="en-US" sz="16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6131865-6DC3-489E-AA0A-B6C02CEA3E18}"/>
              </a:ext>
            </a:extLst>
          </p:cNvPr>
          <p:cNvCxnSpPr/>
          <p:nvPr/>
        </p:nvCxnSpPr>
        <p:spPr>
          <a:xfrm>
            <a:off x="1142907" y="4362953"/>
            <a:ext cx="396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94E5EF7-D767-41D9-B7CF-ADD6ACD62DD0}"/>
              </a:ext>
            </a:extLst>
          </p:cNvPr>
          <p:cNvCxnSpPr>
            <a:cxnSpLocks/>
          </p:cNvCxnSpPr>
          <p:nvPr/>
        </p:nvCxnSpPr>
        <p:spPr>
          <a:xfrm flipH="1">
            <a:off x="1142907" y="4563988"/>
            <a:ext cx="396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78FCFE-715E-48AB-8BCA-AC8B222B3661}"/>
              </a:ext>
            </a:extLst>
          </p:cNvPr>
          <p:cNvSpPr txBox="1"/>
          <p:nvPr/>
        </p:nvSpPr>
        <p:spPr>
          <a:xfrm>
            <a:off x="1887356" y="4053058"/>
            <a:ext cx="2473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Request verifying the client 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89D4A9A-4AC1-4684-B708-E1B9F31EA22E}"/>
              </a:ext>
            </a:extLst>
          </p:cNvPr>
          <p:cNvSpPr/>
          <p:nvPr/>
        </p:nvSpPr>
        <p:spPr>
          <a:xfrm>
            <a:off x="9616848" y="5495588"/>
            <a:ext cx="2002364" cy="365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Message Length (2bytes)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EC4D4D5-9782-4BDA-AED4-4AE26778044D}"/>
              </a:ext>
            </a:extLst>
          </p:cNvPr>
          <p:cNvSpPr/>
          <p:nvPr/>
        </p:nvSpPr>
        <p:spPr>
          <a:xfrm>
            <a:off x="5892726" y="5861677"/>
            <a:ext cx="5726479" cy="365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Message (0 ~ 16,376 bytes)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4361F6-642B-41BB-A4AC-8C8A73A22FF7}"/>
              </a:ext>
            </a:extLst>
          </p:cNvPr>
          <p:cNvSpPr txBox="1"/>
          <p:nvPr/>
        </p:nvSpPr>
        <p:spPr>
          <a:xfrm>
            <a:off x="6753605" y="5165134"/>
            <a:ext cx="400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[Packing Message </a:t>
            </a:r>
            <a:r>
              <a:rPr lang="ko-KR" altLang="en-US" sz="1400" b="1" dirty="0"/>
              <a:t>구조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BD2EC92-1BA7-4BDE-B142-C35068A31D31}"/>
              </a:ext>
            </a:extLst>
          </p:cNvPr>
          <p:cNvSpPr txBox="1"/>
          <p:nvPr/>
        </p:nvSpPr>
        <p:spPr>
          <a:xfrm>
            <a:off x="1900694" y="4589754"/>
            <a:ext cx="2473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Response verifying the client </a:t>
            </a:r>
            <a:endParaRPr lang="ko-KR" altLang="en-US" sz="1200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925919B-28DC-499C-A2E1-89ED3723A3C9}"/>
              </a:ext>
            </a:extLst>
          </p:cNvPr>
          <p:cNvCxnSpPr/>
          <p:nvPr/>
        </p:nvCxnSpPr>
        <p:spPr>
          <a:xfrm>
            <a:off x="1129569" y="5553578"/>
            <a:ext cx="396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1741ED3-9BA9-4A31-9696-5280DA2714D8}"/>
              </a:ext>
            </a:extLst>
          </p:cNvPr>
          <p:cNvCxnSpPr>
            <a:cxnSpLocks/>
          </p:cNvCxnSpPr>
          <p:nvPr/>
        </p:nvCxnSpPr>
        <p:spPr>
          <a:xfrm flipH="1">
            <a:off x="1129569" y="5754613"/>
            <a:ext cx="396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233BFE5-0874-48C3-BA70-D6B0AD58E3DC}"/>
              </a:ext>
            </a:extLst>
          </p:cNvPr>
          <p:cNvSpPr txBox="1"/>
          <p:nvPr/>
        </p:nvSpPr>
        <p:spPr>
          <a:xfrm>
            <a:off x="1693047" y="5243683"/>
            <a:ext cx="2926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Request performing specific function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B8C936-8F45-43BC-A85D-375E7133EE0A}"/>
              </a:ext>
            </a:extLst>
          </p:cNvPr>
          <p:cNvSpPr txBox="1"/>
          <p:nvPr/>
        </p:nvSpPr>
        <p:spPr>
          <a:xfrm>
            <a:off x="1604465" y="5780379"/>
            <a:ext cx="3103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Response result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6620D5-CDB9-487C-A903-EA655363F19C}"/>
              </a:ext>
            </a:extLst>
          </p:cNvPr>
          <p:cNvSpPr txBox="1"/>
          <p:nvPr/>
        </p:nvSpPr>
        <p:spPr>
          <a:xfrm>
            <a:off x="6129745" y="2212813"/>
            <a:ext cx="5338268" cy="281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/>
              <a:t>[</a:t>
            </a:r>
            <a:r>
              <a:rPr lang="ko-KR" altLang="en-US" b="1" dirty="0"/>
              <a:t>통신 프로토콜 순서</a:t>
            </a:r>
            <a:r>
              <a:rPr lang="en-US" altLang="ko-KR" b="1" dirty="0"/>
              <a:t>]</a:t>
            </a:r>
          </a:p>
          <a:p>
            <a:pPr marL="342900" indent="-342900">
              <a:lnSpc>
                <a:spcPct val="130000"/>
              </a:lnSpc>
              <a:buAutoNum type="arabicParenBoth"/>
            </a:pPr>
            <a:r>
              <a:rPr lang="en-US" altLang="ko-KR" dirty="0"/>
              <a:t>TCP </a:t>
            </a:r>
            <a:r>
              <a:rPr lang="ko-KR" altLang="en-US" dirty="0" err="1"/>
              <a:t>핸드쉐이크</a:t>
            </a:r>
            <a:r>
              <a:rPr lang="ko-KR" altLang="en-US" dirty="0"/>
              <a:t> 수행</a:t>
            </a:r>
            <a:endParaRPr lang="en-US" altLang="ko-KR" dirty="0"/>
          </a:p>
          <a:p>
            <a:pPr marL="342900" indent="-342900">
              <a:lnSpc>
                <a:spcPct val="130000"/>
              </a:lnSpc>
              <a:buAutoNum type="arabicParenBoth"/>
            </a:pPr>
            <a:r>
              <a:rPr lang="en-US" altLang="ko-KR" dirty="0"/>
              <a:t>TLS </a:t>
            </a:r>
            <a:r>
              <a:rPr lang="ko-KR" altLang="en-US" dirty="0" err="1"/>
              <a:t>핸드쉐이크</a:t>
            </a:r>
            <a:r>
              <a:rPr lang="ko-KR" altLang="en-US" dirty="0"/>
              <a:t> 수행 </a:t>
            </a:r>
            <a:r>
              <a:rPr lang="en-US" altLang="ko-KR" dirty="0"/>
              <a:t>(TLS v1.3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30000"/>
              </a:lnSpc>
              <a:buAutoNum type="arabicParenBoth"/>
            </a:pPr>
            <a:r>
              <a:rPr lang="ko-KR" altLang="en-US" dirty="0"/>
              <a:t>클라이언트 검증을 위한 </a:t>
            </a:r>
            <a:r>
              <a:rPr lang="ko-KR" altLang="en-US" dirty="0" err="1"/>
              <a:t>핸드쉐이크</a:t>
            </a:r>
            <a:r>
              <a:rPr lang="ko-KR" altLang="en-US" dirty="0"/>
              <a:t> 수행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(4) </a:t>
            </a:r>
            <a:r>
              <a:rPr lang="ko-KR" altLang="en-US" dirty="0"/>
              <a:t>기능 수행 요청</a:t>
            </a:r>
            <a:r>
              <a:rPr lang="en-US" altLang="ko-KR" dirty="0"/>
              <a:t> </a:t>
            </a:r>
            <a:r>
              <a:rPr lang="ko-KR" altLang="en-US" dirty="0"/>
              <a:t>및 응답 </a:t>
            </a:r>
            <a:r>
              <a:rPr lang="en-US" altLang="ko-KR" dirty="0"/>
              <a:t>(</a:t>
            </a:r>
            <a:r>
              <a:rPr lang="ko-KR" altLang="en-US" dirty="0"/>
              <a:t>반복</a:t>
            </a:r>
            <a:r>
              <a:rPr lang="en-US" altLang="ko-KR" dirty="0"/>
              <a:t>)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sz="1200" b="1" i="0" dirty="0">
                <a:solidFill>
                  <a:srgbClr val="202124"/>
                </a:solidFill>
                <a:effectLst/>
                <a:latin typeface="Apple SD Gothic Neo"/>
              </a:rPr>
              <a:t>※ </a:t>
            </a:r>
            <a:r>
              <a:rPr lang="ko-KR" altLang="en-US" sz="1200" b="1" dirty="0"/>
              <a:t>과정 </a:t>
            </a:r>
            <a:r>
              <a:rPr lang="en-US" altLang="ko-KR" sz="1200" b="1" dirty="0"/>
              <a:t>(3) </a:t>
            </a:r>
            <a:r>
              <a:rPr lang="ko-KR" altLang="en-US" sz="1200" b="1" dirty="0"/>
              <a:t>및 과정 </a:t>
            </a:r>
            <a:r>
              <a:rPr lang="en-US" altLang="ko-KR" sz="1200" b="1" dirty="0"/>
              <a:t>(4)</a:t>
            </a:r>
            <a:r>
              <a:rPr lang="ko-KR" altLang="en-US" sz="1200" b="1" dirty="0"/>
              <a:t>에서 </a:t>
            </a:r>
            <a:r>
              <a:rPr lang="en-US" altLang="ko-KR" sz="1200" b="1" dirty="0"/>
              <a:t>Packing Message</a:t>
            </a:r>
            <a:r>
              <a:rPr lang="ko-KR" altLang="en-US" sz="1200" b="1" dirty="0"/>
              <a:t> 규격에 기반하여 통신함</a:t>
            </a:r>
            <a:endParaRPr lang="en-US" altLang="ko-KR" sz="1200" b="1" dirty="0"/>
          </a:p>
          <a:p>
            <a:pPr>
              <a:lnSpc>
                <a:spcPct val="130000"/>
              </a:lnSpc>
            </a:pP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C5906C-5973-4FA2-95C3-1C15B3E96055}"/>
              </a:ext>
            </a:extLst>
          </p:cNvPr>
          <p:cNvSpPr txBox="1"/>
          <p:nvPr/>
        </p:nvSpPr>
        <p:spPr>
          <a:xfrm>
            <a:off x="5104548" y="2840912"/>
            <a:ext cx="840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(1) ~ (2) </a:t>
            </a:r>
            <a:endParaRPr lang="ko-KR" alt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99BE899-E6E1-4CEC-8BA8-43553A0E9E2B}"/>
              </a:ext>
            </a:extLst>
          </p:cNvPr>
          <p:cNvSpPr txBox="1"/>
          <p:nvPr/>
        </p:nvSpPr>
        <p:spPr>
          <a:xfrm>
            <a:off x="4907263" y="4312755"/>
            <a:ext cx="840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(3)</a:t>
            </a:r>
            <a:endParaRPr lang="ko-KR" alt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7FC4A59-973F-4FD4-B11E-DA79BE722CE5}"/>
              </a:ext>
            </a:extLst>
          </p:cNvPr>
          <p:cNvSpPr txBox="1"/>
          <p:nvPr/>
        </p:nvSpPr>
        <p:spPr>
          <a:xfrm>
            <a:off x="4902444" y="5495588"/>
            <a:ext cx="840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(4)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6708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634</Words>
  <Application>Microsoft Office PowerPoint</Application>
  <PresentationFormat>와이드스크린</PresentationFormat>
  <Paragraphs>141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Apple SD Gothic Neo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김진영</dc:creator>
  <cp:lastModifiedBy>JunwonKim</cp:lastModifiedBy>
  <cp:revision>154</cp:revision>
  <dcterms:created xsi:type="dcterms:W3CDTF">2022-01-19T08:20:39Z</dcterms:created>
  <dcterms:modified xsi:type="dcterms:W3CDTF">2022-03-07T10:12:35Z</dcterms:modified>
</cp:coreProperties>
</file>