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FAF8-9AA2-406B-9F50-78E034D9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ru-RU" b="1" cap="none">
                <a:ln w="9525">
                  <a:solidFill>
                    <a:schemeClr val="bg1"/>
                  </a:solidFill>
                  <a:prstDash val="solid"/>
                </a:ln>
              </a:rPr>
              <a:t>ЭКРАННАЯ КЛАВИАТУРА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ДЛЯ МОБИЛЬНЫХ УСТРОЙСТВ С ПОДДЕРЖКОЙ ЛИНГВИСТИЧЕСКИХ СЕРВИСОВ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2AFF9-0305-42D0-8BF6-B0D79AE0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Студент: Фархетдинов Р.Р.</a:t>
            </a:r>
          </a:p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Научный руководитель: Прокопьев Н.А.</a:t>
            </a:r>
          </a:p>
        </p:txBody>
      </p:sp>
    </p:spTree>
    <p:extLst>
      <p:ext uri="{BB962C8B-B14F-4D97-AF65-F5344CB8AC3E}">
        <p14:creationId xmlns:p14="http://schemas.microsoft.com/office/powerpoint/2010/main" val="99860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A2A95-F280-4927-971B-6FA22E670D3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10</a:t>
            </a: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CE61-038E-E9E2-BB64-12A5D104E92A}"/>
              </a:ext>
            </a:extLst>
          </p:cNvPr>
          <p:cNvSpPr txBox="1"/>
          <p:nvPr/>
        </p:nvSpPr>
        <p:spPr>
          <a:xfrm>
            <a:off x="1359948" y="1908540"/>
            <a:ext cx="9468927" cy="41549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	Реализованы следующие лингвистические сервисы: предиктивный ввод и </a:t>
            </a: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. Определена общая структура разработки виртуальной клавиатуры. Составлена физическая схема базы данных</a:t>
            </a:r>
          </a:p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	Для выявления ошибок было проведено тестирование модуля серверной части, модуля клавиатуры и модуля взаимодействия. Тесты пройдены успешно. Ошибок </a:t>
            </a:r>
            <a:r>
              <a:rPr lang="ru-RU" sz="2400" b="1">
                <a:ln w="9525">
                  <a:solidFill>
                    <a:schemeClr val="bg1"/>
                  </a:solidFill>
                  <a:prstDash val="solid"/>
                </a:ln>
              </a:rPr>
              <a:t>не выявлено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	В качестве идеи по дальнейшему улучшению разработанной системы можно отметить следующее: добавление еще одной таблицы в базу данных, которая будет играть роль общего словаря для всех пользователей, содержащей тысячи различных слов</a:t>
            </a:r>
          </a:p>
        </p:txBody>
      </p:sp>
    </p:spTree>
    <p:extLst>
      <p:ext uri="{BB962C8B-B14F-4D97-AF65-F5344CB8AC3E}">
        <p14:creationId xmlns:p14="http://schemas.microsoft.com/office/powerpoint/2010/main" val="130929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08F9-0C4C-47AF-9B76-20518CDDB3F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2)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4A2A6-7F1E-4C5F-968D-68326A73CCAA}"/>
              </a:ext>
            </a:extLst>
          </p:cNvPr>
          <p:cNvSpPr txBox="1"/>
          <p:nvPr/>
        </p:nvSpPr>
        <p:spPr>
          <a:xfrm>
            <a:off x="471174" y="1674394"/>
            <a:ext cx="10341293" cy="484921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Целью курсовой работы является разработка экранной клавиатуры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для мобильных устройств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 поддержкой лингвистических сервисов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	Задачи: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Изучение предметной области и анализ существующих;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Составление технического задания;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системы;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Выбор программных средств реализации;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Написание программного кода;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приложения и его отладка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3)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082465" y="1673524"/>
            <a:ext cx="10023894" cy="35459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В данной предметной области будут задействованы два основных лингвистических сервиса: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Предиктивный ввод – дает рекомендации по продолжению слова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– дает рекомендации по исправлению слова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Разработка экранной клавиатуры призвана решить проблему с набором текста на мобильных устройствах: утомительное исправление ошибок и медленный набор текста</a:t>
            </a:r>
          </a:p>
          <a:p>
            <a:endParaRPr lang="ru-RU" dirty="0"/>
          </a:p>
        </p:txBody>
      </p:sp>
      <p:pic>
        <p:nvPicPr>
          <p:cNvPr id="112" name="Picture 2" descr="Как установить сервисы Google на новые смартфоны Huawei — Российская газета">
            <a:extLst>
              <a:ext uri="{FF2B5EF4-FFF2-40B4-BE49-F238E27FC236}">
                <a16:creationId xmlns:a16="http://schemas.microsoft.com/office/drawing/2014/main" id="{A64EE0E2-3A81-45B0-AF11-B6062584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049" y="4452328"/>
            <a:ext cx="4272951" cy="240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5077-4C85-4AF6-935B-D82BA67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4)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АНАЛИЗ СУЩЕСТВУЮЩИХ КЛАВИАТУР С ПОДДЕРЖКОЙ ЛИНГВИСТИЧЕСКИХ СЕРВИСОВ</a:t>
            </a:r>
            <a:endParaRPr lang="ru-RU" b="1" cap="none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51A69-C35D-4AFA-B6D3-5995D5D2DD23}"/>
              </a:ext>
            </a:extLst>
          </p:cNvPr>
          <p:cNvSpPr txBox="1"/>
          <p:nvPr/>
        </p:nvSpPr>
        <p:spPr>
          <a:xfrm>
            <a:off x="733246" y="1897811"/>
            <a:ext cx="10964173" cy="46681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Microsoft SwiftKey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это интеллектуальная клавиатура, которая изучает стиль письма определенного пользователя, помогая ему печатать быстрее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Список основных функций клавиатуры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Microsoft SwiftKey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Проверка правописания и автоматическая подстановка текста;</a:t>
            </a:r>
          </a:p>
          <a:p>
            <a:pPr marL="45720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Клавиатура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Emoji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адаптируется к стилю печати пользователя;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 более 400 языков</a:t>
            </a:r>
          </a:p>
          <a:p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	Стандартная клавиатура поддерживает только сервис </a:t>
            </a:r>
            <a:r>
              <a:rPr lang="ru-RU" sz="20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автодополнения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и абсолютно не обучаема под определенного пользователя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</a:endParaRPr>
          </a:p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Экранная клавиатура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10 поддерживает не только </a:t>
            </a:r>
            <a:r>
              <a:rPr lang="ru-RU" sz="20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автодополнение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, но и предиктивный ввод, и, как и стандартные клавиатуры, не обучаема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spcAft>
                <a:spcPts val="800"/>
              </a:spcAft>
            </a:pP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Некоторые особенности клавиатуры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Microsoft SwiftKey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будут позаимствованы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при выполнении данной курсовой работы</a:t>
            </a:r>
            <a:endParaRPr lang="ru-RU" sz="20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6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0798-4B97-4C3C-B687-8930932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5)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384E-81F1-41D5-8A65-DA1051473F74}"/>
              </a:ext>
            </a:extLst>
          </p:cNvPr>
          <p:cNvSpPr txBox="1"/>
          <p:nvPr/>
        </p:nvSpPr>
        <p:spPr>
          <a:xfrm>
            <a:off x="1141413" y="2097088"/>
            <a:ext cx="9905998" cy="37334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требования к проектируемой системе:</a:t>
            </a:r>
          </a:p>
          <a:p>
            <a:pPr marL="914400" lvl="1" indent="-457200" algn="just">
              <a:lnSpc>
                <a:spcPct val="107000"/>
              </a:lnSpc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возможность набирать текст с помощью клавиш;</a:t>
            </a:r>
          </a:p>
          <a:p>
            <a:pPr marL="914400" lvl="1" indent="-457200" algn="just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до трех слов на выбор, каждое из которых может идти за текущим словом;</a:t>
            </a:r>
          </a:p>
          <a:p>
            <a:pPr marL="914400" lvl="1" indent="-457200" algn="just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давать рекомендации по исправлению слова до трех правильных вариантов;</a:t>
            </a:r>
          </a:p>
          <a:p>
            <a:pPr marL="914400" lvl="1" indent="-457200" algn="just">
              <a:lnSpc>
                <a:spcPct val="107000"/>
              </a:lnSpc>
              <a:buFontTx/>
              <a:buAutoNum type="arabicPeriod"/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Должна обучаться под конкретного пользователя, анализируя его набор текста и его использование рекомендаций, предложенных клавиатурой</a:t>
            </a:r>
          </a:p>
        </p:txBody>
      </p:sp>
    </p:spTree>
    <p:extLst>
      <p:ext uri="{BB962C8B-B14F-4D97-AF65-F5344CB8AC3E}">
        <p14:creationId xmlns:p14="http://schemas.microsoft.com/office/powerpoint/2010/main" val="325098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DD23-4CCA-403B-A7D0-EE8FFC50D09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6</a:t>
            </a: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ИНСТРУМЕНТЫ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6CC15-2DFF-4F4B-9511-1ECF1CF316BB}"/>
              </a:ext>
            </a:extLst>
          </p:cNvPr>
          <p:cNvSpPr txBox="1"/>
          <p:nvPr/>
        </p:nvSpPr>
        <p:spPr>
          <a:xfrm>
            <a:off x="1340463" y="1924560"/>
            <a:ext cx="9507897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Серверная часть приложения должна использовать </a:t>
            </a: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фрэймворк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Spring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</a:endParaRPr>
          </a:p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СУБД —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PostgreSQL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</a:endParaRPr>
          </a:p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Клиентская часть должна использовать </a:t>
            </a: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фрэймворк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Vue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.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js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391E0-6738-4388-ABE9-88C6B5C6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6604"/>
            <a:ext cx="4219575" cy="1085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C2B2F-8367-4BE2-95A8-FE7C709B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3916603"/>
            <a:ext cx="3317044" cy="29413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1CEA0F-98D5-4FDA-A5D0-B87FAA0F3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806" y="3916603"/>
            <a:ext cx="4813194" cy="2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A2A95-F280-4927-971B-6FA22E670D3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7</a:t>
            </a: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ПРОЕКТИРОВАНИЕ И КОНСТРУИРОВАНИЕ</a:t>
            </a:r>
          </a:p>
        </p:txBody>
      </p:sp>
      <p:pic>
        <p:nvPicPr>
          <p:cNvPr id="4" name="Рисунок 3" descr="Изображение выглядит как текст, внутренний, общедоступный,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AA5036E4-A396-4213-AAA4-C52F26A4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65894"/>
            <a:ext cx="5905111" cy="3692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9AC6FE-F348-4FD5-82C3-8A7EACAA937A}"/>
              </a:ext>
            </a:extLst>
          </p:cNvPr>
          <p:cNvSpPr txBox="1"/>
          <p:nvPr/>
        </p:nvSpPr>
        <p:spPr>
          <a:xfrm>
            <a:off x="1000064" y="2355879"/>
            <a:ext cx="390498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Общая архитектура —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MVC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8A62F2-8A0E-4F04-A885-F8FAB8193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25" y="3165894"/>
            <a:ext cx="5489275" cy="37031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1F9848-66E8-448B-B981-8D7C512145AB}"/>
              </a:ext>
            </a:extLst>
          </p:cNvPr>
          <p:cNvSpPr txBox="1"/>
          <p:nvPr/>
        </p:nvSpPr>
        <p:spPr>
          <a:xfrm>
            <a:off x="9040483" y="2355880"/>
            <a:ext cx="306237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ER-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7619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9498CB7-A9C5-0F58-46B6-BAFBA779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1">
            <a:hlinkClick r:id="" action="ppaction://media"/>
            <a:extLst>
              <a:ext uri="{FF2B5EF4-FFF2-40B4-BE49-F238E27FC236}">
                <a16:creationId xmlns:a16="http://schemas.microsoft.com/office/drawing/2014/main" id="{D1BC7DB0-00B9-FF54-81B0-8D892DBD50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2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A2A95-F280-4927-971B-6FA22E670D3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9</a:t>
            </a: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) </a:t>
            </a:r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84C45-7EA9-F137-C41D-4B8131072456}"/>
              </a:ext>
            </a:extLst>
          </p:cNvPr>
          <p:cNvSpPr txBox="1"/>
          <p:nvPr/>
        </p:nvSpPr>
        <p:spPr>
          <a:xfrm>
            <a:off x="1276709" y="1828800"/>
            <a:ext cx="9770702" cy="41549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2400" dirty="0">
                <a:ea typeface="Calibri" panose="020F0502020204030204" pitchFamily="34" charset="0"/>
              </a:rPr>
              <a:t>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Проведено тестирование модуля серверной части, модуля клавиатуры и модуля взаимодействия. Тестирование модуля клавиатуры проводилось с помощью фреймворка </a:t>
            </a: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Selenide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в качестве обертки вокруг </a:t>
            </a: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Selenium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 </a:t>
            </a: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WebDriver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. Остальные модули тестировались вручную</a:t>
            </a:r>
          </a:p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	Для тестирования модуля серверной части и модуля клавиатуры был проведен тест на обучаемость клавиатуры под стиль написания определенного пользователя</a:t>
            </a:r>
          </a:p>
          <a:p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</a:rPr>
              <a:t>	При тестировании модуля взаимодействия проверялась корректность реакции клавиатуры по нажатию на подсказки и различные клавиши пользователем</a:t>
            </a:r>
            <a:endParaRPr lang="ru-RU" sz="3200" b="1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95979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298</TotalTime>
  <Words>491</Words>
  <Application>Microsoft Office PowerPoint</Application>
  <PresentationFormat>Широкоэкранный</PresentationFormat>
  <Paragraphs>48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Контур</vt:lpstr>
      <vt:lpstr>ЭКРАННАЯ КЛАВИАТУРА ДЛЯ МОБИЛЬНЫХ УСТРОЙСТВ С ПОДДЕРЖКОЙ ЛИНГВИСТИЧЕСКИХ СЕРВИСОВ</vt:lpstr>
      <vt:lpstr>2) ВВЕДЕНИЕ</vt:lpstr>
      <vt:lpstr>3) АНАЛИЗ ПРЕДМЕТНОЙ ОБЛАСТИ</vt:lpstr>
      <vt:lpstr>4) АНАЛИЗ СУЩЕСТВУЮЩИХ КЛАВИАТУР С ПОДДЕРЖКОЙ ЛИНГВИСТИЧЕСКИХ СЕРВИСОВ</vt:lpstr>
      <vt:lpstr>5) ТЕХНИЧЕСКОЕ ЗАДАНИЕ</vt:lpstr>
      <vt:lpstr>6) ИНСТРУМЕНТЫ РАЗРАБОТКИ</vt:lpstr>
      <vt:lpstr>7) ПРОЕКТИРОВАНИЕ И КОНСТРУИРОВАНИЕ</vt:lpstr>
      <vt:lpstr>Презентация PowerPoint</vt:lpstr>
      <vt:lpstr>9) ТЕСТИРОВАНИЕ</vt:lpstr>
      <vt:lpstr>10)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Фархетдинов Руслан Радикович</dc:creator>
  <cp:lastModifiedBy>Фархетдинов Руслан Радикович</cp:lastModifiedBy>
  <cp:revision>50</cp:revision>
  <dcterms:created xsi:type="dcterms:W3CDTF">2022-02-17T09:20:44Z</dcterms:created>
  <dcterms:modified xsi:type="dcterms:W3CDTF">2022-11-21T10:21:58Z</dcterms:modified>
</cp:coreProperties>
</file>