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7" r:id="rId8"/>
    <p:sldId id="270" r:id="rId9"/>
    <p:sldId id="269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7FAF8-9AA2-406B-9F50-78E034D98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ЭКРАННАЯ КЛАВИАТУРА ДЛЯ МОБИЛЬНЫХ УСТРОЙСТВ С ПОДДЕРЖКОЙ ЛИНГВИСТИЧЕСКИХ СЕРВИСОВ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92AFF9-0305-42D0-8BF6-B0D79AE07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/>
        </p:spPr>
        <p:txBody>
          <a:bodyPr/>
          <a:lstStyle/>
          <a:p>
            <a:pPr algn="r"/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Студент: Фархетдинов Р.Р.</a:t>
            </a:r>
          </a:p>
          <a:p>
            <a:pPr algn="r"/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Научный руководитель: Сафина Л.И.</a:t>
            </a:r>
          </a:p>
        </p:txBody>
      </p:sp>
    </p:spTree>
    <p:extLst>
      <p:ext uri="{BB962C8B-B14F-4D97-AF65-F5344CB8AC3E}">
        <p14:creationId xmlns:p14="http://schemas.microsoft.com/office/powerpoint/2010/main" val="99860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A0A82-6028-4341-9795-B70ABA2AC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147" y="2584113"/>
            <a:ext cx="9906000" cy="1477961"/>
          </a:xfrm>
        </p:spPr>
        <p:txBody>
          <a:bodyPr/>
          <a:lstStyle/>
          <a:p>
            <a:pPr algn="ctr"/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362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208F9-0C4C-47AF-9B76-20518CDD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826" y="263411"/>
            <a:ext cx="9905998" cy="1478570"/>
          </a:xfrm>
          <a:effectLst/>
        </p:spPr>
        <p:txBody>
          <a:bodyPr/>
          <a:lstStyle/>
          <a:p>
            <a:pPr algn="ctr"/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ЦЕЛЬ И АКТУАЛЬНОСТЬ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4A2A6-7F1E-4C5F-968D-68326A73CCAA}"/>
              </a:ext>
            </a:extLst>
          </p:cNvPr>
          <p:cNvSpPr txBox="1"/>
          <p:nvPr/>
        </p:nvSpPr>
        <p:spPr>
          <a:xfrm>
            <a:off x="850736" y="1579504"/>
            <a:ext cx="10201963" cy="433625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Цель: 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Разработка персонализированной экранной клавиатуры для мобильных устройств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с поддержкой лингвистических сервисов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		Актуальность: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Популярность социальных сетей, мессенджеров, работы в гаджетах требует комфортное использование экранной клавиатуры. Поддержка лингвистических сервисов упрощает работу пользователя. Особенностью предложенной клавиатуры является персонализация под конкретного пользователя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272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88272-9713-40CB-8D0A-C9A01A4A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8867"/>
            <a:ext cx="9905998" cy="1478570"/>
          </a:xfrm>
          <a:effectLst/>
        </p:spPr>
        <p:txBody>
          <a:bodyPr/>
          <a:lstStyle/>
          <a:p>
            <a:pPr algn="ctr"/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АНАЛИЗ ПРЕДМЕТНОЙ ОБЛАСТИ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3CA067-A5B2-4186-B22B-D51F0519DD30}"/>
              </a:ext>
            </a:extLst>
          </p:cNvPr>
          <p:cNvSpPr txBox="1"/>
          <p:nvPr/>
        </p:nvSpPr>
        <p:spPr>
          <a:xfrm>
            <a:off x="1293779" y="1727437"/>
            <a:ext cx="10214042" cy="46363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Разработка экранной клавиатуры призвана решить проблему с набором текста на мобильных устройствах: утомительное исправление ошибок и медленный набор текста</a:t>
            </a:r>
            <a:endParaRPr lang="ru-RU" sz="2400" b="1" dirty="0">
              <a:ln w="9525">
                <a:solidFill>
                  <a:schemeClr val="bg1"/>
                </a:solidFill>
                <a:prstDash val="solid"/>
              </a:ln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Для решения проблемы будут задействованы три основных лингвистических сервиса: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800" b="1" dirty="0" err="1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Орфокорректор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 — дает рекомендации по исправлению слова;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8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Предиктивный ввод 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— дает рекомендации по продолжению слова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b="1" dirty="0">
              <a:ln w="9525">
                <a:solidFill>
                  <a:schemeClr val="bg1"/>
                </a:solidFill>
                <a:prstDash val="solid"/>
              </a:ln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8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Дополнение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 — дает рекомендации по завершению слова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997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BD682E6D-6B2A-4E23-9DB2-A87CFD5EF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2818B62-F7FE-4423-B47F-BEADB9585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8D8F34A-2048-4710-885B-6020E3A5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0" name="Rectangle 5">
                <a:extLst>
                  <a:ext uri="{FF2B5EF4-FFF2-40B4-BE49-F238E27FC236}">
                    <a16:creationId xmlns:a16="http://schemas.microsoft.com/office/drawing/2014/main" id="{2BD59528-B946-437E-964B-E07B68C395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E501D201-A6EF-40DD-A904-37280298A2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700C9926-C507-4642-A28B-4381982F27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F9C0AC4B-084B-44C7-9BB3-84B1AA7A6E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765B71B8-526D-4CE9-9B29-380B4A63D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A5E131F6-E6F7-4C93-B2AC-6BEE7210A3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1">
                <a:extLst>
                  <a:ext uri="{FF2B5EF4-FFF2-40B4-BE49-F238E27FC236}">
                    <a16:creationId xmlns:a16="http://schemas.microsoft.com/office/drawing/2014/main" id="{36F8025F-A8BE-4215-AD98-F0E163D56E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2">
                <a:extLst>
                  <a:ext uri="{FF2B5EF4-FFF2-40B4-BE49-F238E27FC236}">
                    <a16:creationId xmlns:a16="http://schemas.microsoft.com/office/drawing/2014/main" id="{3FEE64BF-FE95-4329-8B60-ADB566F8C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3">
                <a:extLst>
                  <a:ext uri="{FF2B5EF4-FFF2-40B4-BE49-F238E27FC236}">
                    <a16:creationId xmlns:a16="http://schemas.microsoft.com/office/drawing/2014/main" id="{742D24D5-73EA-4F42-A61D-FE001B1A9B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DC35DA0C-8EC9-48BE-A38B-B626CD2DB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FFD82B19-6C16-4221-83B3-40342C74D9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Line 16">
                <a:extLst>
                  <a:ext uri="{FF2B5EF4-FFF2-40B4-BE49-F238E27FC236}">
                    <a16:creationId xmlns:a16="http://schemas.microsoft.com/office/drawing/2014/main" id="{91BC2DD8-6333-4604-A9AD-AF058EBC63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2" name="Freeform 17">
                <a:extLst>
                  <a:ext uri="{FF2B5EF4-FFF2-40B4-BE49-F238E27FC236}">
                    <a16:creationId xmlns:a16="http://schemas.microsoft.com/office/drawing/2014/main" id="{867B3042-26EF-40D4-BB69-1CE99C569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C54FD8EB-2552-4089-A064-A979E29F4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B906D2FC-267D-4E9E-AB79-A3F9F71DD5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0">
                <a:extLst>
                  <a:ext uri="{FF2B5EF4-FFF2-40B4-BE49-F238E27FC236}">
                    <a16:creationId xmlns:a16="http://schemas.microsoft.com/office/drawing/2014/main" id="{0414425E-C29B-4586-B8DF-6868ECC2E1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Rectangle 21">
                <a:extLst>
                  <a:ext uri="{FF2B5EF4-FFF2-40B4-BE49-F238E27FC236}">
                    <a16:creationId xmlns:a16="http://schemas.microsoft.com/office/drawing/2014/main" id="{CDBE75E0-D1A8-46A2-BEAA-A0291988A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2">
                <a:extLst>
                  <a:ext uri="{FF2B5EF4-FFF2-40B4-BE49-F238E27FC236}">
                    <a16:creationId xmlns:a16="http://schemas.microsoft.com/office/drawing/2014/main" id="{43D2C92D-C4E9-4828-9F80-084603E71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3">
                <a:extLst>
                  <a:ext uri="{FF2B5EF4-FFF2-40B4-BE49-F238E27FC236}">
                    <a16:creationId xmlns:a16="http://schemas.microsoft.com/office/drawing/2014/main" id="{746EAB08-DCFC-4A40-99E8-E8E3ED92D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4">
                <a:extLst>
                  <a:ext uri="{FF2B5EF4-FFF2-40B4-BE49-F238E27FC236}">
                    <a16:creationId xmlns:a16="http://schemas.microsoft.com/office/drawing/2014/main" id="{C11CD8F1-C1C6-4E75-AC97-3EDEF9F33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5">
                <a:extLst>
                  <a:ext uri="{FF2B5EF4-FFF2-40B4-BE49-F238E27FC236}">
                    <a16:creationId xmlns:a16="http://schemas.microsoft.com/office/drawing/2014/main" id="{2C0D5227-1C13-4FC8-B5E4-8F31CE08F1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6">
                <a:extLst>
                  <a:ext uri="{FF2B5EF4-FFF2-40B4-BE49-F238E27FC236}">
                    <a16:creationId xmlns:a16="http://schemas.microsoft.com/office/drawing/2014/main" id="{FCE27CDF-D928-46AC-AA53-9B9D3A2D5C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7">
                <a:extLst>
                  <a:ext uri="{FF2B5EF4-FFF2-40B4-BE49-F238E27FC236}">
                    <a16:creationId xmlns:a16="http://schemas.microsoft.com/office/drawing/2014/main" id="{CA2F8135-1DDF-47CC-9187-B929982C5D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8">
                <a:extLst>
                  <a:ext uri="{FF2B5EF4-FFF2-40B4-BE49-F238E27FC236}">
                    <a16:creationId xmlns:a16="http://schemas.microsoft.com/office/drawing/2014/main" id="{9F3AE01D-F193-4221-9EFA-B46875265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9">
                <a:extLst>
                  <a:ext uri="{FF2B5EF4-FFF2-40B4-BE49-F238E27FC236}">
                    <a16:creationId xmlns:a16="http://schemas.microsoft.com/office/drawing/2014/main" id="{7808422C-2145-4A5B-BD80-D18FF720CB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0">
                <a:extLst>
                  <a:ext uri="{FF2B5EF4-FFF2-40B4-BE49-F238E27FC236}">
                    <a16:creationId xmlns:a16="http://schemas.microsoft.com/office/drawing/2014/main" id="{987F6D2E-7C49-41A2-9B29-C6E1A365F1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1">
                <a:extLst>
                  <a:ext uri="{FF2B5EF4-FFF2-40B4-BE49-F238E27FC236}">
                    <a16:creationId xmlns:a16="http://schemas.microsoft.com/office/drawing/2014/main" id="{26F1D2B4-D9F2-4D30-AF5B-E0F0F8B4FE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8E1273E-EDE2-4A3A-B711-7C633D6F0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" name="Freeform 32">
                <a:extLst>
                  <a:ext uri="{FF2B5EF4-FFF2-40B4-BE49-F238E27FC236}">
                    <a16:creationId xmlns:a16="http://schemas.microsoft.com/office/drawing/2014/main" id="{B63B0065-EB02-4B15-A2D1-8BF654B8A3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3">
                <a:extLst>
                  <a:ext uri="{FF2B5EF4-FFF2-40B4-BE49-F238E27FC236}">
                    <a16:creationId xmlns:a16="http://schemas.microsoft.com/office/drawing/2014/main" id="{E57426CB-66F7-4E49-A669-66628242C9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4">
                <a:extLst>
                  <a:ext uri="{FF2B5EF4-FFF2-40B4-BE49-F238E27FC236}">
                    <a16:creationId xmlns:a16="http://schemas.microsoft.com/office/drawing/2014/main" id="{13E7D034-6F93-4C3D-B0D4-5C7112065E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544587B9-2C96-4F49-9D32-4B9561513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89C0C949-76C7-4C92-9296-CD1C2EF760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7">
                <a:extLst>
                  <a:ext uri="{FF2B5EF4-FFF2-40B4-BE49-F238E27FC236}">
                    <a16:creationId xmlns:a16="http://schemas.microsoft.com/office/drawing/2014/main" id="{88A24927-AAB9-451E-B0A0-A405AA62A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EB081E7B-E0CD-441B-B79D-E93D2AEBD6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7D5730F8-66D4-4B1F-B8ED-FF90B6DF2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889A6C05-5677-4961-9C01-68C74E42B7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8C7CB0DC-7079-4F28-81F7-057DE28ED8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C5077-4C85-4AF6-935B-D82BA672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312" y="589077"/>
            <a:ext cx="5331531" cy="140062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</a:rPr>
              <a:t>АНАЛИЗ КЛАВИАТУР С ПОДДЕРЖКОЙ СЕРВИСОВ</a:t>
            </a:r>
          </a:p>
        </p:txBody>
      </p:sp>
      <p:sp>
        <p:nvSpPr>
          <p:cNvPr id="58" name="Round Single Corner Rectangle 14">
            <a:extLst>
              <a:ext uri="{FF2B5EF4-FFF2-40B4-BE49-F238E27FC236}">
                <a16:creationId xmlns:a16="http://schemas.microsoft.com/office/drawing/2014/main" id="{905C2250-9F9C-46B0-9B2B-A8A0C7BA3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4973" y="808058"/>
            <a:ext cx="5280353" cy="2536764"/>
          </a:xfrm>
          <a:prstGeom prst="round1Rect">
            <a:avLst>
              <a:gd name="adj" fmla="val 6363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7BFAE1B-A731-A59D-9775-C834AAA3F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016" y="1118771"/>
            <a:ext cx="3648265" cy="1915339"/>
          </a:xfrm>
          <a:prstGeom prst="rect">
            <a:avLst/>
          </a:prstGeom>
        </p:spPr>
      </p:pic>
      <p:sp>
        <p:nvSpPr>
          <p:cNvPr id="60" name="Round Diagonal Corner Rectangle 13">
            <a:extLst>
              <a:ext uri="{FF2B5EF4-FFF2-40B4-BE49-F238E27FC236}">
                <a16:creationId xmlns:a16="http://schemas.microsoft.com/office/drawing/2014/main" id="{A1BCB55D-00A6-44C7-ADA5-422438AA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3" y="3505687"/>
            <a:ext cx="2565764" cy="253676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ED54233-8D98-656D-D886-D7F4502C9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431" y="3827664"/>
            <a:ext cx="1892808" cy="1892808"/>
          </a:xfrm>
          <a:prstGeom prst="rect">
            <a:avLst/>
          </a:prstGeom>
        </p:spPr>
      </p:pic>
      <p:sp>
        <p:nvSpPr>
          <p:cNvPr id="62" name="Round Single Corner Rectangle 15">
            <a:extLst>
              <a:ext uri="{FF2B5EF4-FFF2-40B4-BE49-F238E27FC236}">
                <a16:creationId xmlns:a16="http://schemas.microsoft.com/office/drawing/2014/main" id="{E007B31B-4CC0-4D45-8865-F0FEE8ABA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525582" y="3505686"/>
            <a:ext cx="2559743" cy="2536763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Рисунок 9" descr="Изображение выглядит как текст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B24A55D3-FECC-11F1-124F-1F9EA71B4A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9049" y="3827663"/>
            <a:ext cx="1892808" cy="18928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351A69-C35D-4AFA-B6D3-5995D5D2DD23}"/>
              </a:ext>
            </a:extLst>
          </p:cNvPr>
          <p:cNvSpPr txBox="1"/>
          <p:nvPr/>
        </p:nvSpPr>
        <p:spPr>
          <a:xfrm>
            <a:off x="6320386" y="2211386"/>
            <a:ext cx="5581102" cy="3145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800"/>
              </a:spcAft>
              <a:buSzPct val="125000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     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Популярные экранные клавиатуры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:</a:t>
            </a:r>
          </a:p>
          <a:p>
            <a:pPr marL="457200" indent="-457200" defTabSz="914400">
              <a:lnSpc>
                <a:spcPct val="120000"/>
              </a:lnSpc>
              <a:spcAft>
                <a:spcPts val="800"/>
              </a:spcAft>
              <a:buSzPct val="125000"/>
              <a:buFont typeface="+mj-lt"/>
              <a:buAutoNum type="arabicPeriod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Microsoft SwiftKey;</a:t>
            </a:r>
          </a:p>
          <a:p>
            <a:pPr marL="457200" indent="-457200" defTabSz="914400">
              <a:lnSpc>
                <a:spcPct val="120000"/>
              </a:lnSpc>
              <a:spcAft>
                <a:spcPts val="800"/>
              </a:spcAft>
              <a:buSzPct val="125000"/>
              <a:buFont typeface="+mj-lt"/>
              <a:buAutoNum type="arabicPeriod"/>
            </a:pP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Gboard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;</a:t>
            </a:r>
          </a:p>
          <a:p>
            <a:pPr marL="457200" indent="-457200" defTabSz="914400">
              <a:lnSpc>
                <a:spcPct val="120000"/>
              </a:lnSpc>
              <a:spcAft>
                <a:spcPts val="800"/>
              </a:spcAft>
              <a:buSzPct val="125000"/>
              <a:buFont typeface="+mj-lt"/>
              <a:buAutoNum type="arabicPeriod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Windows 10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561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A00798-4B97-4C3C-B687-8930932C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10551"/>
            <a:ext cx="9905998" cy="1207698"/>
          </a:xfrm>
          <a:effectLst/>
        </p:spPr>
        <p:txBody>
          <a:bodyPr/>
          <a:lstStyle/>
          <a:p>
            <a:pPr algn="ctr"/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ТЕХНИЧЕСКОЕ ЗАДАНИЕ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BC384E-81F1-41D5-8A65-DA1051473F74}"/>
              </a:ext>
            </a:extLst>
          </p:cNvPr>
          <p:cNvSpPr txBox="1"/>
          <p:nvPr/>
        </p:nvSpPr>
        <p:spPr>
          <a:xfrm>
            <a:off x="517283" y="1415601"/>
            <a:ext cx="11447737" cy="48075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07000"/>
              </a:lnSpc>
              <a:buAutoNum type="arabicPeriod"/>
            </a:pPr>
            <a:r>
              <a:rPr lang="ru-RU" sz="36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Набор текста с клавиатуры;</a:t>
            </a:r>
          </a:p>
          <a:p>
            <a:pPr marL="914400" lvl="1" indent="-457200">
              <a:lnSpc>
                <a:spcPct val="107000"/>
              </a:lnSpc>
              <a:buFontTx/>
              <a:buAutoNum type="arabicPeriod"/>
            </a:pPr>
            <a:r>
              <a:rPr lang="ru-RU" sz="36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Рекомендации по исправлению слова;</a:t>
            </a:r>
          </a:p>
          <a:p>
            <a:pPr marL="914400" lvl="1" indent="-457200">
              <a:lnSpc>
                <a:spcPct val="107000"/>
              </a:lnSpc>
              <a:buFontTx/>
              <a:buAutoNum type="arabicPeriod"/>
            </a:pPr>
            <a:r>
              <a:rPr lang="ru-RU" sz="36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Рекомендация следующего слова;</a:t>
            </a:r>
          </a:p>
          <a:p>
            <a:pPr marL="914400" lvl="1" indent="-457200">
              <a:lnSpc>
                <a:spcPct val="107000"/>
              </a:lnSpc>
              <a:buFontTx/>
              <a:buAutoNum type="arabicPeriod"/>
            </a:pPr>
            <a:r>
              <a:rPr lang="ru-RU" sz="36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Рекомендация завершения слова;</a:t>
            </a:r>
          </a:p>
          <a:p>
            <a:pPr marL="914400" lvl="1" indent="-457200">
              <a:lnSpc>
                <a:spcPct val="107000"/>
              </a:lnSpc>
              <a:buFontTx/>
              <a:buAutoNum type="arabicPeriod"/>
            </a:pPr>
            <a:r>
              <a:rPr lang="ru-RU" sz="36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Персонализация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;</a:t>
            </a:r>
          </a:p>
          <a:p>
            <a:pPr marL="914400" lvl="1" indent="-457200">
              <a:lnSpc>
                <a:spcPct val="107000"/>
              </a:lnSpc>
              <a:buFontTx/>
              <a:buAutoNum type="arabicPeriod"/>
            </a:pPr>
            <a:r>
              <a:rPr lang="ru-RU" sz="36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Изменение параметров подсказок – фон, цвет текста, шрифт;</a:t>
            </a:r>
          </a:p>
          <a:p>
            <a:pPr marL="914400" lvl="1" indent="-457200">
              <a:lnSpc>
                <a:spcPct val="107000"/>
              </a:lnSpc>
              <a:buFontTx/>
              <a:buAutoNum type="arabicPeriod"/>
            </a:pPr>
            <a:r>
              <a:rPr lang="ru-RU" sz="36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Регистрация и авторизация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85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>
            <a:extLst>
              <a:ext uri="{FF2B5EF4-FFF2-40B4-BE49-F238E27FC236}">
                <a16:creationId xmlns:a16="http://schemas.microsoft.com/office/drawing/2014/main" id="{535572A4-D9D3-44B9-BF77-F8AAE049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1630B12D-69CE-4A07-A7ED-7F859823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1E9A2FC-2A58-46AE-8332-A1EC8DC73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9" name="Rectangle 5">
                <a:extLst>
                  <a:ext uri="{FF2B5EF4-FFF2-40B4-BE49-F238E27FC236}">
                    <a16:creationId xmlns:a16="http://schemas.microsoft.com/office/drawing/2014/main" id="{2E309E20-6D48-48A0-9237-BF249B7EF9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6">
                <a:extLst>
                  <a:ext uri="{FF2B5EF4-FFF2-40B4-BE49-F238E27FC236}">
                    <a16:creationId xmlns:a16="http://schemas.microsoft.com/office/drawing/2014/main" id="{D757DA3E-9086-46B8-8208-82CBE83A16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7">
                <a:extLst>
                  <a:ext uri="{FF2B5EF4-FFF2-40B4-BE49-F238E27FC236}">
                    <a16:creationId xmlns:a16="http://schemas.microsoft.com/office/drawing/2014/main" id="{070AA479-6153-4090-AF65-A86DAE7BCD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8">
                <a:extLst>
                  <a:ext uri="{FF2B5EF4-FFF2-40B4-BE49-F238E27FC236}">
                    <a16:creationId xmlns:a16="http://schemas.microsoft.com/office/drawing/2014/main" id="{8F1D8F45-FB35-4966-B266-57211286F6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9">
                <a:extLst>
                  <a:ext uri="{FF2B5EF4-FFF2-40B4-BE49-F238E27FC236}">
                    <a16:creationId xmlns:a16="http://schemas.microsoft.com/office/drawing/2014/main" id="{8BD7EBC0-69A4-4C27-88E6-6ABCA2B0CD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0">
                <a:extLst>
                  <a:ext uri="{FF2B5EF4-FFF2-40B4-BE49-F238E27FC236}">
                    <a16:creationId xmlns:a16="http://schemas.microsoft.com/office/drawing/2014/main" id="{FE505354-A838-42F1-92E3-9B264070F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1">
                <a:extLst>
                  <a:ext uri="{FF2B5EF4-FFF2-40B4-BE49-F238E27FC236}">
                    <a16:creationId xmlns:a16="http://schemas.microsoft.com/office/drawing/2014/main" id="{D65D5754-ED80-4597-822D-DCB1B4399A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2">
                <a:extLst>
                  <a:ext uri="{FF2B5EF4-FFF2-40B4-BE49-F238E27FC236}">
                    <a16:creationId xmlns:a16="http://schemas.microsoft.com/office/drawing/2014/main" id="{7C1E1A10-B151-4BBC-8CCF-4EBB296CF7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3">
                <a:extLst>
                  <a:ext uri="{FF2B5EF4-FFF2-40B4-BE49-F238E27FC236}">
                    <a16:creationId xmlns:a16="http://schemas.microsoft.com/office/drawing/2014/main" id="{2FCE248B-44A4-4A9A-82A5-40C37B714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4">
                <a:extLst>
                  <a:ext uri="{FF2B5EF4-FFF2-40B4-BE49-F238E27FC236}">
                    <a16:creationId xmlns:a16="http://schemas.microsoft.com/office/drawing/2014/main" id="{3DC6E423-3A9C-4544-A89E-554DB8F98A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15">
                <a:extLst>
                  <a:ext uri="{FF2B5EF4-FFF2-40B4-BE49-F238E27FC236}">
                    <a16:creationId xmlns:a16="http://schemas.microsoft.com/office/drawing/2014/main" id="{0A313D48-054E-4510-8FDA-74939AFE10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Line 16">
                <a:extLst>
                  <a:ext uri="{FF2B5EF4-FFF2-40B4-BE49-F238E27FC236}">
                    <a16:creationId xmlns:a16="http://schemas.microsoft.com/office/drawing/2014/main" id="{01726606-7B90-4006-8736-BB4A60537F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1" name="Freeform 17">
                <a:extLst>
                  <a:ext uri="{FF2B5EF4-FFF2-40B4-BE49-F238E27FC236}">
                    <a16:creationId xmlns:a16="http://schemas.microsoft.com/office/drawing/2014/main" id="{DCF4C751-3743-496E-AF29-A15071A17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8">
                <a:extLst>
                  <a:ext uri="{FF2B5EF4-FFF2-40B4-BE49-F238E27FC236}">
                    <a16:creationId xmlns:a16="http://schemas.microsoft.com/office/drawing/2014/main" id="{D002FA4C-C781-4BC8-B372-EADC8A13C1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9">
                <a:extLst>
                  <a:ext uri="{FF2B5EF4-FFF2-40B4-BE49-F238E27FC236}">
                    <a16:creationId xmlns:a16="http://schemas.microsoft.com/office/drawing/2014/main" id="{3361E130-2032-447E-8C75-2AA00145E9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0">
                <a:extLst>
                  <a:ext uri="{FF2B5EF4-FFF2-40B4-BE49-F238E27FC236}">
                    <a16:creationId xmlns:a16="http://schemas.microsoft.com/office/drawing/2014/main" id="{9C86223F-5F43-4127-8226-04FA6431C3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Rectangle 21">
                <a:extLst>
                  <a:ext uri="{FF2B5EF4-FFF2-40B4-BE49-F238E27FC236}">
                    <a16:creationId xmlns:a16="http://schemas.microsoft.com/office/drawing/2014/main" id="{F9881277-F14B-473B-B251-7AC80DF7F6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2">
                <a:extLst>
                  <a:ext uri="{FF2B5EF4-FFF2-40B4-BE49-F238E27FC236}">
                    <a16:creationId xmlns:a16="http://schemas.microsoft.com/office/drawing/2014/main" id="{2640B82C-068C-41B9-8C5F-1E34182CC6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3">
                <a:extLst>
                  <a:ext uri="{FF2B5EF4-FFF2-40B4-BE49-F238E27FC236}">
                    <a16:creationId xmlns:a16="http://schemas.microsoft.com/office/drawing/2014/main" id="{5684A1F8-0801-4571-A6E8-EC6CC6243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4">
                <a:extLst>
                  <a:ext uri="{FF2B5EF4-FFF2-40B4-BE49-F238E27FC236}">
                    <a16:creationId xmlns:a16="http://schemas.microsoft.com/office/drawing/2014/main" id="{912F27C0-79D0-42FB-9A33-CAB6D00F2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5">
                <a:extLst>
                  <a:ext uri="{FF2B5EF4-FFF2-40B4-BE49-F238E27FC236}">
                    <a16:creationId xmlns:a16="http://schemas.microsoft.com/office/drawing/2014/main" id="{61854A7D-1EFB-41B7-8AAC-70EE606DE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6">
                <a:extLst>
                  <a:ext uri="{FF2B5EF4-FFF2-40B4-BE49-F238E27FC236}">
                    <a16:creationId xmlns:a16="http://schemas.microsoft.com/office/drawing/2014/main" id="{5E9BF019-6D99-483F-AEE1-594DB370F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7">
                <a:extLst>
                  <a:ext uri="{FF2B5EF4-FFF2-40B4-BE49-F238E27FC236}">
                    <a16:creationId xmlns:a16="http://schemas.microsoft.com/office/drawing/2014/main" id="{9646D587-CE1E-4EC6-A5D0-378640D417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8">
                <a:extLst>
                  <a:ext uri="{FF2B5EF4-FFF2-40B4-BE49-F238E27FC236}">
                    <a16:creationId xmlns:a16="http://schemas.microsoft.com/office/drawing/2014/main" id="{08F8625D-C0C5-4339-B50D-FFAE6CE2CF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9">
                <a:extLst>
                  <a:ext uri="{FF2B5EF4-FFF2-40B4-BE49-F238E27FC236}">
                    <a16:creationId xmlns:a16="http://schemas.microsoft.com/office/drawing/2014/main" id="{912A8E3A-FFFE-4C61-8469-1385C1AE4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0">
                <a:extLst>
                  <a:ext uri="{FF2B5EF4-FFF2-40B4-BE49-F238E27FC236}">
                    <a16:creationId xmlns:a16="http://schemas.microsoft.com/office/drawing/2014/main" id="{FE2886B6-6F3E-4023-9D27-DA5C419630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1">
                <a:extLst>
                  <a:ext uri="{FF2B5EF4-FFF2-40B4-BE49-F238E27FC236}">
                    <a16:creationId xmlns:a16="http://schemas.microsoft.com/office/drawing/2014/main" id="{BD1E0D1F-BC15-4A4E-8137-67CBC2067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520E0D8-A6B7-47F3-B4F2-632B5C919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9" name="Freeform 32">
                <a:extLst>
                  <a:ext uri="{FF2B5EF4-FFF2-40B4-BE49-F238E27FC236}">
                    <a16:creationId xmlns:a16="http://schemas.microsoft.com/office/drawing/2014/main" id="{4E35229F-7E0C-45D5-8488-F55AEAB140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3">
                <a:extLst>
                  <a:ext uri="{FF2B5EF4-FFF2-40B4-BE49-F238E27FC236}">
                    <a16:creationId xmlns:a16="http://schemas.microsoft.com/office/drawing/2014/main" id="{3D4F504E-4016-466E-9574-80F7203C15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4">
                <a:extLst>
                  <a:ext uri="{FF2B5EF4-FFF2-40B4-BE49-F238E27FC236}">
                    <a16:creationId xmlns:a16="http://schemas.microsoft.com/office/drawing/2014/main" id="{FEB4771B-2D31-49EF-BFD7-15E6B70EE0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35">
                <a:extLst>
                  <a:ext uri="{FF2B5EF4-FFF2-40B4-BE49-F238E27FC236}">
                    <a16:creationId xmlns:a16="http://schemas.microsoft.com/office/drawing/2014/main" id="{E91527D6-DFC1-47BD-9A94-BA497DC65F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36">
                <a:extLst>
                  <a:ext uri="{FF2B5EF4-FFF2-40B4-BE49-F238E27FC236}">
                    <a16:creationId xmlns:a16="http://schemas.microsoft.com/office/drawing/2014/main" id="{1F0DD079-98A3-4C8A-ADBF-77EB4235FD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5434E8F5-4A6D-4051-906C-A4F09FB0E7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38">
                <a:extLst>
                  <a:ext uri="{FF2B5EF4-FFF2-40B4-BE49-F238E27FC236}">
                    <a16:creationId xmlns:a16="http://schemas.microsoft.com/office/drawing/2014/main" id="{F5EB89CB-AF76-428F-9FEB-2D1C14F34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39">
                <a:extLst>
                  <a:ext uri="{FF2B5EF4-FFF2-40B4-BE49-F238E27FC236}">
                    <a16:creationId xmlns:a16="http://schemas.microsoft.com/office/drawing/2014/main" id="{5C6AD7DA-2FB0-4FA1-A047-C2120F8161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40">
                <a:extLst>
                  <a:ext uri="{FF2B5EF4-FFF2-40B4-BE49-F238E27FC236}">
                    <a16:creationId xmlns:a16="http://schemas.microsoft.com/office/drawing/2014/main" id="{D5D391E3-5068-42E7-949D-387BBB01E8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Rectangle 41">
                <a:extLst>
                  <a:ext uri="{FF2B5EF4-FFF2-40B4-BE49-F238E27FC236}">
                    <a16:creationId xmlns:a16="http://schemas.microsoft.com/office/drawing/2014/main" id="{36FA708B-2DB3-4F54-9B92-B8CAEC34AE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1DD23-4CCA-403B-A7D0-EE8FFC50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</a:rPr>
              <a:t>ИНСТРУМЕНТЫ РАЗРАБОТКИ</a:t>
            </a:r>
          </a:p>
        </p:txBody>
      </p:sp>
      <p:sp>
        <p:nvSpPr>
          <p:cNvPr id="107" name="Round Single Corner Rectangle 14">
            <a:extLst>
              <a:ext uri="{FF2B5EF4-FFF2-40B4-BE49-F238E27FC236}">
                <a16:creationId xmlns:a16="http://schemas.microsoft.com/office/drawing/2014/main" id="{73A5F373-DA91-410B-A319-A1008692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4973" y="808058"/>
            <a:ext cx="2559744" cy="2536764"/>
          </a:xfrm>
          <a:prstGeom prst="round1Rect">
            <a:avLst>
              <a:gd name="adj" fmla="val 6363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AC2B2F-8367-4BE2-95A8-FE7C709B5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573" y="1222686"/>
            <a:ext cx="1923954" cy="1707509"/>
          </a:xfrm>
          <a:prstGeom prst="rect">
            <a:avLst/>
          </a:prstGeom>
        </p:spPr>
      </p:pic>
      <p:sp>
        <p:nvSpPr>
          <p:cNvPr id="109" name="Round Diagonal Corner Rectangle 12">
            <a:extLst>
              <a:ext uri="{FF2B5EF4-FFF2-40B4-BE49-F238E27FC236}">
                <a16:creationId xmlns:a16="http://schemas.microsoft.com/office/drawing/2014/main" id="{BA137F13-D77E-438E-98D9-1A7D03009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5582" y="807934"/>
            <a:ext cx="2565764" cy="253676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0A60CC0-B9A2-F16D-CB40-14CE6E492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2391" y="1354158"/>
            <a:ext cx="2526123" cy="1420944"/>
          </a:xfrm>
          <a:prstGeom prst="rect">
            <a:avLst/>
          </a:prstGeom>
        </p:spPr>
      </p:pic>
      <p:sp>
        <p:nvSpPr>
          <p:cNvPr id="111" name="Round Diagonal Corner Rectangle 13">
            <a:extLst>
              <a:ext uri="{FF2B5EF4-FFF2-40B4-BE49-F238E27FC236}">
                <a16:creationId xmlns:a16="http://schemas.microsoft.com/office/drawing/2014/main" id="{C70C3F68-92CF-4DB5-B74E-F156FFFEF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3" y="3505687"/>
            <a:ext cx="2565764" cy="253676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CBC30B-B8A4-7C97-B7E0-45CC0E9319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491" y="4090779"/>
            <a:ext cx="2425552" cy="1364372"/>
          </a:xfrm>
          <a:prstGeom prst="rect">
            <a:avLst/>
          </a:prstGeom>
        </p:spPr>
      </p:pic>
      <p:sp>
        <p:nvSpPr>
          <p:cNvPr id="113" name="Round Single Corner Rectangle 15">
            <a:extLst>
              <a:ext uri="{FF2B5EF4-FFF2-40B4-BE49-F238E27FC236}">
                <a16:creationId xmlns:a16="http://schemas.microsoft.com/office/drawing/2014/main" id="{FB3B8D77-B5FC-4FBE-87EE-A85F0CB01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525582" y="3505686"/>
            <a:ext cx="2559743" cy="2536763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8391E0-6738-4388-ABE9-88C6B5C67B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0761" y="4525817"/>
            <a:ext cx="1929384" cy="496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B6CC15-2DFF-4F4B-9511-1ECF1CF316BB}"/>
              </a:ext>
            </a:extLst>
          </p:cNvPr>
          <p:cNvSpPr txBox="1"/>
          <p:nvPr/>
        </p:nvSpPr>
        <p:spPr>
          <a:xfrm>
            <a:off x="6280589" y="1957388"/>
            <a:ext cx="5036456" cy="46386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SzPct val="125000"/>
              <a:buFont typeface="+mj-lt"/>
              <a:buAutoNum type="arabicPeriod"/>
            </a:pP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Серверная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часть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(REST API)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приложения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использует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фрэймворк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Spring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;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</a:endParaRPr>
          </a:p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SzPct val="125000"/>
              <a:buFont typeface="+mj-lt"/>
              <a:buAutoNum type="arabicPeriod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СУБД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на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стороне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сервера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— PostgreSQL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;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</a:endParaRPr>
          </a:p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SzPct val="125000"/>
              <a:buFont typeface="+mj-lt"/>
              <a:buAutoNum type="arabicPeriod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СУБД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на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стороне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клиента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— SQLite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;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</a:endParaRPr>
          </a:p>
          <a:p>
            <a:pPr marL="342900" indent="-342900" defTabSz="914400">
              <a:lnSpc>
                <a:spcPct val="120000"/>
              </a:lnSpc>
              <a:spcAft>
                <a:spcPts val="600"/>
              </a:spcAft>
              <a:buSzPct val="125000"/>
              <a:buFont typeface="+mj-lt"/>
              <a:buAutoNum type="arabicPeriod"/>
            </a:pP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Клиентская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часть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использует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REST-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клиент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для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Android и Java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под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</a:t>
            </a:r>
            <a:r>
              <a:rPr lang="en-US" sz="2400" b="1" dirty="0" err="1">
                <a:ln w="9525">
                  <a:solidFill>
                    <a:schemeClr val="bg1"/>
                  </a:solidFill>
                  <a:prstDash val="solid"/>
                </a:ln>
              </a:rPr>
              <a:t>названием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</a:rPr>
              <a:t> Retrofit</a:t>
            </a:r>
          </a:p>
        </p:txBody>
      </p:sp>
    </p:spTree>
    <p:extLst>
      <p:ext uri="{BB962C8B-B14F-4D97-AF65-F5344CB8AC3E}">
        <p14:creationId xmlns:p14="http://schemas.microsoft.com/office/powerpoint/2010/main" val="27182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CB0B61-D96B-1F86-D9DE-14B53B1E5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0"/>
            <a:ext cx="9906000" cy="1477961"/>
          </a:xfrm>
        </p:spPr>
        <p:txBody>
          <a:bodyPr/>
          <a:lstStyle/>
          <a:p>
            <a:pPr algn="ctr"/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ПРОЕКТИРОВАНИЕ И КОНСТРУИРОВАНИЕ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80C221-9FC5-86C3-D7F2-AC2341707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1621" y="1015919"/>
            <a:ext cx="4649783" cy="823912"/>
          </a:xfrm>
        </p:spPr>
        <p:txBody>
          <a:bodyPr/>
          <a:lstStyle/>
          <a:p>
            <a:pPr algn="ctr"/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серверная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ER-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диаграмма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cs typeface="Times New Roman" panose="02020603050405020304" pitchFamily="18" charset="0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3A2DD2B-21FE-9A42-A17E-431F63076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8" y="1015918"/>
            <a:ext cx="4646602" cy="823912"/>
          </a:xfrm>
        </p:spPr>
        <p:txBody>
          <a:bodyPr/>
          <a:lstStyle/>
          <a:p>
            <a:pPr algn="ctr"/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Локальная 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ER-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диаграмма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cs typeface="Times New Roman" panose="02020603050405020304" pitchFamily="18" charset="0"/>
            </a:endParaRPr>
          </a:p>
        </p:txBody>
      </p:sp>
      <p:pic>
        <p:nvPicPr>
          <p:cNvPr id="8" name="Объект 7" descr="Изображение выглядит как диаграмма, стол&#10;&#10;Автоматически созданное описание">
            <a:extLst>
              <a:ext uri="{FF2B5EF4-FFF2-40B4-BE49-F238E27FC236}">
                <a16:creationId xmlns:a16="http://schemas.microsoft.com/office/drawing/2014/main" id="{5F3CDBAE-A6C7-4873-2C79-83DC1481DFA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72378" y="1839830"/>
            <a:ext cx="4574538" cy="5010670"/>
          </a:xfrm>
        </p:spPr>
      </p:pic>
      <p:pic>
        <p:nvPicPr>
          <p:cNvPr id="9" name="Объект 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DC8EED5-CECE-E9A8-1058-D7A4A3E37A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13" y="1839830"/>
            <a:ext cx="5454987" cy="4147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9269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88272-9713-40CB-8D0A-C9A01A4A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8867"/>
            <a:ext cx="9905998" cy="1478570"/>
          </a:xfrm>
          <a:effectLst/>
        </p:spPr>
        <p:txBody>
          <a:bodyPr/>
          <a:lstStyle/>
          <a:p>
            <a:pPr algn="ctr"/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ТЕСТИРОВАНИЕ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3CA067-A5B2-4186-B22B-D51F0519DD30}"/>
              </a:ext>
            </a:extLst>
          </p:cNvPr>
          <p:cNvSpPr txBox="1"/>
          <p:nvPr/>
        </p:nvSpPr>
        <p:spPr>
          <a:xfrm>
            <a:off x="1052423" y="1727437"/>
            <a:ext cx="10455398" cy="393864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Проведено тестирование модулей серверной части, клиентской части и взаимодействия. Тестирование клиентской части проводилось с помощью фреймворка 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Espresso. 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Остальные модули тестировались вручную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При тестировании серверной части проверялась функция синхронизации данных между локальной и серверной базами данных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При тестировании клиентской части проверялась корректность визуальной составляющей системы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При тестировании взаимодействия </a:t>
            </a:r>
            <a:r>
              <a:rPr lang="ru-RU" sz="2400" b="1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проверялась корректность 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реакции клавиатуры на нажатия по подсказкам и клавишам пользователем</a:t>
            </a:r>
          </a:p>
        </p:txBody>
      </p:sp>
    </p:spTree>
    <p:extLst>
      <p:ext uri="{BB962C8B-B14F-4D97-AF65-F5344CB8AC3E}">
        <p14:creationId xmlns:p14="http://schemas.microsoft.com/office/powerpoint/2010/main" val="80609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88272-9713-40CB-8D0A-C9A01A4A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8867"/>
            <a:ext cx="9905998" cy="1478570"/>
          </a:xfrm>
          <a:effectLst/>
        </p:spPr>
        <p:txBody>
          <a:bodyPr/>
          <a:lstStyle/>
          <a:p>
            <a:pPr algn="ctr"/>
            <a:r>
              <a:rPr lang="ru-RU" b="1" cap="none" dirty="0">
                <a:ln w="9525">
                  <a:solidFill>
                    <a:schemeClr val="bg1"/>
                  </a:solidFill>
                  <a:prstDash val="solid"/>
                </a:ln>
              </a:rPr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3CA067-A5B2-4186-B22B-D51F0519DD30}"/>
              </a:ext>
            </a:extLst>
          </p:cNvPr>
          <p:cNvSpPr txBox="1"/>
          <p:nvPr/>
        </p:nvSpPr>
        <p:spPr>
          <a:xfrm>
            <a:off x="1293779" y="1727437"/>
            <a:ext cx="10214042" cy="423122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Реализованы следующие лингвистические сервисы: </a:t>
            </a:r>
            <a:r>
              <a:rPr lang="ru-RU" sz="2400" b="1" dirty="0" err="1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орфокорректор</a:t>
            </a: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, предиктивный ввод и дополнение. Определена общая структура разработки виртуальной клавиатуры. Составлены две физические схемы баз данных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Для выявления ошибок было проведено тестирование модулей серверной части, клиентской части и взаимодействия. Тесты пройдены успешно. Ошибок не выявлено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n w="9525">
                  <a:solidFill>
                    <a:schemeClr val="bg1"/>
                  </a:solidFill>
                  <a:prstDash val="solid"/>
                </a:ln>
                <a:cs typeface="Times New Roman" panose="02020603050405020304" pitchFamily="18" charset="0"/>
              </a:rPr>
              <a:t>В качестве идеи по дальнейшему улучшению системы можно отметить следующее: добавление возможности просмотра статистики по введенным словам и иметь возможность эти данные изменять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3512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617</TotalTime>
  <Words>371</Words>
  <Application>Microsoft Office PowerPoint</Application>
  <PresentationFormat>Широкоэкранный</PresentationFormat>
  <Paragraphs>45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Tw Cen MT</vt:lpstr>
      <vt:lpstr>Контур</vt:lpstr>
      <vt:lpstr>ЭКРАННАЯ КЛАВИАТУРА ДЛЯ МОБИЛЬНЫХ УСТРОЙСТВ С ПОДДЕРЖКОЙ ЛИНГВИСТИЧЕСКИХ СЕРВИСОВ</vt:lpstr>
      <vt:lpstr>ЦЕЛЬ И АКТУАЛЬНОСТЬ</vt:lpstr>
      <vt:lpstr>АНАЛИЗ ПРЕДМЕТНОЙ ОБЛАСТИ</vt:lpstr>
      <vt:lpstr>АНАЛИЗ КЛАВИАТУР С ПОДДЕРЖКОЙ СЕРВИСОВ</vt:lpstr>
      <vt:lpstr>ТЕХНИЧЕСКОЕ ЗАДАНИЕ</vt:lpstr>
      <vt:lpstr>ИНСТРУМЕНТЫ РАЗРАБОТКИ</vt:lpstr>
      <vt:lpstr>ПРОЕКТИРОВАНИЕ И КОНСТРУИРОВАНИЕ</vt:lpstr>
      <vt:lpstr>ТЕСТИРОВАНИЕ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Фархетдинов Руслан Радикович</dc:creator>
  <cp:lastModifiedBy>Фархетдинов Руслан Радикович</cp:lastModifiedBy>
  <cp:revision>92</cp:revision>
  <dcterms:created xsi:type="dcterms:W3CDTF">2022-02-17T09:20:44Z</dcterms:created>
  <dcterms:modified xsi:type="dcterms:W3CDTF">2023-05-12T12:16:05Z</dcterms:modified>
</cp:coreProperties>
</file>