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3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7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087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564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07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23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92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273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74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87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6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24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23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547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7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7E0394-F76F-4B9C-B929-C105FB6D8194}" type="datetimeFigureOut">
              <a:rPr lang="en-IE" smtClean="0"/>
              <a:t>19/06/2025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798F8-75BD-4804-8ED4-1117E81113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02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nvas.instructure.com/courses/121352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B0EC-C81E-2894-CC1E-DBBD9CDC9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707924"/>
            <a:ext cx="8574622" cy="208443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analysis in the U.S. cab industry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9297-C9CD-5461-BB6E-947676066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2792361"/>
            <a:ext cx="6987645" cy="851036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strategic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362B7-451F-C4B1-6670-E5C8861D07D7}"/>
              </a:ext>
            </a:extLst>
          </p:cNvPr>
          <p:cNvSpPr txBox="1"/>
          <p:nvPr/>
        </p:nvSpPr>
        <p:spPr>
          <a:xfrm>
            <a:off x="8259097" y="3696308"/>
            <a:ext cx="3243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Ruslan Kurmashev - </a:t>
            </a:r>
            <a:r>
              <a:rPr lang="en-I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LISUM46</a:t>
            </a:r>
            <a:endParaRPr lang="en-IE" u="sng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0A0C-3494-71D1-9270-D531039D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6" y="165275"/>
            <a:ext cx="4241242" cy="9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7832-4328-592F-8307-FEDCCF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1" y="117474"/>
            <a:ext cx="7589785" cy="85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by Income Class</a:t>
            </a:r>
            <a:endParaRPr lang="en-I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FF6F-86DC-87F3-B495-B1A9A9F9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187" y="1763916"/>
            <a:ext cx="4454013" cy="3417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earns much more total profit from every income group, especially from high-income customers.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high-income segment alone, Yellow Cab generates over $22 million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exceeding Pink Cab.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BBCFB-3E51-ECC7-B64C-5CE66CB2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5" y="1350962"/>
            <a:ext cx="7141138" cy="4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849A-FDEE-EFAD-E31B-833BD2D7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61" y="0"/>
            <a:ext cx="9214143" cy="9078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per Customer by Income Class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CABC-0524-D90D-5B34-CA6F7F1B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303" y="1080318"/>
            <a:ext cx="4296697" cy="4697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Yellow Cab earns over $160 per customer across all income groups.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Cab earns less than $65 per customer in each group.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Yellow Cab provides more profitable service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regardless of income level.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confirmed: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Higher-income users generate more profit, and Yellow Cab captures that value more effectively.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02F46-3DEA-6190-1F14-E322F5E9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2" y="1040813"/>
            <a:ext cx="7622037" cy="47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36CD-A38B-4C32-A720-DA548002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433" y="0"/>
            <a:ext cx="10018713" cy="813619"/>
          </a:xfrm>
        </p:spPr>
        <p:txBody>
          <a:bodyPr>
            <a:normAutofit/>
          </a:bodyPr>
          <a:lstStyle/>
          <a:p>
            <a:r>
              <a:rPr lang="en-I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Demand: 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0BD6-65B0-57FC-B43B-52D701D6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229032"/>
            <a:ext cx="4590946" cy="494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demand is significantly higher on weekends for both companies.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shows especially strong performance, with over 175,000 rides on weekends alone.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Yellow Cab is better positioned to serve peak-time and leisure travel demand.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confirming higher ride volume on weekends and Yellow Cab’s advantage during these periods.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8E1DA-4713-3D30-0D16-A2A489DE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032"/>
            <a:ext cx="7088253" cy="46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31AB-1650-D893-79CB-B21BB15D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1" y="263014"/>
            <a:ext cx="10018713" cy="621890"/>
          </a:xfrm>
        </p:spPr>
        <p:txBody>
          <a:bodyPr>
            <a:normAutofit fontScale="90000"/>
          </a:bodyPr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City-Level Market Coverage</a:t>
            </a:r>
            <a:b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E183D-5880-1079-5598-CC68E666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" y="2414589"/>
            <a:ext cx="7673776" cy="44055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F0E0D-8502-8206-370F-4D07D9007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2198" y="4531734"/>
            <a:ext cx="4236094" cy="2209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4CA52-80B5-1FF5-09F7-63EE858C3E77}"/>
              </a:ext>
            </a:extLst>
          </p:cNvPr>
          <p:cNvSpPr txBox="1"/>
          <p:nvPr/>
        </p:nvSpPr>
        <p:spPr>
          <a:xfrm>
            <a:off x="1483591" y="503609"/>
            <a:ext cx="104724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companies have strong presence in top cities, but Yellow Cab shows slightly broader reach overall.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cities like Tucson and Phoenix, both cabs perform similarly.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Yellow Cab ranks in the top 5 in more cities and shows consistent performance across regions.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23ED-4136-4326-DB92-804B792495F3}"/>
              </a:ext>
            </a:extLst>
          </p:cNvPr>
          <p:cNvSpPr txBox="1"/>
          <p:nvPr/>
        </p:nvSpPr>
        <p:spPr>
          <a:xfrm>
            <a:off x="8051900" y="2442601"/>
            <a:ext cx="35396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partially confirms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wider and more balanced city-level coverage.</a:t>
            </a:r>
          </a:p>
        </p:txBody>
      </p:sp>
    </p:spTree>
    <p:extLst>
      <p:ext uri="{BB962C8B-B14F-4D97-AF65-F5344CB8AC3E}">
        <p14:creationId xmlns:p14="http://schemas.microsoft.com/office/powerpoint/2010/main" val="155603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0A4A-7293-48B6-2DB5-1E7546A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452"/>
            <a:ext cx="10018713" cy="1005348"/>
          </a:xfrm>
        </p:spPr>
        <p:txBody>
          <a:bodyPr/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by Trip Distance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1DD3-25B3-184D-812E-8F564024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4" y="835742"/>
            <a:ext cx="10629032" cy="180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trip increases as distance grows — for both companies.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shows a much higher profit at every distance, especially for long rides (35–60 km).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strong revenue potential on longer routes.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A4C8C-99E2-CC48-1106-812581F4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17" y="2726377"/>
            <a:ext cx="8418007" cy="40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1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E6C5-E6EC-E9AB-B663-4E310781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498" y="92075"/>
            <a:ext cx="7226708" cy="77316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per KM by Distance</a:t>
            </a:r>
            <a:endParaRPr lang="en-I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7260-BEA2-0A12-B692-C650BBBA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457" y="671051"/>
            <a:ext cx="10599535" cy="17083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maintains a consistent profit per kilometer across all distances.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Cab's profit per KM is steady but much lower — about 2.5x less than Yellow Cab.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is more efficient regardless of how far the customer travels.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8851B-0081-48E4-4E5B-8925444D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0" y="2484447"/>
            <a:ext cx="8826220" cy="4281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17113-8F23-3AD1-0CBF-EA329DD1A175}"/>
              </a:ext>
            </a:extLst>
          </p:cNvPr>
          <p:cNvSpPr txBox="1"/>
          <p:nvPr/>
        </p:nvSpPr>
        <p:spPr>
          <a:xfrm>
            <a:off x="9146173" y="2917026"/>
            <a:ext cx="28586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is more profitable at all distances — both in total and per kilometer — showing better operational performance across trip types.</a:t>
            </a: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1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F803-84B7-FA32-1DBA-C01A367B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5395"/>
            <a:ext cx="10018713" cy="113380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Low-Profit Zones by Trip Distance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2FFD-266E-7D08-5D3C-384C3359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535" y="1329178"/>
            <a:ext cx="3273516" cy="4925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Trips under 5 km are low-margin for both companies, falling below the $20 profit threshold.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Cab remains close to the low-profit zone up to 10 km, while Yellow Cab becomes profitable earlier.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confirmed: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Short-distance rides are low-profit segments, especially for Pink Cab.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AD034-72D2-85EF-5B5E-D8065130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9" y="1329178"/>
            <a:ext cx="861180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1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6D60-84A7-AAD0-6257-F41058AA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17" y="524741"/>
            <a:ext cx="9797844" cy="441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Recommendation: Invest in Yellow Cab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over 359,000 cab rides across 20 U.S. cities, Yellow Cab clearly outperforms Pink Cab in all key business metrics: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$43M vs. $5M total profit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8× advantage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Demand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consistently higher volume across all months and weekends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Per-Kilometer Profit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$7.1/km vs. $2.7/km across all trip lengths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3× more repeat riders (5+ rides), 20× more loyal users (10+ rides)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Segments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stronger performance across all income classes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Coverage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broader and more consistent presence in key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FF861-D37F-5084-F62C-90A5A56D4BA9}"/>
              </a:ext>
            </a:extLst>
          </p:cNvPr>
          <p:cNvSpPr txBox="1"/>
          <p:nvPr/>
        </p:nvSpPr>
        <p:spPr>
          <a:xfrm>
            <a:off x="3480620" y="54115"/>
            <a:ext cx="5530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</a:t>
            </a:r>
            <a:endParaRPr lang="en-I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21B8E-985C-0112-68D6-9D9526240351}"/>
              </a:ext>
            </a:extLst>
          </p:cNvPr>
          <p:cNvSpPr txBox="1"/>
          <p:nvPr/>
        </p:nvSpPr>
        <p:spPr>
          <a:xfrm>
            <a:off x="1814051" y="4939426"/>
            <a:ext cx="9281652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demonstrates superior financial returns, loyal customer base, and scalable operations.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strongly recommend investing in Yellow Cab for sustainable long-term growth.</a:t>
            </a:r>
          </a:p>
        </p:txBody>
      </p:sp>
    </p:spTree>
    <p:extLst>
      <p:ext uri="{BB962C8B-B14F-4D97-AF65-F5344CB8AC3E}">
        <p14:creationId xmlns:p14="http://schemas.microsoft.com/office/powerpoint/2010/main" val="6252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A7B4-FD26-1E3B-17DF-03DA45A0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4355"/>
            <a:ext cx="10018713" cy="1123335"/>
          </a:xfrm>
        </p:spPr>
        <p:txBody>
          <a:bodyPr/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0A5E-CBFD-DD1C-3264-A567A573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7690"/>
            <a:ext cx="10018713" cy="1846007"/>
          </a:xfrm>
        </p:spPr>
        <p:txBody>
          <a:bodyPr/>
          <a:lstStyle/>
          <a:p>
            <a:r>
              <a:rPr lang="en-US" b="1" dirty="0"/>
              <a:t>Problem Statement</a:t>
            </a:r>
            <a:br>
              <a:rPr lang="en-US" dirty="0"/>
            </a:br>
            <a:r>
              <a:rPr lang="en-US" dirty="0"/>
              <a:t>XYZ Private Equity is evaluating potential investment opportunities in the U.S. cab industry. Two major players </a:t>
            </a:r>
            <a:r>
              <a:rPr lang="ru-RU" dirty="0"/>
              <a:t>-</a:t>
            </a:r>
            <a:r>
              <a:rPr lang="en-US" dirty="0"/>
              <a:t> Yellow Cab and Pink Cab </a:t>
            </a:r>
            <a:r>
              <a:rPr lang="ru-RU" dirty="0"/>
              <a:t>-</a:t>
            </a:r>
            <a:r>
              <a:rPr lang="en-US" dirty="0"/>
              <a:t> are under consideration.</a:t>
            </a: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8D12B2-8275-515A-ACFC-AB9EE4C90270}"/>
              </a:ext>
            </a:extLst>
          </p:cNvPr>
          <p:cNvSpPr txBox="1">
            <a:spLocks/>
          </p:cNvSpPr>
          <p:nvPr/>
        </p:nvSpPr>
        <p:spPr>
          <a:xfrm>
            <a:off x="1484310" y="3153697"/>
            <a:ext cx="10018713" cy="184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Objective</a:t>
            </a:r>
            <a:br>
              <a:rPr lang="en-US" dirty="0"/>
            </a:br>
            <a:r>
              <a:rPr lang="en-US" dirty="0"/>
              <a:t>To determine which company presents a stronger case for investment by analyzing profitability, customer behavior, operational coverage, and growth trends using real-world ride and customer data.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8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25A-8BCB-CE6D-E794-75ABE22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2" y="0"/>
            <a:ext cx="10018713" cy="97585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B4B4-B241-EC81-F949-5FE92616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328" y="1317524"/>
            <a:ext cx="10214998" cy="468015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over 350,000 cab rides from January 2016 to December 2018, collected across multiple U.S. cities. It integrates information from four data sources: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 rides (date, city, company, distance, fare, cost)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profiles (age, income, gender)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 (linking customers to trips)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City-level information (population, user base)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such as profit, ride distance classification, income group, and age segments were derived to support the analysis.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2F7E-0C5B-7C2A-95ED-B9AB7C93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5195"/>
            <a:ext cx="10018713" cy="867696"/>
          </a:xfrm>
        </p:spPr>
        <p:txBody>
          <a:bodyPr/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8D2F-824F-D2C2-C48B-D32FAEB8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5232"/>
            <a:ext cx="10491380" cy="527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hypotheses were formulated and tested to evaluate cab company performance from multiple perspectives: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Yellow Cab generate more profit than Pink Cab?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 seasonal variation in ride demand?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Yellow Cab more profitable per kilometer across all trip categories?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company retains customers more effectively?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higher-income customers generate more profit?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ride demand higher on weekends than weekdays?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company has better coverage across cities?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H8.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 a difference in profitability by trip distance?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H9.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there low-profit or loss-making zones hidden in the trip data?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D841-F103-1D2C-4BD4-8EE204CC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02" y="18681"/>
            <a:ext cx="8779813" cy="775224"/>
          </a:xfrm>
        </p:spPr>
        <p:txBody>
          <a:bodyPr anchor="b">
            <a:noAutofit/>
          </a:bodyPr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Profitability by Company</a:t>
            </a:r>
          </a:p>
        </p:txBody>
      </p:sp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8674C9F0-F4F8-377F-B0F7-743917EC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0" y="5619491"/>
            <a:ext cx="6137086" cy="948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203CD-EF1C-04EB-D098-BB3A9C55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1012095"/>
            <a:ext cx="7325032" cy="438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904B6A-EC8E-CB0F-8B1A-87A47B74A807}"/>
              </a:ext>
            </a:extLst>
          </p:cNvPr>
          <p:cNvSpPr txBox="1"/>
          <p:nvPr/>
        </p:nvSpPr>
        <p:spPr>
          <a:xfrm>
            <a:off x="7403690" y="1000096"/>
            <a:ext cx="47096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shows significantly higher total and average profit than Pink Cab.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the entire dataset, Yellow Cab generated nearly 8 times more total profit and served over 3 times more rides.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average profit per ride is approximately $160, compared to $63 for Pink Cab.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support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confirming that Yellow Cab is the more profitable company.</a:t>
            </a:r>
          </a:p>
        </p:txBody>
      </p:sp>
    </p:spTree>
    <p:extLst>
      <p:ext uri="{BB962C8B-B14F-4D97-AF65-F5344CB8AC3E}">
        <p14:creationId xmlns:p14="http://schemas.microsoft.com/office/powerpoint/2010/main" val="82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B81C-FF39-5B85-1DD0-CA50A23C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54859"/>
            <a:ext cx="10018713" cy="842704"/>
          </a:xfrm>
        </p:spPr>
        <p:txBody>
          <a:bodyPr/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Ride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5C00-BD53-7BC9-11F2-C4C9EEA8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496" y="1621912"/>
            <a:ext cx="3441289" cy="4758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shows a clear upward trend in ride volume throughout the year.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demand steadily increases from January to December, indicating possible seasonality effects.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Cab follows a similar pattern but at a much lower scale.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Yellow Cab is more responsive to seasonal demand increases, making it a stronger performer over time.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1E292-0D18-EB4C-0FBB-1182DB29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" y="1445342"/>
            <a:ext cx="8624508" cy="44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55BA-56D8-458C-7A74-690692A4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9" y="27787"/>
            <a:ext cx="6872029" cy="837453"/>
          </a:xfrm>
        </p:spPr>
        <p:txBody>
          <a:bodyPr/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Ride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4913-97B9-539C-CAF0-5BC3544B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816" y="865240"/>
            <a:ext cx="3745371" cy="3474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 both companies is highest on weekends, particularly Friday to Sunday.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Yellow Cab consistently outperforms Pink Cab on every single day of the week.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stronger and more stable customer demand throughout the week.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60AE2-C7B1-6576-A7D0-FA079BAE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865241"/>
            <a:ext cx="7979646" cy="3824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BBDA3-BC4C-C7AB-062A-9401E8F68994}"/>
              </a:ext>
            </a:extLst>
          </p:cNvPr>
          <p:cNvSpPr txBox="1"/>
          <p:nvPr/>
        </p:nvSpPr>
        <p:spPr>
          <a:xfrm>
            <a:off x="2258601" y="4807977"/>
            <a:ext cx="92374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clear evidence of seasonal and weekly variation in ride demand, with Yellow Cab showing significantly stronger performance.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confirmed: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is indeed higher on weekends, and Yellow Cab captures this trend more effectively than Pink Cab.</a:t>
            </a:r>
          </a:p>
        </p:txBody>
      </p:sp>
    </p:spTree>
    <p:extLst>
      <p:ext uri="{BB962C8B-B14F-4D97-AF65-F5344CB8AC3E}">
        <p14:creationId xmlns:p14="http://schemas.microsoft.com/office/powerpoint/2010/main" val="415531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831-62FF-E35D-75EB-ACB8F903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0110"/>
            <a:ext cx="10018713" cy="926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Kilometer by Trip Category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6662-F195-8549-FF68-3DD5CD38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1273279"/>
            <a:ext cx="3657600" cy="4498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shows significantly higher profit per kilometer across all trip categories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short, medium, and long.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category, Yellow Cab earns over twice as much per kilometer as Pink Cab. This suggests more efficient pricing and cost control, regardless of trip length.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confirming that Yellow Cab maintains stronger unit profitability across trip types.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56A84-1E6B-7FD1-CBC2-40F83114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372"/>
            <a:ext cx="8461926" cy="49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6301-E641-6464-2815-5A3FD24C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24" y="90950"/>
            <a:ext cx="10018713" cy="705463"/>
          </a:xfrm>
        </p:spPr>
        <p:txBody>
          <a:bodyPr/>
          <a:lstStyle/>
          <a:p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75A-04A5-F184-42FF-9A51402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555" y="886402"/>
            <a:ext cx="4440472" cy="567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15,780 customers have taken at least 5 rides with Yellow Cab, compared to 5,515 for Pink Cab.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10,715 customers used Yellow Cab 10 or more times, while Pink Cab retained only 492 such users.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confirm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Cab has a much stronger ability to retain repeat customers, indicating higher customer satisfaction and long-term engagement.</a:t>
            </a:r>
          </a:p>
          <a:p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E4BC-C9F9-10E4-D96C-3F37884B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3" y="886403"/>
            <a:ext cx="7478485" cy="438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47B19-5E55-363F-621E-1F15DF35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7" y="5480195"/>
            <a:ext cx="5819978" cy="12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1284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Times New Roman</vt:lpstr>
      <vt:lpstr>Wingdings</vt:lpstr>
      <vt:lpstr>Parallax</vt:lpstr>
      <vt:lpstr>Investment analysis in the U.S. cab industry</vt:lpstr>
      <vt:lpstr>Problem statement &amp; objective</vt:lpstr>
      <vt:lpstr>Dataset Overview</vt:lpstr>
      <vt:lpstr>Analytical Hypotheses</vt:lpstr>
      <vt:lpstr>Overall Profitability by Company</vt:lpstr>
      <vt:lpstr>Monthly Ride Demand</vt:lpstr>
      <vt:lpstr>Weekly Ride Demand</vt:lpstr>
      <vt:lpstr>Profit per Kilometer by Trip Category</vt:lpstr>
      <vt:lpstr>Customer Retention Comparison</vt:lpstr>
      <vt:lpstr>Total Profit by Income Class</vt:lpstr>
      <vt:lpstr>Average Profit per Customer by Income Class</vt:lpstr>
      <vt:lpstr>Ride Demand: Weekdays vs Weekends</vt:lpstr>
      <vt:lpstr>City-Level Market Coverage </vt:lpstr>
      <vt:lpstr>Profitability by Trip Distance</vt:lpstr>
      <vt:lpstr>Average Profit per KM by Distance</vt:lpstr>
      <vt:lpstr>Low-Profit Zones by Trip Distance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Ruslan Kurmashev (CR_SCOBI_9_Y5)</dc:creator>
  <cp:lastModifiedBy>Student Ruslan Kurmashev (CR_SCOBI_9_Y5)</cp:lastModifiedBy>
  <cp:revision>188</cp:revision>
  <dcterms:created xsi:type="dcterms:W3CDTF">2025-06-12T19:01:24Z</dcterms:created>
  <dcterms:modified xsi:type="dcterms:W3CDTF">2025-06-19T21:07:36Z</dcterms:modified>
</cp:coreProperties>
</file>