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25" r:id="rId2"/>
    <p:sldId id="627" r:id="rId3"/>
    <p:sldId id="552" r:id="rId4"/>
    <p:sldId id="264" r:id="rId5"/>
    <p:sldId id="531" r:id="rId6"/>
    <p:sldId id="571" r:id="rId7"/>
    <p:sldId id="572" r:id="rId8"/>
    <p:sldId id="632" r:id="rId9"/>
    <p:sldId id="677" r:id="rId10"/>
    <p:sldId id="674" r:id="rId11"/>
    <p:sldId id="591" r:id="rId12"/>
    <p:sldId id="615" r:id="rId13"/>
    <p:sldId id="541" r:id="rId14"/>
    <p:sldId id="610" r:id="rId15"/>
    <p:sldId id="609" r:id="rId16"/>
    <p:sldId id="594" r:id="rId17"/>
    <p:sldId id="678" r:id="rId18"/>
    <p:sldId id="679" r:id="rId19"/>
    <p:sldId id="633" r:id="rId20"/>
    <p:sldId id="618" r:id="rId21"/>
    <p:sldId id="617" r:id="rId22"/>
    <p:sldId id="619" r:id="rId23"/>
    <p:sldId id="620" r:id="rId24"/>
    <p:sldId id="675" r:id="rId25"/>
    <p:sldId id="680" r:id="rId26"/>
    <p:sldId id="629" r:id="rId27"/>
    <p:sldId id="622" r:id="rId28"/>
    <p:sldId id="623" r:id="rId29"/>
    <p:sldId id="575" r:id="rId30"/>
    <p:sldId id="583" r:id="rId31"/>
    <p:sldId id="595" r:id="rId32"/>
    <p:sldId id="592" r:id="rId33"/>
    <p:sldId id="554" r:id="rId34"/>
    <p:sldId id="597" r:id="rId35"/>
    <p:sldId id="631" r:id="rId36"/>
    <p:sldId id="616" r:id="rId37"/>
    <p:sldId id="626"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3856" autoAdjust="0"/>
  </p:normalViewPr>
  <p:slideViewPr>
    <p:cSldViewPr>
      <p:cViewPr varScale="1">
        <p:scale>
          <a:sx n="92" d="100"/>
          <a:sy n="92" d="100"/>
        </p:scale>
        <p:origin x="118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30A8D-F1B9-41BD-9173-049264EDAF0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61BC1D-E620-44A1-9E62-83A406AA8D45}">
      <dgm:prSet/>
      <dgm:spPr/>
      <dgm:t>
        <a:bodyPr/>
        <a:lstStyle/>
        <a:p>
          <a:r>
            <a:rPr lang="en-US" dirty="0"/>
            <a:t>Background.</a:t>
          </a:r>
        </a:p>
      </dgm:t>
    </dgm:pt>
    <dgm:pt modelId="{C0833E6C-C969-447A-B3F6-C9F6D55BC67F}" type="parTrans" cxnId="{C8E2BC74-7873-4717-B439-A323B712A156}">
      <dgm:prSet/>
      <dgm:spPr/>
      <dgm:t>
        <a:bodyPr/>
        <a:lstStyle/>
        <a:p>
          <a:endParaRPr lang="en-US"/>
        </a:p>
      </dgm:t>
    </dgm:pt>
    <dgm:pt modelId="{BBB867D6-A248-4DCE-BD09-96524A49D413}" type="sibTrans" cxnId="{C8E2BC74-7873-4717-B439-A323B712A156}">
      <dgm:prSet/>
      <dgm:spPr/>
      <dgm:t>
        <a:bodyPr/>
        <a:lstStyle/>
        <a:p>
          <a:endParaRPr lang="en-US"/>
        </a:p>
      </dgm:t>
    </dgm:pt>
    <dgm:pt modelId="{A07A45DD-9E6F-4829-8EFC-07B658212489}">
      <dgm:prSet/>
      <dgm:spPr/>
      <dgm:t>
        <a:bodyPr/>
        <a:lstStyle/>
        <a:p>
          <a:r>
            <a:rPr lang="en-US"/>
            <a:t>The V in MVC</a:t>
          </a:r>
        </a:p>
      </dgm:t>
    </dgm:pt>
    <dgm:pt modelId="{0297EBB9-BC43-40BA-A7DB-00B33C344A4C}" type="parTrans" cxnId="{2BC06932-1EFD-46EE-BEF9-973C0255A9A9}">
      <dgm:prSet/>
      <dgm:spPr/>
      <dgm:t>
        <a:bodyPr/>
        <a:lstStyle/>
        <a:p>
          <a:endParaRPr lang="en-US"/>
        </a:p>
      </dgm:t>
    </dgm:pt>
    <dgm:pt modelId="{87F619CB-F3E0-45F5-84AE-0A2C5D1A0361}" type="sibTrans" cxnId="{2BC06932-1EFD-46EE-BEF9-973C0255A9A9}">
      <dgm:prSet/>
      <dgm:spPr/>
      <dgm:t>
        <a:bodyPr/>
        <a:lstStyle/>
        <a:p>
          <a:endParaRPr lang="en-US"/>
        </a:p>
      </dgm:t>
    </dgm:pt>
    <dgm:pt modelId="{50FF6EC8-6CE2-4833-AF34-1196640265B0}">
      <dgm:prSet/>
      <dgm:spPr/>
      <dgm:t>
        <a:bodyPr/>
        <a:lstStyle/>
        <a:p>
          <a:r>
            <a:rPr lang="en-US" dirty="0"/>
            <a:t>TSX (Typescript Extension Syntax).</a:t>
          </a:r>
        </a:p>
      </dgm:t>
    </dgm:pt>
    <dgm:pt modelId="{80D2A28A-C756-4155-974A-2CE554A5CFAB}" type="parTrans" cxnId="{2FEB35B4-7301-423A-846D-DE77D8736ABE}">
      <dgm:prSet/>
      <dgm:spPr/>
      <dgm:t>
        <a:bodyPr/>
        <a:lstStyle/>
        <a:p>
          <a:endParaRPr lang="en-US"/>
        </a:p>
      </dgm:t>
    </dgm:pt>
    <dgm:pt modelId="{AD99C5B0-1D0C-4B28-A1C6-F45B1F250571}" type="sibTrans" cxnId="{2FEB35B4-7301-423A-846D-DE77D8736ABE}">
      <dgm:prSet/>
      <dgm:spPr/>
      <dgm:t>
        <a:bodyPr/>
        <a:lstStyle/>
        <a:p>
          <a:endParaRPr lang="en-US"/>
        </a:p>
      </dgm:t>
    </dgm:pt>
    <dgm:pt modelId="{0ACF323E-7B8F-4AF7-A8A7-6E39BEE10F47}">
      <dgm:prSet/>
      <dgm:spPr/>
      <dgm:t>
        <a:bodyPr/>
        <a:lstStyle/>
        <a:p>
          <a:r>
            <a:rPr lang="en-US" dirty="0"/>
            <a:t>Developer tools..</a:t>
          </a:r>
        </a:p>
      </dgm:t>
    </dgm:pt>
    <dgm:pt modelId="{83073247-BC4C-490E-B305-C70ADF8E1346}" type="parTrans" cxnId="{0606E767-0206-41A1-8E5F-F44DE608929A}">
      <dgm:prSet/>
      <dgm:spPr/>
      <dgm:t>
        <a:bodyPr/>
        <a:lstStyle/>
        <a:p>
          <a:endParaRPr lang="en-US"/>
        </a:p>
      </dgm:t>
    </dgm:pt>
    <dgm:pt modelId="{575BCE44-BE22-4D8A-8A65-6A4D0504FE8E}" type="sibTrans" cxnId="{0606E767-0206-41A1-8E5F-F44DE608929A}">
      <dgm:prSet/>
      <dgm:spPr/>
      <dgm:t>
        <a:bodyPr/>
        <a:lstStyle/>
        <a:p>
          <a:endParaRPr lang="en-US"/>
        </a:p>
      </dgm:t>
    </dgm:pt>
    <dgm:pt modelId="{3AF6F45F-844F-41AA-AAD4-E2264C72E11D}">
      <dgm:prSet/>
      <dgm:spPr/>
      <dgm:t>
        <a:bodyPr/>
        <a:lstStyle/>
        <a:p>
          <a:r>
            <a:rPr lang="en-US" dirty="0"/>
            <a:t>React Component basics.</a:t>
          </a:r>
        </a:p>
      </dgm:t>
    </dgm:pt>
    <dgm:pt modelId="{3E3311DE-D94A-4BFE-AFB0-E13794A29FBF}" type="parTrans" cxnId="{F10AD739-FBA5-4F24-9200-E8A50E2F2AE7}">
      <dgm:prSet/>
      <dgm:spPr/>
      <dgm:t>
        <a:bodyPr/>
        <a:lstStyle/>
        <a:p>
          <a:endParaRPr lang="en-US"/>
        </a:p>
      </dgm:t>
    </dgm:pt>
    <dgm:pt modelId="{9479D76B-E424-42CE-AAB7-8B8E5FB9B500}" type="sibTrans" cxnId="{F10AD739-FBA5-4F24-9200-E8A50E2F2AE7}">
      <dgm:prSet/>
      <dgm:spPr/>
      <dgm:t>
        <a:bodyPr/>
        <a:lstStyle/>
        <a:p>
          <a:endParaRPr lang="en-US"/>
        </a:p>
      </dgm:t>
    </dgm:pt>
    <dgm:pt modelId="{5FBDC38D-1805-439A-AC52-DBF7F0341BBD}">
      <dgm:prSet/>
      <dgm:spPr/>
      <dgm:t>
        <a:bodyPr/>
        <a:lstStyle/>
        <a:p>
          <a:r>
            <a:rPr lang="en-US" dirty="0"/>
            <a:t>Material Design.</a:t>
          </a:r>
        </a:p>
      </dgm:t>
    </dgm:pt>
    <dgm:pt modelId="{0A1783D9-1D8F-47C7-B550-421EF11416C3}" type="parTrans" cxnId="{F938B21E-E6F8-4B83-8B32-9E5B2087E2EA}">
      <dgm:prSet/>
      <dgm:spPr/>
      <dgm:t>
        <a:bodyPr/>
        <a:lstStyle/>
        <a:p>
          <a:endParaRPr lang="en-US"/>
        </a:p>
      </dgm:t>
    </dgm:pt>
    <dgm:pt modelId="{849167E6-4363-486E-87C2-C2CB40A46C43}" type="sibTrans" cxnId="{F938B21E-E6F8-4B83-8B32-9E5B2087E2EA}">
      <dgm:prSet/>
      <dgm:spPr/>
      <dgm:t>
        <a:bodyPr/>
        <a:lstStyle/>
        <a:p>
          <a:endParaRPr lang="en-US"/>
        </a:p>
      </dgm:t>
    </dgm:pt>
    <dgm:pt modelId="{8E447645-FA3C-4BA8-AAF9-D253DE22B51A}" type="pres">
      <dgm:prSet presAssocID="{7CD30A8D-F1B9-41BD-9173-049264EDAF02}" presName="vert0" presStyleCnt="0">
        <dgm:presLayoutVars>
          <dgm:dir/>
          <dgm:animOne val="branch"/>
          <dgm:animLvl val="lvl"/>
        </dgm:presLayoutVars>
      </dgm:prSet>
      <dgm:spPr/>
    </dgm:pt>
    <dgm:pt modelId="{212D45B2-2726-40A8-8643-AE97731A403F}" type="pres">
      <dgm:prSet presAssocID="{8D61BC1D-E620-44A1-9E62-83A406AA8D45}" presName="thickLine" presStyleLbl="alignNode1" presStyleIdx="0" presStyleCnt="6"/>
      <dgm:spPr/>
    </dgm:pt>
    <dgm:pt modelId="{0980EF97-6AAA-4EA5-9549-ADF2C0030515}" type="pres">
      <dgm:prSet presAssocID="{8D61BC1D-E620-44A1-9E62-83A406AA8D45}" presName="horz1" presStyleCnt="0"/>
      <dgm:spPr/>
    </dgm:pt>
    <dgm:pt modelId="{1C855CC1-4856-4D7E-BFD3-81F2CA30FE88}" type="pres">
      <dgm:prSet presAssocID="{8D61BC1D-E620-44A1-9E62-83A406AA8D45}" presName="tx1" presStyleLbl="revTx" presStyleIdx="0" presStyleCnt="6"/>
      <dgm:spPr/>
    </dgm:pt>
    <dgm:pt modelId="{19394F19-CD91-4416-863C-CBCBD64BAE21}" type="pres">
      <dgm:prSet presAssocID="{8D61BC1D-E620-44A1-9E62-83A406AA8D45}" presName="vert1" presStyleCnt="0"/>
      <dgm:spPr/>
    </dgm:pt>
    <dgm:pt modelId="{D028AE6C-846D-456A-A76B-D86B37E30609}" type="pres">
      <dgm:prSet presAssocID="{A07A45DD-9E6F-4829-8EFC-07B658212489}" presName="thickLine" presStyleLbl="alignNode1" presStyleIdx="1" presStyleCnt="6"/>
      <dgm:spPr/>
    </dgm:pt>
    <dgm:pt modelId="{A5AA2F7C-FA80-4DC9-B339-0D224C444A6C}" type="pres">
      <dgm:prSet presAssocID="{A07A45DD-9E6F-4829-8EFC-07B658212489}" presName="horz1" presStyleCnt="0"/>
      <dgm:spPr/>
    </dgm:pt>
    <dgm:pt modelId="{B32AA866-1327-4887-AAAA-B3FE92981ED8}" type="pres">
      <dgm:prSet presAssocID="{A07A45DD-9E6F-4829-8EFC-07B658212489}" presName="tx1" presStyleLbl="revTx" presStyleIdx="1" presStyleCnt="6"/>
      <dgm:spPr/>
    </dgm:pt>
    <dgm:pt modelId="{52C55179-B541-4438-B756-564D79563EE4}" type="pres">
      <dgm:prSet presAssocID="{A07A45DD-9E6F-4829-8EFC-07B658212489}" presName="vert1" presStyleCnt="0"/>
      <dgm:spPr/>
    </dgm:pt>
    <dgm:pt modelId="{DD03608B-DE48-40DF-BAF9-17E01BFB95C9}" type="pres">
      <dgm:prSet presAssocID="{50FF6EC8-6CE2-4833-AF34-1196640265B0}" presName="thickLine" presStyleLbl="alignNode1" presStyleIdx="2" presStyleCnt="6"/>
      <dgm:spPr/>
    </dgm:pt>
    <dgm:pt modelId="{20D304C5-86AD-47F5-8553-2EA4178521E7}" type="pres">
      <dgm:prSet presAssocID="{50FF6EC8-6CE2-4833-AF34-1196640265B0}" presName="horz1" presStyleCnt="0"/>
      <dgm:spPr/>
    </dgm:pt>
    <dgm:pt modelId="{E8E8CCDE-A701-4711-AB17-92A99CF7B0B0}" type="pres">
      <dgm:prSet presAssocID="{50FF6EC8-6CE2-4833-AF34-1196640265B0}" presName="tx1" presStyleLbl="revTx" presStyleIdx="2" presStyleCnt="6"/>
      <dgm:spPr/>
    </dgm:pt>
    <dgm:pt modelId="{E73A4173-2B2E-4BDD-A767-A69C04FCF4A8}" type="pres">
      <dgm:prSet presAssocID="{50FF6EC8-6CE2-4833-AF34-1196640265B0}" presName="vert1" presStyleCnt="0"/>
      <dgm:spPr/>
    </dgm:pt>
    <dgm:pt modelId="{D783B391-C6E4-484B-85AB-BF8F2FAC3CBE}" type="pres">
      <dgm:prSet presAssocID="{0ACF323E-7B8F-4AF7-A8A7-6E39BEE10F47}" presName="thickLine" presStyleLbl="alignNode1" presStyleIdx="3" presStyleCnt="6"/>
      <dgm:spPr/>
    </dgm:pt>
    <dgm:pt modelId="{2E05030F-3073-4BD1-9E2E-ABA27BAF22BF}" type="pres">
      <dgm:prSet presAssocID="{0ACF323E-7B8F-4AF7-A8A7-6E39BEE10F47}" presName="horz1" presStyleCnt="0"/>
      <dgm:spPr/>
    </dgm:pt>
    <dgm:pt modelId="{D69992A6-4AFD-49B7-9BDB-A47BFF24B020}" type="pres">
      <dgm:prSet presAssocID="{0ACF323E-7B8F-4AF7-A8A7-6E39BEE10F47}" presName="tx1" presStyleLbl="revTx" presStyleIdx="3" presStyleCnt="6"/>
      <dgm:spPr/>
    </dgm:pt>
    <dgm:pt modelId="{2391327C-3BF2-4786-84B8-AFDD8CCA4D7A}" type="pres">
      <dgm:prSet presAssocID="{0ACF323E-7B8F-4AF7-A8A7-6E39BEE10F47}" presName="vert1" presStyleCnt="0"/>
      <dgm:spPr/>
    </dgm:pt>
    <dgm:pt modelId="{249C5AB3-B868-45B7-8BA6-643A20AC5EC4}" type="pres">
      <dgm:prSet presAssocID="{3AF6F45F-844F-41AA-AAD4-E2264C72E11D}" presName="thickLine" presStyleLbl="alignNode1" presStyleIdx="4" presStyleCnt="6"/>
      <dgm:spPr/>
    </dgm:pt>
    <dgm:pt modelId="{6A313C5D-D087-41A6-A154-FAAC42AB4C5B}" type="pres">
      <dgm:prSet presAssocID="{3AF6F45F-844F-41AA-AAD4-E2264C72E11D}" presName="horz1" presStyleCnt="0"/>
      <dgm:spPr/>
    </dgm:pt>
    <dgm:pt modelId="{9F8770A5-EA16-4224-88CC-23BC7A7DE598}" type="pres">
      <dgm:prSet presAssocID="{3AF6F45F-844F-41AA-AAD4-E2264C72E11D}" presName="tx1" presStyleLbl="revTx" presStyleIdx="4" presStyleCnt="6"/>
      <dgm:spPr/>
    </dgm:pt>
    <dgm:pt modelId="{29330AEE-DE11-4F57-B7DF-A70729A90AF3}" type="pres">
      <dgm:prSet presAssocID="{3AF6F45F-844F-41AA-AAD4-E2264C72E11D}" presName="vert1" presStyleCnt="0"/>
      <dgm:spPr/>
    </dgm:pt>
    <dgm:pt modelId="{D19E2F39-9807-4BBD-9445-60A01965B6B9}" type="pres">
      <dgm:prSet presAssocID="{5FBDC38D-1805-439A-AC52-DBF7F0341BBD}" presName="thickLine" presStyleLbl="alignNode1" presStyleIdx="5" presStyleCnt="6"/>
      <dgm:spPr/>
    </dgm:pt>
    <dgm:pt modelId="{DCE01B7E-36BA-4343-9084-BA25A52B0555}" type="pres">
      <dgm:prSet presAssocID="{5FBDC38D-1805-439A-AC52-DBF7F0341BBD}" presName="horz1" presStyleCnt="0"/>
      <dgm:spPr/>
    </dgm:pt>
    <dgm:pt modelId="{229B6664-654C-4F40-9762-1B4D55DA5C35}" type="pres">
      <dgm:prSet presAssocID="{5FBDC38D-1805-439A-AC52-DBF7F0341BBD}" presName="tx1" presStyleLbl="revTx" presStyleIdx="5" presStyleCnt="6"/>
      <dgm:spPr/>
    </dgm:pt>
    <dgm:pt modelId="{062B540E-8DCC-4748-85CE-EAA5ADDB2243}" type="pres">
      <dgm:prSet presAssocID="{5FBDC38D-1805-439A-AC52-DBF7F0341BBD}" presName="vert1" presStyleCnt="0"/>
      <dgm:spPr/>
    </dgm:pt>
  </dgm:ptLst>
  <dgm:cxnLst>
    <dgm:cxn modelId="{F938B21E-E6F8-4B83-8B32-9E5B2087E2EA}" srcId="{7CD30A8D-F1B9-41BD-9173-049264EDAF02}" destId="{5FBDC38D-1805-439A-AC52-DBF7F0341BBD}" srcOrd="5" destOrd="0" parTransId="{0A1783D9-1D8F-47C7-B550-421EF11416C3}" sibTransId="{849167E6-4363-486E-87C2-C2CB40A46C43}"/>
    <dgm:cxn modelId="{20879A28-46B7-401B-8522-CC982B376943}" type="presOf" srcId="{5FBDC38D-1805-439A-AC52-DBF7F0341BBD}" destId="{229B6664-654C-4F40-9762-1B4D55DA5C35}" srcOrd="0" destOrd="0" presId="urn:microsoft.com/office/officeart/2008/layout/LinedList"/>
    <dgm:cxn modelId="{2BC06932-1EFD-46EE-BEF9-973C0255A9A9}" srcId="{7CD30A8D-F1B9-41BD-9173-049264EDAF02}" destId="{A07A45DD-9E6F-4829-8EFC-07B658212489}" srcOrd="1" destOrd="0" parTransId="{0297EBB9-BC43-40BA-A7DB-00B33C344A4C}" sibTransId="{87F619CB-F3E0-45F5-84AE-0A2C5D1A0361}"/>
    <dgm:cxn modelId="{F9125C33-901F-47DC-8F97-0CC1AD269C6E}" type="presOf" srcId="{8D61BC1D-E620-44A1-9E62-83A406AA8D45}" destId="{1C855CC1-4856-4D7E-BFD3-81F2CA30FE88}" srcOrd="0" destOrd="0" presId="urn:microsoft.com/office/officeart/2008/layout/LinedList"/>
    <dgm:cxn modelId="{3BEF5C33-D41C-448F-AD54-7C3C9A78C009}" type="presOf" srcId="{0ACF323E-7B8F-4AF7-A8A7-6E39BEE10F47}" destId="{D69992A6-4AFD-49B7-9BDB-A47BFF24B020}" srcOrd="0" destOrd="0" presId="urn:microsoft.com/office/officeart/2008/layout/LinedList"/>
    <dgm:cxn modelId="{F10AD739-FBA5-4F24-9200-E8A50E2F2AE7}" srcId="{7CD30A8D-F1B9-41BD-9173-049264EDAF02}" destId="{3AF6F45F-844F-41AA-AAD4-E2264C72E11D}" srcOrd="4" destOrd="0" parTransId="{3E3311DE-D94A-4BFE-AFB0-E13794A29FBF}" sibTransId="{9479D76B-E424-42CE-AAB7-8B8E5FB9B500}"/>
    <dgm:cxn modelId="{0606E767-0206-41A1-8E5F-F44DE608929A}" srcId="{7CD30A8D-F1B9-41BD-9173-049264EDAF02}" destId="{0ACF323E-7B8F-4AF7-A8A7-6E39BEE10F47}" srcOrd="3" destOrd="0" parTransId="{83073247-BC4C-490E-B305-C70ADF8E1346}" sibTransId="{575BCE44-BE22-4D8A-8A65-6A4D0504FE8E}"/>
    <dgm:cxn modelId="{C8E2BC74-7873-4717-B439-A323B712A156}" srcId="{7CD30A8D-F1B9-41BD-9173-049264EDAF02}" destId="{8D61BC1D-E620-44A1-9E62-83A406AA8D45}" srcOrd="0" destOrd="0" parTransId="{C0833E6C-C969-447A-B3F6-C9F6D55BC67F}" sibTransId="{BBB867D6-A248-4DCE-BD09-96524A49D413}"/>
    <dgm:cxn modelId="{685359A2-B676-4796-A9C7-8AB7ECAB030F}" type="presOf" srcId="{A07A45DD-9E6F-4829-8EFC-07B658212489}" destId="{B32AA866-1327-4887-AAAA-B3FE92981ED8}" srcOrd="0" destOrd="0" presId="urn:microsoft.com/office/officeart/2008/layout/LinedList"/>
    <dgm:cxn modelId="{2FEB35B4-7301-423A-846D-DE77D8736ABE}" srcId="{7CD30A8D-F1B9-41BD-9173-049264EDAF02}" destId="{50FF6EC8-6CE2-4833-AF34-1196640265B0}" srcOrd="2" destOrd="0" parTransId="{80D2A28A-C756-4155-974A-2CE554A5CFAB}" sibTransId="{AD99C5B0-1D0C-4B28-A1C6-F45B1F250571}"/>
    <dgm:cxn modelId="{201C71CF-A94B-4EE3-81A2-951BDC1D700E}" type="presOf" srcId="{7CD30A8D-F1B9-41BD-9173-049264EDAF02}" destId="{8E447645-FA3C-4BA8-AAF9-D253DE22B51A}" srcOrd="0" destOrd="0" presId="urn:microsoft.com/office/officeart/2008/layout/LinedList"/>
    <dgm:cxn modelId="{81C800E3-FD93-4737-8A5D-3D48CA0D1CC4}" type="presOf" srcId="{3AF6F45F-844F-41AA-AAD4-E2264C72E11D}" destId="{9F8770A5-EA16-4224-88CC-23BC7A7DE598}" srcOrd="0" destOrd="0" presId="urn:microsoft.com/office/officeart/2008/layout/LinedList"/>
    <dgm:cxn modelId="{45C8A5EC-B472-48CC-BD8F-DB2582C8E385}" type="presOf" srcId="{50FF6EC8-6CE2-4833-AF34-1196640265B0}" destId="{E8E8CCDE-A701-4711-AB17-92A99CF7B0B0}" srcOrd="0" destOrd="0" presId="urn:microsoft.com/office/officeart/2008/layout/LinedList"/>
    <dgm:cxn modelId="{63031F90-C987-4C61-82CA-0C1C33B8F909}" type="presParOf" srcId="{8E447645-FA3C-4BA8-AAF9-D253DE22B51A}" destId="{212D45B2-2726-40A8-8643-AE97731A403F}" srcOrd="0" destOrd="0" presId="urn:microsoft.com/office/officeart/2008/layout/LinedList"/>
    <dgm:cxn modelId="{15813C09-8080-4C68-B3EA-CDD2B4D23E73}" type="presParOf" srcId="{8E447645-FA3C-4BA8-AAF9-D253DE22B51A}" destId="{0980EF97-6AAA-4EA5-9549-ADF2C0030515}" srcOrd="1" destOrd="0" presId="urn:microsoft.com/office/officeart/2008/layout/LinedList"/>
    <dgm:cxn modelId="{CC638E8F-807D-4FE0-9D35-0041FF5010F2}" type="presParOf" srcId="{0980EF97-6AAA-4EA5-9549-ADF2C0030515}" destId="{1C855CC1-4856-4D7E-BFD3-81F2CA30FE88}" srcOrd="0" destOrd="0" presId="urn:microsoft.com/office/officeart/2008/layout/LinedList"/>
    <dgm:cxn modelId="{4E0D8D37-099F-4978-B2B5-4152E55C5908}" type="presParOf" srcId="{0980EF97-6AAA-4EA5-9549-ADF2C0030515}" destId="{19394F19-CD91-4416-863C-CBCBD64BAE21}" srcOrd="1" destOrd="0" presId="urn:microsoft.com/office/officeart/2008/layout/LinedList"/>
    <dgm:cxn modelId="{B35E87FC-3B97-49B1-A88E-F69F85CACAB8}" type="presParOf" srcId="{8E447645-FA3C-4BA8-AAF9-D253DE22B51A}" destId="{D028AE6C-846D-456A-A76B-D86B37E30609}" srcOrd="2" destOrd="0" presId="urn:microsoft.com/office/officeart/2008/layout/LinedList"/>
    <dgm:cxn modelId="{357685DD-279B-4977-A5CA-470A4EE29B30}" type="presParOf" srcId="{8E447645-FA3C-4BA8-AAF9-D253DE22B51A}" destId="{A5AA2F7C-FA80-4DC9-B339-0D224C444A6C}" srcOrd="3" destOrd="0" presId="urn:microsoft.com/office/officeart/2008/layout/LinedList"/>
    <dgm:cxn modelId="{2D6FB282-7E71-4666-9B4B-5479D4B57BA0}" type="presParOf" srcId="{A5AA2F7C-FA80-4DC9-B339-0D224C444A6C}" destId="{B32AA866-1327-4887-AAAA-B3FE92981ED8}" srcOrd="0" destOrd="0" presId="urn:microsoft.com/office/officeart/2008/layout/LinedList"/>
    <dgm:cxn modelId="{6546712D-A16E-4E61-9539-C0741C558004}" type="presParOf" srcId="{A5AA2F7C-FA80-4DC9-B339-0D224C444A6C}" destId="{52C55179-B541-4438-B756-564D79563EE4}" srcOrd="1" destOrd="0" presId="urn:microsoft.com/office/officeart/2008/layout/LinedList"/>
    <dgm:cxn modelId="{34B494AE-3EC8-4AEF-BCED-08F97E08E082}" type="presParOf" srcId="{8E447645-FA3C-4BA8-AAF9-D253DE22B51A}" destId="{DD03608B-DE48-40DF-BAF9-17E01BFB95C9}" srcOrd="4" destOrd="0" presId="urn:microsoft.com/office/officeart/2008/layout/LinedList"/>
    <dgm:cxn modelId="{BEA330C5-08F2-4B42-ABCA-47986DA60465}" type="presParOf" srcId="{8E447645-FA3C-4BA8-AAF9-D253DE22B51A}" destId="{20D304C5-86AD-47F5-8553-2EA4178521E7}" srcOrd="5" destOrd="0" presId="urn:microsoft.com/office/officeart/2008/layout/LinedList"/>
    <dgm:cxn modelId="{1B41EF88-C7FA-4266-A7CE-DB7CBC66C9A4}" type="presParOf" srcId="{20D304C5-86AD-47F5-8553-2EA4178521E7}" destId="{E8E8CCDE-A701-4711-AB17-92A99CF7B0B0}" srcOrd="0" destOrd="0" presId="urn:microsoft.com/office/officeart/2008/layout/LinedList"/>
    <dgm:cxn modelId="{AAE87492-D3FD-4F72-8A65-7154F2D445EF}" type="presParOf" srcId="{20D304C5-86AD-47F5-8553-2EA4178521E7}" destId="{E73A4173-2B2E-4BDD-A767-A69C04FCF4A8}" srcOrd="1" destOrd="0" presId="urn:microsoft.com/office/officeart/2008/layout/LinedList"/>
    <dgm:cxn modelId="{E2F6F0B2-42DC-41B9-B04F-AD18A107C166}" type="presParOf" srcId="{8E447645-FA3C-4BA8-AAF9-D253DE22B51A}" destId="{D783B391-C6E4-484B-85AB-BF8F2FAC3CBE}" srcOrd="6" destOrd="0" presId="urn:microsoft.com/office/officeart/2008/layout/LinedList"/>
    <dgm:cxn modelId="{31E15FAE-CCBB-4B5E-821D-A95AFC1B44EE}" type="presParOf" srcId="{8E447645-FA3C-4BA8-AAF9-D253DE22B51A}" destId="{2E05030F-3073-4BD1-9E2E-ABA27BAF22BF}" srcOrd="7" destOrd="0" presId="urn:microsoft.com/office/officeart/2008/layout/LinedList"/>
    <dgm:cxn modelId="{F5DFAA5D-8CE1-48E9-B663-BFC7C8CC4D65}" type="presParOf" srcId="{2E05030F-3073-4BD1-9E2E-ABA27BAF22BF}" destId="{D69992A6-4AFD-49B7-9BDB-A47BFF24B020}" srcOrd="0" destOrd="0" presId="urn:microsoft.com/office/officeart/2008/layout/LinedList"/>
    <dgm:cxn modelId="{5DD7CF02-C207-47C4-9A7B-BDEEB5A59AD6}" type="presParOf" srcId="{2E05030F-3073-4BD1-9E2E-ABA27BAF22BF}" destId="{2391327C-3BF2-4786-84B8-AFDD8CCA4D7A}" srcOrd="1" destOrd="0" presId="urn:microsoft.com/office/officeart/2008/layout/LinedList"/>
    <dgm:cxn modelId="{D2F16A94-3FD5-4C0E-A9A2-AEF5C9A3412A}" type="presParOf" srcId="{8E447645-FA3C-4BA8-AAF9-D253DE22B51A}" destId="{249C5AB3-B868-45B7-8BA6-643A20AC5EC4}" srcOrd="8" destOrd="0" presId="urn:microsoft.com/office/officeart/2008/layout/LinedList"/>
    <dgm:cxn modelId="{A3F37BA2-92AA-441D-84A6-E1EA4D2B1CF9}" type="presParOf" srcId="{8E447645-FA3C-4BA8-AAF9-D253DE22B51A}" destId="{6A313C5D-D087-41A6-A154-FAAC42AB4C5B}" srcOrd="9" destOrd="0" presId="urn:microsoft.com/office/officeart/2008/layout/LinedList"/>
    <dgm:cxn modelId="{1228A522-10EF-4C87-8751-F8FAC6D5D281}" type="presParOf" srcId="{6A313C5D-D087-41A6-A154-FAAC42AB4C5B}" destId="{9F8770A5-EA16-4224-88CC-23BC7A7DE598}" srcOrd="0" destOrd="0" presId="urn:microsoft.com/office/officeart/2008/layout/LinedList"/>
    <dgm:cxn modelId="{084D14E1-A245-451C-AB79-9CDAD2D9D6BA}" type="presParOf" srcId="{6A313C5D-D087-41A6-A154-FAAC42AB4C5B}" destId="{29330AEE-DE11-4F57-B7DF-A70729A90AF3}" srcOrd="1" destOrd="0" presId="urn:microsoft.com/office/officeart/2008/layout/LinedList"/>
    <dgm:cxn modelId="{9C7B812E-6FFF-4249-A9C1-C78FB9DD8748}" type="presParOf" srcId="{8E447645-FA3C-4BA8-AAF9-D253DE22B51A}" destId="{D19E2F39-9807-4BBD-9445-60A01965B6B9}" srcOrd="10" destOrd="0" presId="urn:microsoft.com/office/officeart/2008/layout/LinedList"/>
    <dgm:cxn modelId="{8A111AFD-8DA2-41D6-96C9-6EE43F6AACFE}" type="presParOf" srcId="{8E447645-FA3C-4BA8-AAF9-D253DE22B51A}" destId="{DCE01B7E-36BA-4343-9084-BA25A52B0555}" srcOrd="11" destOrd="0" presId="urn:microsoft.com/office/officeart/2008/layout/LinedList"/>
    <dgm:cxn modelId="{CBB83878-B0E5-42B0-9220-C1799C98323B}" type="presParOf" srcId="{DCE01B7E-36BA-4343-9084-BA25A52B0555}" destId="{229B6664-654C-4F40-9762-1B4D55DA5C35}" srcOrd="0" destOrd="0" presId="urn:microsoft.com/office/officeart/2008/layout/LinedList"/>
    <dgm:cxn modelId="{E71F6ED7-83D9-4D9C-9174-90C489865EF4}" type="presParOf" srcId="{DCE01B7E-36BA-4343-9084-BA25A52B0555}" destId="{062B540E-8DCC-4748-85CE-EAA5ADDB22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D45B2-2726-40A8-8643-AE97731A403F}">
      <dsp:nvSpPr>
        <dsp:cNvPr id="0" name=""/>
        <dsp:cNvSpPr/>
      </dsp:nvSpPr>
      <dsp:spPr>
        <a:xfrm>
          <a:off x="0" y="234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55CC1-4856-4D7E-BFD3-81F2CA30FE88}">
      <dsp:nvSpPr>
        <dsp:cNvPr id="0" name=""/>
        <dsp:cNvSpPr/>
      </dsp:nvSpPr>
      <dsp:spPr>
        <a:xfrm>
          <a:off x="0" y="2344"/>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Background.</a:t>
          </a:r>
        </a:p>
      </dsp:txBody>
      <dsp:txXfrm>
        <a:off x="0" y="2344"/>
        <a:ext cx="8229600" cy="799318"/>
      </dsp:txXfrm>
    </dsp:sp>
    <dsp:sp modelId="{D028AE6C-846D-456A-A76B-D86B37E30609}">
      <dsp:nvSpPr>
        <dsp:cNvPr id="0" name=""/>
        <dsp:cNvSpPr/>
      </dsp:nvSpPr>
      <dsp:spPr>
        <a:xfrm>
          <a:off x="0" y="80166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AA866-1327-4887-AAAA-B3FE92981ED8}">
      <dsp:nvSpPr>
        <dsp:cNvPr id="0" name=""/>
        <dsp:cNvSpPr/>
      </dsp:nvSpPr>
      <dsp:spPr>
        <a:xfrm>
          <a:off x="0" y="801662"/>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The V in MVC</a:t>
          </a:r>
        </a:p>
      </dsp:txBody>
      <dsp:txXfrm>
        <a:off x="0" y="801662"/>
        <a:ext cx="8229600" cy="799318"/>
      </dsp:txXfrm>
    </dsp:sp>
    <dsp:sp modelId="{DD03608B-DE48-40DF-BAF9-17E01BFB95C9}">
      <dsp:nvSpPr>
        <dsp:cNvPr id="0" name=""/>
        <dsp:cNvSpPr/>
      </dsp:nvSpPr>
      <dsp:spPr>
        <a:xfrm>
          <a:off x="0" y="1600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8CCDE-A701-4711-AB17-92A99CF7B0B0}">
      <dsp:nvSpPr>
        <dsp:cNvPr id="0" name=""/>
        <dsp:cNvSpPr/>
      </dsp:nvSpPr>
      <dsp:spPr>
        <a:xfrm>
          <a:off x="0" y="1600981"/>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TSX (Typescript Extension Syntax).</a:t>
          </a:r>
        </a:p>
      </dsp:txBody>
      <dsp:txXfrm>
        <a:off x="0" y="1600981"/>
        <a:ext cx="8229600" cy="799318"/>
      </dsp:txXfrm>
    </dsp:sp>
    <dsp:sp modelId="{D783B391-C6E4-484B-85AB-BF8F2FAC3CBE}">
      <dsp:nvSpPr>
        <dsp:cNvPr id="0" name=""/>
        <dsp:cNvSpPr/>
      </dsp:nvSpPr>
      <dsp:spPr>
        <a:xfrm>
          <a:off x="0" y="240029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992A6-4AFD-49B7-9BDB-A47BFF24B020}">
      <dsp:nvSpPr>
        <dsp:cNvPr id="0" name=""/>
        <dsp:cNvSpPr/>
      </dsp:nvSpPr>
      <dsp:spPr>
        <a:xfrm>
          <a:off x="0" y="2400300"/>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Developer tools..</a:t>
          </a:r>
        </a:p>
      </dsp:txBody>
      <dsp:txXfrm>
        <a:off x="0" y="2400300"/>
        <a:ext cx="8229600" cy="799318"/>
      </dsp:txXfrm>
    </dsp:sp>
    <dsp:sp modelId="{249C5AB3-B868-45B7-8BA6-643A20AC5EC4}">
      <dsp:nvSpPr>
        <dsp:cNvPr id="0" name=""/>
        <dsp:cNvSpPr/>
      </dsp:nvSpPr>
      <dsp:spPr>
        <a:xfrm>
          <a:off x="0" y="319961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770A5-EA16-4224-88CC-23BC7A7DE598}">
      <dsp:nvSpPr>
        <dsp:cNvPr id="0" name=""/>
        <dsp:cNvSpPr/>
      </dsp:nvSpPr>
      <dsp:spPr>
        <a:xfrm>
          <a:off x="0" y="3199618"/>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React Component basics.</a:t>
          </a:r>
        </a:p>
      </dsp:txBody>
      <dsp:txXfrm>
        <a:off x="0" y="3199618"/>
        <a:ext cx="8229600" cy="799318"/>
      </dsp:txXfrm>
    </dsp:sp>
    <dsp:sp modelId="{D19E2F39-9807-4BBD-9445-60A01965B6B9}">
      <dsp:nvSpPr>
        <dsp:cNvPr id="0" name=""/>
        <dsp:cNvSpPr/>
      </dsp:nvSpPr>
      <dsp:spPr>
        <a:xfrm>
          <a:off x="0" y="399893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9B6664-654C-4F40-9762-1B4D55DA5C35}">
      <dsp:nvSpPr>
        <dsp:cNvPr id="0" name=""/>
        <dsp:cNvSpPr/>
      </dsp:nvSpPr>
      <dsp:spPr>
        <a:xfrm>
          <a:off x="0" y="3998937"/>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Material Design.</a:t>
          </a:r>
        </a:p>
      </dsp:txBody>
      <dsp:txXfrm>
        <a:off x="0" y="3998937"/>
        <a:ext cx="8229600" cy="7993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2:39.916"/>
    </inkml:context>
    <inkml:brush xml:id="br0">
      <inkml:brushProperty name="width" value="0.1" units="cm"/>
      <inkml:brushProperty name="height" value="0.1" units="cm"/>
      <inkml:brushProperty name="color" value="#E71224"/>
    </inkml:brush>
  </inkml:definitions>
  <inkml:trace contextRef="#ctx0" brushRef="#br0">148 789 24575,'4'1'0,"1"0"0,0-1 0,-1 2 0,1-1 0,0 1 0,7 3 0,18 5 0,79 10 0,1-5 0,140 1 0,-221-14 0,1 1 0,43 9 0,-39-5 0,43 3 0,434-7 0,-264-5 0,1441 2 0,-1655-2 0,1-1 0,44-11 0,-42 7 0,63-5 0,83-5 0,-113 8 0,73 0 0,-89 10 0,-27 1 0,-1-2 0,1 0 0,0-2 0,-1-1 0,30-8 0,-22 2 0,5-1 0,-1-1 0,69-33 0,-98 40 0,0-1 0,1 0 0,-2 0 0,1-1 0,-1 0 0,1 0 0,-2-1 0,1 0 0,-1 0 0,0-1 0,-1 1 0,1-1 0,-1-1 0,-1 1 0,0-1 0,0 1 0,-1-1 0,0 0 0,0-1 0,-1 1 0,0 0 0,-1-1 0,1-16 0,0-3 0,-1 0 0,-1 1 0,-1-1 0,-2 0 0,-1 1 0,-1-1 0,-11-37 0,12 60 0,1 0 0,-1-1 0,0 1 0,-1 0 0,1 1 0,-1-1 0,0 1 0,-1 0 0,1 0 0,-1 1 0,0-1 0,-11-5 0,-12-6 0,-48-17 0,40 17 0,17 9 0,0 1 0,-1 1 0,0 1 0,-39-4 0,-9-1 0,-40-5 0,-1 6 0,-185 8 0,121 2 0,-1588-2 0,1723-2 0,-73-13 0,-15-2 0,-100 19 0,-54-5 0,195-14 0,65 11 0,-1 1 0,-29-2 0,-285 4 0,172 5 0,155-2 0,0 0 0,0 1 0,0 0 0,0 0 0,0 1 0,0 0 0,-13 5 0,18-5 0,0 0 0,0 1 0,0-1 0,0 1 0,1 0 0,-1 0 0,1 0 0,0 0 0,-1 0 0,2 1 0,-1 0 0,0-1 0,1 1 0,-1 0 0,1 0 0,-2 7 0,-19 46 0,-25 100 0,35-105 0,6-22 0,0 0 0,2 0 0,-2 41 0,7-48 0,-2 2 0,2-1 0,1 1 0,7 42 0,-6-59 0,0-1 0,0-1 0,1 1 0,-1 0 0,1 0 0,1-1 0,-1 0 0,1 1 0,0-1 0,1-1 0,0 1 0,-1-1 0,2 0 0,-1 0 0,1 0 0,-1-1 0,9 5 0,11 4-195,0-2 0,1 0 0,1-2 0,-1-1 0,1-1 0,40 4 0,-30-5-6631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4:41.707"/>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6:23.579"/>
    </inkml:context>
    <inkml:brush xml:id="br0">
      <inkml:brushProperty name="width" value="0.1" units="cm"/>
      <inkml:brushProperty name="height" value="0.1" units="cm"/>
      <inkml:brushProperty name="color" value="#E71224"/>
    </inkml:brush>
  </inkml:definitions>
  <inkml:trace contextRef="#ctx0" brushRef="#br0">1212 75 24575,'-70'-1'0,"5"0"0,1 2 0,-1 3 0,-77 15 0,104-13 0,0-2 0,0-1 0,-40-3 0,-40 3 0,89 1 0,-50 13 0,40-8 0,12 0 0,1 0 0,0 2 0,1 0 0,0 2 0,1 1 0,0 1 0,-33 28 0,45-32 0,0 2 0,2 0 0,-1 0 0,1 1 0,1 0 0,1 0 0,0 1 0,1 0 0,0 1 0,-7 25 0,13-36 0,-1 0 0,1 0 0,0 0 0,1 0 0,-1 0 0,1 1 0,0-1 0,0 0 0,0 0 0,1 0 0,0 0 0,0 0 0,0 0 0,1 0 0,0 0 0,0 0 0,0-1 0,0 1 0,1 0 0,-1-1 0,1 0 0,0 0 0,1 0 0,-1 0 0,1 0 0,0-1 0,-1 1 0,2-1 0,-1 0 0,0-1 0,1 1 0,7 3 0,11 5 0,1-2 0,0 0 0,1-2 0,-1 0 0,31 3 0,14 4 0,-40-7 0,1-1 0,55 3 0,638-8 0,-336-3 0,-365 4 0,0 0 0,0 1 0,28 8 0,-25-4 0,49 4 0,384-7 0,-237-7 0,531 3 0,-746 0 0,-1 0 0,1 0 0,-1 0 0,1 0 0,-1-1 0,1 0 0,-1 0 0,0-1 0,1 0 0,-1 1 0,0-2 0,0 1 0,0-1 0,0 1 0,-1-1 0,1-1 0,-1 1 0,0-1 0,0 1 0,0-1 0,0 0 0,0-1 0,-1 1 0,0-1 0,0 1 0,0-1 0,-1 0 0,1 0 0,-1 0 0,-1 0 0,1-1 0,0 1 0,0-9 0,3-30 0,-3 1 0,-1-1 0,-8-73 0,5 107 0,1-1 0,-2 1 0,1-1 0,-1 1 0,-1 0 0,0 0 0,-1 1 0,1-1 0,-2 1 0,1 0 0,-1 0 0,-1 1 0,0 0 0,0 0 0,0 0 0,-1 1 0,0 0 0,-1 0 0,1 1 0,-1 0 0,-1 1 0,-12-6 0,-37-22 0,40 21 0,0 2 0,0 0 0,-2 1 0,-28-9 0,-12 4 0,-73-6 0,50 8 0,-86-4 0,-322 9 0,260 10 0,-518-3 0,738 0-227,-1 1-1,0 0 1,0 1-1,1 1 1,-16 4-1,5 1-6598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36C520-98C5-907F-5E3B-CFD72C256B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F03E93E6-DEEC-F4F8-DAC8-99C6C691EF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5664D733-B5EB-8215-4043-90D62CC70FC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4B71BBAA-FAAD-CAD6-E4F5-80850E04FD5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B3896649-3404-66F5-A615-D544AC3B22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01619DA4-3E82-E83C-6536-323AA23235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9B5789E-C2A1-4F06-AD49-D6F9F59FBA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F0C7D93-A75C-3E38-CF5F-481A04C7452B}"/>
              </a:ext>
            </a:extLst>
          </p:cNvPr>
          <p:cNvSpPr>
            <a:spLocks noGrp="1" noRot="1" noChangeAspect="1" noChangeArrowheads="1" noTextEdit="1"/>
          </p:cNvSpPr>
          <p:nvPr>
            <p:ph type="sldImg"/>
          </p:nvPr>
        </p:nvSpPr>
        <p:spPr>
          <a:ln/>
        </p:spPr>
      </p:sp>
      <p:sp>
        <p:nvSpPr>
          <p:cNvPr id="15362" name="Notes Placeholder 2">
            <a:extLst>
              <a:ext uri="{FF2B5EF4-FFF2-40B4-BE49-F238E27FC236}">
                <a16:creationId xmlns:a16="http://schemas.microsoft.com/office/drawing/2014/main" id="{6F94B827-F64F-AEF4-49CB-977A1FD14C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9BC71902-A966-2777-E815-3D38ECCC6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2A726A-D51D-4AE8-B09C-6FDB164DFB57}"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19</a:t>
            </a:fld>
            <a:endParaRPr lang="en-US" altLang="en-US"/>
          </a:p>
        </p:txBody>
      </p:sp>
    </p:spTree>
    <p:extLst>
      <p:ext uri="{BB962C8B-B14F-4D97-AF65-F5344CB8AC3E}">
        <p14:creationId xmlns:p14="http://schemas.microsoft.com/office/powerpoint/2010/main" val="353204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E3438"/>
                </a:solidFill>
                <a:effectLst/>
                <a:latin typeface="Nunito Sans" panose="020F0502020204030204" pitchFamily="2" charset="0"/>
              </a:rPr>
              <a:t>Storybook Controls gives you a graphical UI to interact with a component's arguments dynamically without needing to code. It creates an addon panel next to your component examples ("stories"), so you can edit them live.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20</a:t>
            </a:fld>
            <a:endParaRPr lang="en-US" altLang="en-US"/>
          </a:p>
        </p:txBody>
      </p:sp>
    </p:spTree>
    <p:extLst>
      <p:ext uri="{BB962C8B-B14F-4D97-AF65-F5344CB8AC3E}">
        <p14:creationId xmlns:p14="http://schemas.microsoft.com/office/powerpoint/2010/main" val="2698044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i="0" dirty="0">
              <a:solidFill>
                <a:srgbClr val="0D0D0D"/>
              </a:solidFill>
              <a:effectLst/>
              <a:latin typeface="Söhne"/>
            </a:endParaRPr>
          </a:p>
          <a:p>
            <a:endParaRPr lang="en-GB" b="1" i="0" dirty="0">
              <a:solidFill>
                <a:srgbClr val="0D0D0D"/>
              </a:solidFill>
              <a:effectLst/>
              <a:latin typeface="Söhne"/>
            </a:endParaRPr>
          </a:p>
          <a:p>
            <a:r>
              <a:rPr lang="en-GB" b="1" i="0" dirty="0">
                <a:solidFill>
                  <a:srgbClr val="0D0D0D"/>
                </a:solidFill>
                <a:effectLst/>
                <a:latin typeface="Söhne"/>
              </a:rPr>
              <a:t>Meta&lt;</a:t>
            </a:r>
            <a:r>
              <a:rPr lang="en-GB" b="1" i="0" dirty="0" err="1">
                <a:solidFill>
                  <a:srgbClr val="0D0D0D"/>
                </a:solidFill>
                <a:effectLst/>
                <a:latin typeface="Söhne"/>
              </a:rPr>
              <a:t>typeof</a:t>
            </a:r>
            <a:r>
              <a:rPr lang="en-GB" b="1" i="0" dirty="0">
                <a:solidFill>
                  <a:srgbClr val="0D0D0D"/>
                </a:solidFill>
                <a:effectLst/>
                <a:latin typeface="Söhne"/>
              </a:rPr>
              <a:t> Button&gt;</a:t>
            </a:r>
            <a:r>
              <a:rPr lang="en-GB" b="0" i="0" dirty="0">
                <a:solidFill>
                  <a:srgbClr val="0D0D0D"/>
                </a:solidFill>
                <a:effectLst/>
                <a:latin typeface="Söhne"/>
              </a:rPr>
              <a:t>: This type annotation specifies that </a:t>
            </a:r>
            <a:r>
              <a:rPr lang="en-GB" dirty="0"/>
              <a:t>meta</a:t>
            </a:r>
            <a:r>
              <a:rPr lang="en-GB" b="0" i="0" dirty="0">
                <a:solidFill>
                  <a:srgbClr val="0D0D0D"/>
                </a:solidFill>
                <a:effectLst/>
                <a:latin typeface="Söhne"/>
              </a:rPr>
              <a:t> should conform to the </a:t>
            </a:r>
            <a:r>
              <a:rPr lang="en-GB" dirty="0"/>
              <a:t>Meta</a:t>
            </a:r>
            <a:r>
              <a:rPr lang="en-GB" b="0" i="0" dirty="0">
                <a:solidFill>
                  <a:srgbClr val="0D0D0D"/>
                </a:solidFill>
                <a:effectLst/>
                <a:latin typeface="Söhne"/>
              </a:rPr>
              <a:t> type.</a:t>
            </a:r>
            <a:br>
              <a:rPr lang="en-GB" b="0" i="0" dirty="0">
                <a:solidFill>
                  <a:srgbClr val="0D0D0D"/>
                </a:solidFill>
                <a:effectLst/>
                <a:latin typeface="Söhne"/>
              </a:rPr>
            </a:br>
            <a:r>
              <a:rPr lang="en-GB" b="0" i="0" dirty="0">
                <a:solidFill>
                  <a:srgbClr val="0D0D0D"/>
                </a:solidFill>
                <a:effectLst/>
                <a:latin typeface="Söhne"/>
              </a:rPr>
              <a:t>. The </a:t>
            </a:r>
            <a:r>
              <a:rPr lang="en-GB" dirty="0"/>
              <a:t>Meta</a:t>
            </a:r>
            <a:r>
              <a:rPr lang="en-GB" b="0" i="0" dirty="0">
                <a:solidFill>
                  <a:srgbClr val="0D0D0D"/>
                </a:solidFill>
                <a:effectLst/>
                <a:latin typeface="Söhne"/>
              </a:rPr>
              <a:t> type is generic, meaning it can operate on different types of inputs. In this case, it's being used with </a:t>
            </a:r>
            <a:r>
              <a:rPr lang="en-GB" dirty="0"/>
              <a:t>our Component</a:t>
            </a:r>
            <a:r>
              <a:rPr lang="en-GB" b="0" i="0" dirty="0">
                <a:solidFill>
                  <a:srgbClr val="0D0D0D"/>
                </a:solidFill>
                <a:effectLst/>
                <a:latin typeface="Söhne"/>
              </a:rPr>
              <a:t>, making it specific to the </a:t>
            </a:r>
            <a:r>
              <a:rPr lang="en-GB" dirty="0"/>
              <a:t>Dynamic Languages</a:t>
            </a:r>
            <a:r>
              <a:rPr lang="en-GB" b="0" i="0" dirty="0">
                <a:solidFill>
                  <a:srgbClr val="0D0D0D"/>
                </a:solidFill>
                <a:effectLst/>
                <a:latin typeface="Söhne"/>
              </a:rPr>
              <a:t> component.</a:t>
            </a:r>
            <a:endParaRPr lang="en-IE" b="1"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24</a:t>
            </a:fld>
            <a:endParaRPr lang="en-US" altLang="en-US"/>
          </a:p>
        </p:txBody>
      </p:sp>
    </p:spTree>
    <p:extLst>
      <p:ext uri="{BB962C8B-B14F-4D97-AF65-F5344CB8AC3E}">
        <p14:creationId xmlns:p14="http://schemas.microsoft.com/office/powerpoint/2010/main" val="207802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25</a:t>
            </a:fld>
            <a:endParaRPr lang="en-US" altLang="en-US"/>
          </a:p>
        </p:txBody>
      </p:sp>
    </p:spTree>
    <p:extLst>
      <p:ext uri="{BB962C8B-B14F-4D97-AF65-F5344CB8AC3E}">
        <p14:creationId xmlns:p14="http://schemas.microsoft.com/office/powerpoint/2010/main" val="3760526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C4C9F126-2F5B-8CE0-6119-39B76F7C4B36}"/>
              </a:ext>
            </a:extLst>
          </p:cNvPr>
          <p:cNvSpPr>
            <a:spLocks noGrp="1" noRot="1" noChangeAspect="1" noChangeArrowheads="1" noTextEdit="1"/>
          </p:cNvSpPr>
          <p:nvPr>
            <p:ph type="sldImg"/>
          </p:nvPr>
        </p:nvSpPr>
        <p:spPr>
          <a:ln/>
        </p:spPr>
      </p:sp>
      <p:sp>
        <p:nvSpPr>
          <p:cNvPr id="39938" name="Notes Placeholder 2">
            <a:extLst>
              <a:ext uri="{FF2B5EF4-FFF2-40B4-BE49-F238E27FC236}">
                <a16:creationId xmlns:a16="http://schemas.microsoft.com/office/drawing/2014/main" id="{82B4F511-1DBB-748C-081C-EC35EAEB83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9EF22EB6-8FE7-8DEC-9A16-D5DC28A16D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ACE248C-6DB5-4726-97B2-58685FB119F3}" type="slidenum">
              <a:rPr lang="en-US" altLang="en-US" smtClean="0"/>
              <a:pPr>
                <a:spcBef>
                  <a:spcPct val="0"/>
                </a:spcBef>
              </a:pPr>
              <a:t>27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28</a:t>
            </a:fld>
            <a:endParaRPr lang="en-US" altLang="en-US"/>
          </a:p>
        </p:txBody>
      </p:sp>
    </p:spTree>
    <p:extLst>
      <p:ext uri="{BB962C8B-B14F-4D97-AF65-F5344CB8AC3E}">
        <p14:creationId xmlns:p14="http://schemas.microsoft.com/office/powerpoint/2010/main" val="39647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CCCCCC"/>
                </a:solidFill>
                <a:effectLst/>
                <a:latin typeface="Segoe WPC"/>
              </a:rPr>
              <a:t>defining a functional component in React using TypeScript. Here's a breakdown of what's happening:</a:t>
            </a:r>
          </a:p>
          <a:p>
            <a:pPr algn="l">
              <a:buFont typeface="Arial" panose="020B0604020202020204" pitchFamily="34" charset="0"/>
              <a:buChar char="•"/>
            </a:pPr>
            <a:r>
              <a:rPr lang="en-GB" b="0" i="0" dirty="0" err="1">
                <a:solidFill>
                  <a:srgbClr val="CCCCCC"/>
                </a:solidFill>
                <a:effectLst/>
                <a:latin typeface="Segoe WPC"/>
              </a:rPr>
              <a:t>const</a:t>
            </a:r>
            <a:r>
              <a:rPr lang="en-GB" b="0" i="0" dirty="0">
                <a:solidFill>
                  <a:srgbClr val="CCCCCC"/>
                </a:solidFill>
                <a:effectLst/>
                <a:latin typeface="Segoe WPC"/>
              </a:rPr>
              <a:t> Demo: This is declaring a constant named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In React, it's conventional to start component names with a capital letter.</a:t>
            </a:r>
          </a:p>
          <a:p>
            <a:pPr algn="l">
              <a:buFont typeface="Arial" panose="020B0604020202020204" pitchFamily="34" charset="0"/>
              <a:buChar char="•"/>
            </a:pPr>
            <a:r>
              <a:rPr lang="en-GB" b="0" i="0" dirty="0" err="1">
                <a:solidFill>
                  <a:srgbClr val="CCCCCC"/>
                </a:solidFill>
                <a:effectLst/>
                <a:latin typeface="Segoe WPC"/>
              </a:rPr>
              <a:t>React.FC</a:t>
            </a:r>
            <a:r>
              <a:rPr lang="en-GB" b="0" i="0" dirty="0">
                <a:solidFill>
                  <a:srgbClr val="CCCCCC"/>
                </a:solidFill>
                <a:effectLst/>
                <a:latin typeface="Segoe WPC"/>
              </a:rPr>
              <a:t>: This is a TypeScript type that stands for "React Function Component". It's a type provided by the @types/react package, which provides TypeScript definitions for React. By typing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as </a:t>
            </a:r>
            <a:r>
              <a:rPr lang="en-GB" b="0" i="0" dirty="0" err="1">
                <a:solidFill>
                  <a:srgbClr val="CCCCCC"/>
                </a:solidFill>
                <a:effectLst/>
                <a:latin typeface="Segoe WPC"/>
              </a:rPr>
              <a:t>React.FC</a:t>
            </a:r>
            <a:r>
              <a:rPr lang="en-GB" b="0" i="0" dirty="0">
                <a:solidFill>
                  <a:srgbClr val="CCCCCC"/>
                </a:solidFill>
                <a:effectLst/>
                <a:latin typeface="Segoe WPC"/>
              </a:rPr>
              <a:t>, you're telling TypeScript that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is a functional component.</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29</a:t>
            </a:fld>
            <a:endParaRPr lang="en-US" altLang="en-US"/>
          </a:p>
        </p:txBody>
      </p:sp>
    </p:spTree>
    <p:extLst>
      <p:ext uri="{BB962C8B-B14F-4D97-AF65-F5344CB8AC3E}">
        <p14:creationId xmlns:p14="http://schemas.microsoft.com/office/powerpoint/2010/main" val="396989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CCCCC"/>
                </a:solidFill>
                <a:effectLst/>
                <a:latin typeface="Segoe WPC"/>
              </a:rPr>
              <a:t>his is calling the </a:t>
            </a:r>
            <a:r>
              <a:rPr lang="en-GB" dirty="0"/>
              <a:t>map</a:t>
            </a:r>
            <a:r>
              <a:rPr lang="en-GB" b="0" i="0" dirty="0">
                <a:solidFill>
                  <a:srgbClr val="CCCCCC"/>
                </a:solidFill>
                <a:effectLst/>
                <a:latin typeface="Segoe WPC"/>
              </a:rPr>
              <a:t> method on the </a:t>
            </a:r>
            <a:r>
              <a:rPr lang="en-GB" b="0" i="0" u="none" strike="noStrike" dirty="0">
                <a:effectLst/>
                <a:latin typeface="Segoe WPC"/>
                <a:hlinkClick r:id="rId3" tooltip="src/components/samples/04_iteration.tsx"/>
              </a:rPr>
              <a:t>frameworks</a:t>
            </a:r>
            <a:r>
              <a:rPr lang="en-GB" b="0" i="0" dirty="0">
                <a:solidFill>
                  <a:srgbClr val="CCCCCC"/>
                </a:solidFill>
                <a:effectLst/>
                <a:latin typeface="Segoe WPC"/>
              </a:rPr>
              <a:t> array. </a:t>
            </a:r>
            <a:r>
              <a:rPr lang="en-GB" dirty="0"/>
              <a:t>map</a:t>
            </a:r>
            <a:r>
              <a:rPr lang="en-GB" b="0" i="0" dirty="0">
                <a:solidFill>
                  <a:srgbClr val="CCCCCC"/>
                </a:solidFill>
                <a:effectLst/>
                <a:latin typeface="Segoe WPC"/>
              </a:rPr>
              <a:t> is a built-in JavaScript method that creates a new array by applying a function to every </a:t>
            </a:r>
            <a:r>
              <a:rPr lang="en-GB" b="0" i="0" dirty="0" err="1">
                <a:solidFill>
                  <a:srgbClr val="CCCCCC"/>
                </a:solidFill>
                <a:effectLst/>
                <a:latin typeface="Segoe WPC"/>
              </a:rPr>
              <a:t>elem</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32</a:t>
            </a:fld>
            <a:endParaRPr lang="en-US" altLang="en-US"/>
          </a:p>
        </p:txBody>
      </p:sp>
    </p:spTree>
    <p:extLst>
      <p:ext uri="{BB962C8B-B14F-4D97-AF65-F5344CB8AC3E}">
        <p14:creationId xmlns:p14="http://schemas.microsoft.com/office/powerpoint/2010/main" val="200913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TSX in React refers to TypeScript XML. It is a syntax extension for JavaScript, similar to JSX (JavaScript XML),</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a:t>
            </a:fld>
            <a:endParaRPr lang="en-US" altLang="en-US"/>
          </a:p>
        </p:txBody>
      </p:sp>
    </p:spTree>
    <p:extLst>
      <p:ext uri="{BB962C8B-B14F-4D97-AF65-F5344CB8AC3E}">
        <p14:creationId xmlns:p14="http://schemas.microsoft.com/office/powerpoint/2010/main" val="198777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a:t>
            </a:fld>
            <a:endParaRPr lang="en-US" altLang="en-US"/>
          </a:p>
        </p:txBody>
      </p:sp>
    </p:spTree>
    <p:extLst>
      <p:ext uri="{BB962C8B-B14F-4D97-AF65-F5344CB8AC3E}">
        <p14:creationId xmlns:p14="http://schemas.microsoft.com/office/powerpoint/2010/main" val="90003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Templating: Handlebars, </a:t>
            </a:r>
            <a:br>
              <a:rPr lang="en-IE" dirty="0"/>
            </a:br>
            <a:r>
              <a:rPr lang="en-IE" dirty="0"/>
              <a:t>Angular </a:t>
            </a:r>
            <a:r>
              <a:rPr lang="en-GB" b="0" i="0" dirty="0">
                <a:solidFill>
                  <a:srgbClr val="0D0D0D"/>
                </a:solidFill>
                <a:effectLst/>
                <a:latin typeface="Söhne"/>
              </a:rPr>
              <a:t>has its own built-in templating syntax that allows developers to easily define dynamic and interactive user interfaces.</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5</a:t>
            </a:fld>
            <a:endParaRPr lang="en-US" altLang="en-US"/>
          </a:p>
        </p:txBody>
      </p:sp>
    </p:spTree>
    <p:extLst>
      <p:ext uri="{BB962C8B-B14F-4D97-AF65-F5344CB8AC3E}">
        <p14:creationId xmlns:p14="http://schemas.microsoft.com/office/powerpoint/2010/main" val="168712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Where is business logic – in the functional components and Contexts</a:t>
            </a:r>
            <a:br>
              <a:rPr lang="en-IE" dirty="0"/>
            </a:br>
            <a:r>
              <a:rPr lang="en-GB" b="1" i="0" dirty="0">
                <a:solidFill>
                  <a:srgbClr val="0D0D0D"/>
                </a:solidFill>
                <a:effectLst/>
                <a:latin typeface="Söhne"/>
              </a:rPr>
              <a:t>Functional Components</a:t>
            </a:r>
            <a:r>
              <a:rPr lang="en-GB" b="0" i="0" dirty="0">
                <a:solidFill>
                  <a:srgbClr val="0D0D0D"/>
                </a:solidFill>
                <a:effectLst/>
                <a:latin typeface="Söhne"/>
              </a:rPr>
              <a:t>: functional components can now manage state and side effects, which allows embedding business logic directly within the component. Hooks like </a:t>
            </a:r>
            <a:r>
              <a:rPr lang="en-GB" dirty="0" err="1"/>
              <a:t>useState</a:t>
            </a:r>
            <a:r>
              <a:rPr lang="en-GB" b="0" i="0" dirty="0">
                <a:solidFill>
                  <a:srgbClr val="0D0D0D"/>
                </a:solidFill>
                <a:effectLst/>
                <a:latin typeface="Söhne"/>
              </a:rPr>
              <a:t>, </a:t>
            </a:r>
            <a:r>
              <a:rPr lang="en-GB" dirty="0" err="1"/>
              <a:t>useEffect</a:t>
            </a:r>
            <a:r>
              <a:rPr lang="en-GB" b="0" i="0" dirty="0">
                <a:solidFill>
                  <a:srgbClr val="0D0D0D"/>
                </a:solidFill>
                <a:effectLst/>
                <a:latin typeface="Söhne"/>
              </a:rPr>
              <a:t>, and custom hooks enable components to handle data fetching, state management, and more.</a:t>
            </a:r>
            <a:br>
              <a:rPr lang="en-GB" b="0" i="0" dirty="0">
                <a:solidFill>
                  <a:srgbClr val="0D0D0D"/>
                </a:solidFill>
                <a:effectLst/>
                <a:latin typeface="Söhne"/>
              </a:rPr>
            </a:br>
            <a:r>
              <a:rPr lang="en-GB" b="0" i="0" dirty="0">
                <a:solidFill>
                  <a:srgbClr val="0D0D0D"/>
                </a:solidFill>
                <a:effectLst/>
                <a:latin typeface="Söhne"/>
              </a:rPr>
              <a:t>Middleware???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6</a:t>
            </a:fld>
            <a:endParaRPr lang="en-US" altLang="en-US"/>
          </a:p>
        </p:txBody>
      </p:sp>
    </p:spTree>
    <p:extLst>
      <p:ext uri="{BB962C8B-B14F-4D97-AF65-F5344CB8AC3E}">
        <p14:creationId xmlns:p14="http://schemas.microsoft.com/office/powerpoint/2010/main" val="300063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Why bother?</a:t>
            </a:r>
            <a:br>
              <a:rPr lang="en-GB" dirty="0"/>
            </a:br>
            <a:r>
              <a:rPr lang="en-GB" b="1" i="0" dirty="0">
                <a:solidFill>
                  <a:srgbClr val="0D0D0D"/>
                </a:solidFill>
                <a:effectLst/>
                <a:latin typeface="Söhne"/>
              </a:rPr>
              <a:t>. Type Safety</a:t>
            </a:r>
          </a:p>
          <a:p>
            <a:pPr algn="l">
              <a:buFont typeface="Arial" panose="020B0604020202020204" pitchFamily="34" charset="0"/>
              <a:buChar char="•"/>
            </a:pPr>
            <a:r>
              <a:rPr lang="en-GB" b="0" i="0" dirty="0">
                <a:solidFill>
                  <a:srgbClr val="0D0D0D"/>
                </a:solidFill>
                <a:effectLst/>
                <a:latin typeface="Söhne"/>
              </a:rPr>
              <a:t>TypeScript provides static typing, allowing you to catch errors early in the development process, such as type mismatches or incorrect function arguments, leading to fewer runtime errors and bugs.</a:t>
            </a:r>
          </a:p>
          <a:p>
            <a:pPr algn="l"/>
            <a:r>
              <a:rPr lang="en-GB" b="1" i="0" dirty="0">
                <a:solidFill>
                  <a:srgbClr val="0D0D0D"/>
                </a:solidFill>
                <a:effectLst/>
                <a:latin typeface="Söhne"/>
              </a:rPr>
              <a:t>2. Improved Developer Experience</a:t>
            </a:r>
          </a:p>
          <a:p>
            <a:pPr algn="l">
              <a:buFont typeface="Arial" panose="020B0604020202020204" pitchFamily="34" charset="0"/>
              <a:buChar char="•"/>
            </a:pPr>
            <a:r>
              <a:rPr lang="en-GB" b="0" i="0" dirty="0">
                <a:solidFill>
                  <a:srgbClr val="0D0D0D"/>
                </a:solidFill>
                <a:effectLst/>
                <a:latin typeface="Söhne"/>
              </a:rPr>
              <a:t>Auto-completion, code navigation, and refactoring are significantly enhanced in TypeScript, thanks to its understanding of the shapes of objects. This makes the development process faster and more efficient.</a:t>
            </a:r>
          </a:p>
          <a:p>
            <a:pPr algn="l"/>
            <a:r>
              <a:rPr lang="en-GB" b="1" i="0" dirty="0">
                <a:solidFill>
                  <a:srgbClr val="0D0D0D"/>
                </a:solidFill>
                <a:effectLst/>
                <a:latin typeface="Söhne"/>
              </a:rPr>
              <a:t>3. Better Code Quality and Maintainability</a:t>
            </a:r>
          </a:p>
          <a:p>
            <a:pPr algn="l">
              <a:buFont typeface="Arial" panose="020B0604020202020204" pitchFamily="34" charset="0"/>
              <a:buChar char="•"/>
            </a:pPr>
            <a:r>
              <a:rPr lang="en-GB" b="0" i="0" dirty="0">
                <a:solidFill>
                  <a:srgbClr val="0D0D0D"/>
                </a:solidFill>
                <a:effectLst/>
                <a:latin typeface="Söhne"/>
              </a:rPr>
              <a:t>TypeScript's type system encourages more explicit contracts for component APIs, making the code easier to read and maintain. It also enforces type checking at compile time, ensuring that components are used correctly.</a:t>
            </a:r>
          </a:p>
          <a:p>
            <a:pPr algn="l"/>
            <a:r>
              <a:rPr lang="en-GB" b="1" i="0" dirty="0">
                <a:solidFill>
                  <a:srgbClr val="0D0D0D"/>
                </a:solidFill>
                <a:effectLst/>
                <a:latin typeface="Söhne"/>
              </a:rPr>
              <a:t>4. Easy Integration with React</a:t>
            </a:r>
          </a:p>
          <a:p>
            <a:pPr algn="l">
              <a:buFont typeface="Arial" panose="020B0604020202020204" pitchFamily="34" charset="0"/>
              <a:buChar char="•"/>
            </a:pPr>
            <a:r>
              <a:rPr lang="en-GB" b="0" i="0" dirty="0">
                <a:solidFill>
                  <a:srgbClr val="0D0D0D"/>
                </a:solidFill>
                <a:effectLst/>
                <a:latin typeface="Söhne"/>
              </a:rPr>
              <a:t>TypeScript integrates seamlessly with React. TypeScript's JSX support allows you to use it directly within your TypeScript files (.</a:t>
            </a:r>
            <a:r>
              <a:rPr lang="en-GB" b="0" i="0" dirty="0" err="1">
                <a:solidFill>
                  <a:srgbClr val="0D0D0D"/>
                </a:solidFill>
                <a:effectLst/>
                <a:latin typeface="Söhne"/>
              </a:rPr>
              <a:t>tsx</a:t>
            </a:r>
            <a:r>
              <a:rPr lang="en-GB" b="0" i="0" dirty="0">
                <a:solidFill>
                  <a:srgbClr val="0D0D0D"/>
                </a:solidFill>
                <a:effectLst/>
                <a:latin typeface="Söhne"/>
              </a:rPr>
              <a:t>), and the React TypeScript definitions are robust and well-maintained.</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9</a:t>
            </a:fld>
            <a:endParaRPr lang="en-US" altLang="en-US"/>
          </a:p>
        </p:txBody>
      </p:sp>
    </p:spTree>
    <p:extLst>
      <p:ext uri="{BB962C8B-B14F-4D97-AF65-F5344CB8AC3E}">
        <p14:creationId xmlns:p14="http://schemas.microsoft.com/office/powerpoint/2010/main" val="38802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10</a:t>
            </a:fld>
            <a:endParaRPr lang="en-US" altLang="en-US"/>
          </a:p>
        </p:txBody>
      </p:sp>
    </p:spTree>
    <p:extLst>
      <p:ext uri="{BB962C8B-B14F-4D97-AF65-F5344CB8AC3E}">
        <p14:creationId xmlns:p14="http://schemas.microsoft.com/office/powerpoint/2010/main" val="137959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i="0" dirty="0">
                <a:solidFill>
                  <a:srgbClr val="0D0D0D"/>
                </a:solidFill>
                <a:effectLst/>
                <a:latin typeface="Söhne"/>
              </a:rPr>
              <a:t>It allows you to write HTML tags in TypeScript files. TypeScript supports JSX and provides type-checking for JSX code, enabling developers to use JSX syntax within TypeScript files (.</a:t>
            </a:r>
            <a:r>
              <a:rPr lang="en-IE" b="0" i="0" dirty="0" err="1">
                <a:solidFill>
                  <a:srgbClr val="0D0D0D"/>
                </a:solidFill>
                <a:effectLst/>
                <a:latin typeface="Söhne"/>
              </a:rPr>
              <a:t>tsx</a:t>
            </a:r>
            <a:r>
              <a:rPr lang="en-IE" b="0" i="0" dirty="0">
                <a:solidFill>
                  <a:srgbClr val="0D0D0D"/>
                </a:solidFill>
                <a:effectLst/>
                <a:latin typeface="Söhne"/>
              </a:rPr>
              <a:t> extension) for building user interfaces in a more expressive and HTML-like syntax.</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11</a:t>
            </a:fld>
            <a:endParaRPr lang="en-US" altLang="en-US"/>
          </a:p>
        </p:txBody>
      </p:sp>
    </p:spTree>
    <p:extLst>
      <p:ext uri="{BB962C8B-B14F-4D97-AF65-F5344CB8AC3E}">
        <p14:creationId xmlns:p14="http://schemas.microsoft.com/office/powerpoint/2010/main" val="42588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6B326C48-0925-FD7D-BE0E-9062D58B9521}"/>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566A7F73-8D66-73D6-CCA7-59BE3B6651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3634FD05-291D-773B-A7FF-B11C6B1F92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F2117E-EA09-4191-91CB-5C9296EDC926}" type="slidenum">
              <a:rPr lang="en-US" altLang="en-US" smtClean="0"/>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B2DCAC3C-8CEB-2DC4-B1C4-B054AF3BB3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DF0A1-91B4-DCA4-00D5-F32A3488F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0B0A90-DBF6-0496-8495-0D5A24918699}"/>
              </a:ext>
            </a:extLst>
          </p:cNvPr>
          <p:cNvSpPr>
            <a:spLocks noGrp="1" noChangeArrowheads="1"/>
          </p:cNvSpPr>
          <p:nvPr>
            <p:ph type="sldNum" sz="quarter" idx="12"/>
          </p:nvPr>
        </p:nvSpPr>
        <p:spPr>
          <a:ln/>
        </p:spPr>
        <p:txBody>
          <a:bodyPr/>
          <a:lstStyle>
            <a:lvl1pPr>
              <a:defRPr/>
            </a:lvl1pPr>
          </a:lstStyle>
          <a:p>
            <a:pPr>
              <a:defRPr/>
            </a:pPr>
            <a:fld id="{F35020D2-2BF6-49CA-90B7-49C64759FCD7}" type="slidenum">
              <a:rPr lang="en-US" altLang="en-US"/>
              <a:pPr>
                <a:defRPr/>
              </a:pPr>
              <a:t>‹#›</a:t>
            </a:fld>
            <a:endParaRPr lang="en-US" altLang="en-US"/>
          </a:p>
        </p:txBody>
      </p:sp>
    </p:spTree>
    <p:extLst>
      <p:ext uri="{BB962C8B-B14F-4D97-AF65-F5344CB8AC3E}">
        <p14:creationId xmlns:p14="http://schemas.microsoft.com/office/powerpoint/2010/main" val="325032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38C11314-3FF4-0961-7D99-547622C0BD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2D633F-75E0-5231-3740-452A50B0C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8B562A-2C8E-F7D8-F9C7-86432D8B3EFC}"/>
              </a:ext>
            </a:extLst>
          </p:cNvPr>
          <p:cNvSpPr>
            <a:spLocks noGrp="1" noChangeArrowheads="1"/>
          </p:cNvSpPr>
          <p:nvPr>
            <p:ph type="sldNum" sz="quarter" idx="12"/>
          </p:nvPr>
        </p:nvSpPr>
        <p:spPr>
          <a:ln/>
        </p:spPr>
        <p:txBody>
          <a:bodyPr/>
          <a:lstStyle>
            <a:lvl1pPr>
              <a:defRPr/>
            </a:lvl1pPr>
          </a:lstStyle>
          <a:p>
            <a:pPr>
              <a:defRPr/>
            </a:pPr>
            <a:fld id="{298BE005-0825-468C-AA99-4AB4DD8BA5EA}" type="slidenum">
              <a:rPr lang="en-US" altLang="en-US"/>
              <a:pPr>
                <a:defRPr/>
              </a:pPr>
              <a:t>‹#›</a:t>
            </a:fld>
            <a:endParaRPr lang="en-US" altLang="en-US"/>
          </a:p>
        </p:txBody>
      </p:sp>
    </p:spTree>
    <p:extLst>
      <p:ext uri="{BB962C8B-B14F-4D97-AF65-F5344CB8AC3E}">
        <p14:creationId xmlns:p14="http://schemas.microsoft.com/office/powerpoint/2010/main" val="421432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477DF65-A5AD-8727-8CBC-C3FC89A792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86BA96-1802-458A-C0E1-623100BAEB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9A3FD2-D7D7-99B7-FAA6-8B3772BDE1C9}"/>
              </a:ext>
            </a:extLst>
          </p:cNvPr>
          <p:cNvSpPr>
            <a:spLocks noGrp="1" noChangeArrowheads="1"/>
          </p:cNvSpPr>
          <p:nvPr>
            <p:ph type="sldNum" sz="quarter" idx="12"/>
          </p:nvPr>
        </p:nvSpPr>
        <p:spPr>
          <a:ln/>
        </p:spPr>
        <p:txBody>
          <a:bodyPr/>
          <a:lstStyle>
            <a:lvl1pPr>
              <a:defRPr/>
            </a:lvl1pPr>
          </a:lstStyle>
          <a:p>
            <a:pPr>
              <a:defRPr/>
            </a:pPr>
            <a:fld id="{0476A2D5-EAC8-4371-8A68-90031EF61090}" type="slidenum">
              <a:rPr lang="en-US" altLang="en-US"/>
              <a:pPr>
                <a:defRPr/>
              </a:pPr>
              <a:t>‹#›</a:t>
            </a:fld>
            <a:endParaRPr lang="en-US" altLang="en-US"/>
          </a:p>
        </p:txBody>
      </p:sp>
    </p:spTree>
    <p:extLst>
      <p:ext uri="{BB962C8B-B14F-4D97-AF65-F5344CB8AC3E}">
        <p14:creationId xmlns:p14="http://schemas.microsoft.com/office/powerpoint/2010/main" val="25014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610FE69D-0692-57C7-6CF7-FD6675CA8E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A6078B-279C-060D-FA23-32E2541E44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98B6A2-F994-455D-EC86-AA35D318561E}"/>
              </a:ext>
            </a:extLst>
          </p:cNvPr>
          <p:cNvSpPr>
            <a:spLocks noGrp="1" noChangeArrowheads="1"/>
          </p:cNvSpPr>
          <p:nvPr>
            <p:ph type="sldNum" sz="quarter" idx="12"/>
          </p:nvPr>
        </p:nvSpPr>
        <p:spPr>
          <a:ln/>
        </p:spPr>
        <p:txBody>
          <a:bodyPr/>
          <a:lstStyle>
            <a:lvl1pPr>
              <a:defRPr/>
            </a:lvl1pPr>
          </a:lstStyle>
          <a:p>
            <a:pPr>
              <a:defRPr/>
            </a:pPr>
            <a:fld id="{FF20FD76-2600-470C-B220-FCD85C8E166D}" type="slidenum">
              <a:rPr lang="en-US" altLang="en-US"/>
              <a:pPr>
                <a:defRPr/>
              </a:pPr>
              <a:t>‹#›</a:t>
            </a:fld>
            <a:endParaRPr lang="en-US" altLang="en-US"/>
          </a:p>
        </p:txBody>
      </p:sp>
    </p:spTree>
    <p:extLst>
      <p:ext uri="{BB962C8B-B14F-4D97-AF65-F5344CB8AC3E}">
        <p14:creationId xmlns:p14="http://schemas.microsoft.com/office/powerpoint/2010/main" val="39347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08AB5B60-5E70-2793-D663-89EB833783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DDA92E-5AD2-D0A0-1FFE-9A2F75FC3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B3A473-E8C4-62CB-0078-919A260EC473}"/>
              </a:ext>
            </a:extLst>
          </p:cNvPr>
          <p:cNvSpPr>
            <a:spLocks noGrp="1" noChangeArrowheads="1"/>
          </p:cNvSpPr>
          <p:nvPr>
            <p:ph type="sldNum" sz="quarter" idx="12"/>
          </p:nvPr>
        </p:nvSpPr>
        <p:spPr>
          <a:ln/>
        </p:spPr>
        <p:txBody>
          <a:bodyPr/>
          <a:lstStyle>
            <a:lvl1pPr>
              <a:defRPr/>
            </a:lvl1pPr>
          </a:lstStyle>
          <a:p>
            <a:pPr>
              <a:defRPr/>
            </a:pPr>
            <a:fld id="{06E310F8-678A-4CCD-9011-EC89267EF9E0}" type="slidenum">
              <a:rPr lang="en-US" altLang="en-US"/>
              <a:pPr>
                <a:defRPr/>
              </a:pPr>
              <a:t>‹#›</a:t>
            </a:fld>
            <a:endParaRPr lang="en-US" altLang="en-US"/>
          </a:p>
        </p:txBody>
      </p:sp>
    </p:spTree>
    <p:extLst>
      <p:ext uri="{BB962C8B-B14F-4D97-AF65-F5344CB8AC3E}">
        <p14:creationId xmlns:p14="http://schemas.microsoft.com/office/powerpoint/2010/main" val="20706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747F7271-BF35-C6FB-8535-1AEFF6FB78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65D9C61-CB4C-EBB5-A86F-E139D9178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25033B-9A8C-2E81-A28C-37E6C743ECDE}"/>
              </a:ext>
            </a:extLst>
          </p:cNvPr>
          <p:cNvSpPr>
            <a:spLocks noGrp="1" noChangeArrowheads="1"/>
          </p:cNvSpPr>
          <p:nvPr>
            <p:ph type="sldNum" sz="quarter" idx="12"/>
          </p:nvPr>
        </p:nvSpPr>
        <p:spPr>
          <a:ln/>
        </p:spPr>
        <p:txBody>
          <a:bodyPr/>
          <a:lstStyle>
            <a:lvl1pPr>
              <a:defRPr/>
            </a:lvl1pPr>
          </a:lstStyle>
          <a:p>
            <a:pPr>
              <a:defRPr/>
            </a:pPr>
            <a:fld id="{5EEFC9AB-7780-4925-9113-F166AE943A32}" type="slidenum">
              <a:rPr lang="en-US" altLang="en-US"/>
              <a:pPr>
                <a:defRPr/>
              </a:pPr>
              <a:t>‹#›</a:t>
            </a:fld>
            <a:endParaRPr lang="en-US" altLang="en-US"/>
          </a:p>
        </p:txBody>
      </p:sp>
    </p:spTree>
    <p:extLst>
      <p:ext uri="{BB962C8B-B14F-4D97-AF65-F5344CB8AC3E}">
        <p14:creationId xmlns:p14="http://schemas.microsoft.com/office/powerpoint/2010/main" val="20868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B2F255F5-A0E9-3203-E31A-6C55F01D00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AC3C23B-23E5-A773-3240-08A3997E23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4186354-6450-081E-8CB7-2919E23D1685}"/>
              </a:ext>
            </a:extLst>
          </p:cNvPr>
          <p:cNvSpPr>
            <a:spLocks noGrp="1" noChangeArrowheads="1"/>
          </p:cNvSpPr>
          <p:nvPr>
            <p:ph type="sldNum" sz="quarter" idx="12"/>
          </p:nvPr>
        </p:nvSpPr>
        <p:spPr>
          <a:ln/>
        </p:spPr>
        <p:txBody>
          <a:bodyPr/>
          <a:lstStyle>
            <a:lvl1pPr>
              <a:defRPr/>
            </a:lvl1pPr>
          </a:lstStyle>
          <a:p>
            <a:pPr>
              <a:defRPr/>
            </a:pPr>
            <a:fld id="{C67E753F-9DF2-4429-B732-01A0D9F79087}" type="slidenum">
              <a:rPr lang="en-US" altLang="en-US"/>
              <a:pPr>
                <a:defRPr/>
              </a:pPr>
              <a:t>‹#›</a:t>
            </a:fld>
            <a:endParaRPr lang="en-US" altLang="en-US"/>
          </a:p>
        </p:txBody>
      </p:sp>
    </p:spTree>
    <p:extLst>
      <p:ext uri="{BB962C8B-B14F-4D97-AF65-F5344CB8AC3E}">
        <p14:creationId xmlns:p14="http://schemas.microsoft.com/office/powerpoint/2010/main" val="29884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531295F0-206B-596F-5026-D555AAA3309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49AE1D-A07B-1D98-CC8C-72A72CDC17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EF6B31-CBE4-BF23-8161-06580DDA9116}"/>
              </a:ext>
            </a:extLst>
          </p:cNvPr>
          <p:cNvSpPr>
            <a:spLocks noGrp="1" noChangeArrowheads="1"/>
          </p:cNvSpPr>
          <p:nvPr>
            <p:ph type="sldNum" sz="quarter" idx="12"/>
          </p:nvPr>
        </p:nvSpPr>
        <p:spPr>
          <a:ln/>
        </p:spPr>
        <p:txBody>
          <a:bodyPr/>
          <a:lstStyle>
            <a:lvl1pPr>
              <a:defRPr/>
            </a:lvl1pPr>
          </a:lstStyle>
          <a:p>
            <a:pPr>
              <a:defRPr/>
            </a:pPr>
            <a:fld id="{15C525B3-71AC-4963-81CC-476B7FE86059}" type="slidenum">
              <a:rPr lang="en-US" altLang="en-US"/>
              <a:pPr>
                <a:defRPr/>
              </a:pPr>
              <a:t>‹#›</a:t>
            </a:fld>
            <a:endParaRPr lang="en-US" altLang="en-US"/>
          </a:p>
        </p:txBody>
      </p:sp>
    </p:spTree>
    <p:extLst>
      <p:ext uri="{BB962C8B-B14F-4D97-AF65-F5344CB8AC3E}">
        <p14:creationId xmlns:p14="http://schemas.microsoft.com/office/powerpoint/2010/main" val="257589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B624AA2-02FF-CA5D-F444-3D6D82BB00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57B7697-4918-E7B1-698C-2422F31999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05B89D-73D0-5568-F271-60638419EB9B}"/>
              </a:ext>
            </a:extLst>
          </p:cNvPr>
          <p:cNvSpPr>
            <a:spLocks noGrp="1" noChangeArrowheads="1"/>
          </p:cNvSpPr>
          <p:nvPr>
            <p:ph type="sldNum" sz="quarter" idx="12"/>
          </p:nvPr>
        </p:nvSpPr>
        <p:spPr>
          <a:ln/>
        </p:spPr>
        <p:txBody>
          <a:bodyPr/>
          <a:lstStyle>
            <a:lvl1pPr>
              <a:defRPr/>
            </a:lvl1pPr>
          </a:lstStyle>
          <a:p>
            <a:pPr>
              <a:defRPr/>
            </a:pPr>
            <a:fld id="{ED345493-4DFD-48CE-B16B-51EAE34151B2}" type="slidenum">
              <a:rPr lang="en-US" altLang="en-US"/>
              <a:pPr>
                <a:defRPr/>
              </a:pPr>
              <a:t>‹#›</a:t>
            </a:fld>
            <a:endParaRPr lang="en-US" altLang="en-US"/>
          </a:p>
        </p:txBody>
      </p:sp>
    </p:spTree>
    <p:extLst>
      <p:ext uri="{BB962C8B-B14F-4D97-AF65-F5344CB8AC3E}">
        <p14:creationId xmlns:p14="http://schemas.microsoft.com/office/powerpoint/2010/main" val="193996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7BE64AD7-EC52-B387-16BB-A3AC6A295F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09C383D-810C-4004-31B5-BB289BE049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49CD3F-FDDE-2330-AD88-F1C0C2932CF8}"/>
              </a:ext>
            </a:extLst>
          </p:cNvPr>
          <p:cNvSpPr>
            <a:spLocks noGrp="1" noChangeArrowheads="1"/>
          </p:cNvSpPr>
          <p:nvPr>
            <p:ph type="sldNum" sz="quarter" idx="12"/>
          </p:nvPr>
        </p:nvSpPr>
        <p:spPr>
          <a:ln/>
        </p:spPr>
        <p:txBody>
          <a:bodyPr/>
          <a:lstStyle>
            <a:lvl1pPr>
              <a:defRPr/>
            </a:lvl1pPr>
          </a:lstStyle>
          <a:p>
            <a:pPr>
              <a:defRPr/>
            </a:pPr>
            <a:fld id="{A44051C0-D0C3-46A2-8DD8-2EC8E5C3842C}" type="slidenum">
              <a:rPr lang="en-US" altLang="en-US"/>
              <a:pPr>
                <a:defRPr/>
              </a:pPr>
              <a:t>‹#›</a:t>
            </a:fld>
            <a:endParaRPr lang="en-US" altLang="en-US"/>
          </a:p>
        </p:txBody>
      </p:sp>
    </p:spTree>
    <p:extLst>
      <p:ext uri="{BB962C8B-B14F-4D97-AF65-F5344CB8AC3E}">
        <p14:creationId xmlns:p14="http://schemas.microsoft.com/office/powerpoint/2010/main" val="85823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E2894987-4571-63E7-A934-3472F28984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AFC234E-49A4-B932-C44F-9022799868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F28F58-7B12-0995-1D2D-9E3CF7808659}"/>
              </a:ext>
            </a:extLst>
          </p:cNvPr>
          <p:cNvSpPr>
            <a:spLocks noGrp="1" noChangeArrowheads="1"/>
          </p:cNvSpPr>
          <p:nvPr>
            <p:ph type="sldNum" sz="quarter" idx="12"/>
          </p:nvPr>
        </p:nvSpPr>
        <p:spPr>
          <a:ln/>
        </p:spPr>
        <p:txBody>
          <a:bodyPr/>
          <a:lstStyle>
            <a:lvl1pPr>
              <a:defRPr/>
            </a:lvl1pPr>
          </a:lstStyle>
          <a:p>
            <a:pPr>
              <a:defRPr/>
            </a:pPr>
            <a:fld id="{FFD84A79-2C5D-45ED-A6A5-1FF48B1A5309}" type="slidenum">
              <a:rPr lang="en-US" altLang="en-US"/>
              <a:pPr>
                <a:defRPr/>
              </a:pPr>
              <a:t>‹#›</a:t>
            </a:fld>
            <a:endParaRPr lang="en-US" altLang="en-US"/>
          </a:p>
        </p:txBody>
      </p:sp>
    </p:spTree>
    <p:extLst>
      <p:ext uri="{BB962C8B-B14F-4D97-AF65-F5344CB8AC3E}">
        <p14:creationId xmlns:p14="http://schemas.microsoft.com/office/powerpoint/2010/main" val="7895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AEBEA2-D9EB-CC8D-A919-64363336C9E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AA56DD5-BDC5-53E8-80C5-F964BD143E5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AB3E009-3B8B-F744-6A03-F273E005F23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06"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D4FB350D-6452-8CB9-B03B-8BDD92C5754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06"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A7C7E1B-36B3-9FED-8D96-F7F1BB8C799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E8ADBAE-735E-4A49-8731-3E835CBBF1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2pPr>
      <a:lvl3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3pPr>
      <a:lvl4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4pPr>
      <a:lvl5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5pPr>
      <a:lvl6pPr marL="457200" algn="ctr" rtl="0" fontAlgn="base">
        <a:spcBef>
          <a:spcPct val="0"/>
        </a:spcBef>
        <a:spcAft>
          <a:spcPct val="0"/>
        </a:spcAft>
        <a:defRPr sz="3200">
          <a:solidFill>
            <a:schemeClr val="tx2"/>
          </a:solidFill>
          <a:latin typeface="Arial" pitchFamily="-106" charset="0"/>
        </a:defRPr>
      </a:lvl6pPr>
      <a:lvl7pPr marL="914400" algn="ctr" rtl="0" fontAlgn="base">
        <a:spcBef>
          <a:spcPct val="0"/>
        </a:spcBef>
        <a:spcAft>
          <a:spcPct val="0"/>
        </a:spcAft>
        <a:defRPr sz="3200">
          <a:solidFill>
            <a:schemeClr val="tx2"/>
          </a:solidFill>
          <a:latin typeface="Arial" pitchFamily="-106" charset="0"/>
        </a:defRPr>
      </a:lvl7pPr>
      <a:lvl8pPr marL="1371600" algn="ctr" rtl="0" fontAlgn="base">
        <a:spcBef>
          <a:spcPct val="0"/>
        </a:spcBef>
        <a:spcAft>
          <a:spcPct val="0"/>
        </a:spcAft>
        <a:defRPr sz="3200">
          <a:solidFill>
            <a:schemeClr val="tx2"/>
          </a:solidFill>
          <a:latin typeface="Arial" pitchFamily="-106" charset="0"/>
        </a:defRPr>
      </a:lvl8pPr>
      <a:lvl9pPr marL="1828800" algn="ctr" rtl="0" fontAlgn="base">
        <a:spcBef>
          <a:spcPct val="0"/>
        </a:spcBef>
        <a:spcAft>
          <a:spcPct val="0"/>
        </a:spcAft>
        <a:defRPr sz="3200">
          <a:solidFill>
            <a:schemeClr val="tx2"/>
          </a:solidFill>
          <a:latin typeface="Arial" pitchFamily="-106"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60.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blogforlearning.com/2019/06/codeigniter-tutorial-2-mvc-and-rout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damiandeluca.com.ar/5-caracteristicas-de-react-que-deberias-conoc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medium.com/react-weekly/react-native-and-typescript-ad57b7413e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9" name="Rectangle 1434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6C6174-1C11-0422-5EB7-78A8F1166419}"/>
              </a:ext>
            </a:extLst>
          </p:cNvPr>
          <p:cNvPicPr>
            <a:picLocks noChangeAspect="1"/>
          </p:cNvPicPr>
          <p:nvPr/>
        </p:nvPicPr>
        <p:blipFill rotWithShape="1">
          <a:blip r:embed="rId3"/>
          <a:srcRect t="9182" b="4124"/>
          <a:stretch/>
        </p:blipFill>
        <p:spPr>
          <a:xfrm>
            <a:off x="20" y="10"/>
            <a:ext cx="9143980" cy="4201449"/>
          </a:xfrm>
          <a:prstGeom prst="rect">
            <a:avLst/>
          </a:prstGeom>
        </p:spPr>
      </p:pic>
      <p:grpSp>
        <p:nvGrpSpPr>
          <p:cNvPr id="14350" name="Group 1434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41813"/>
            <a:ext cx="9141713" cy="1828800"/>
            <a:chOff x="-305" y="3144820"/>
            <a:chExt cx="9182100" cy="1551136"/>
          </a:xfrm>
        </p:grpSpPr>
        <p:sp useBgFill="1">
          <p:nvSpPr>
            <p:cNvPr id="14345" name="Freeform: Shape 1434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346" name="Freeform: Shape 1434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347" name="Freeform: Shape 1434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4348" name="Freeform: Shape 1434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Subtitle 1">
            <a:extLst>
              <a:ext uri="{FF2B5EF4-FFF2-40B4-BE49-F238E27FC236}">
                <a16:creationId xmlns:a16="http://schemas.microsoft.com/office/drawing/2014/main" id="{E9600F9D-551E-2956-4945-4145D0F8F6FD}"/>
              </a:ext>
            </a:extLst>
          </p:cNvPr>
          <p:cNvSpPr>
            <a:spLocks noGrp="1"/>
          </p:cNvSpPr>
          <p:nvPr>
            <p:ph type="subTitle" idx="1"/>
          </p:nvPr>
        </p:nvSpPr>
        <p:spPr>
          <a:xfrm>
            <a:off x="603504" y="4580785"/>
            <a:ext cx="7062673" cy="484374"/>
          </a:xfrm>
        </p:spPr>
        <p:txBody>
          <a:bodyPr anchor="b">
            <a:normAutofit/>
          </a:bodyPr>
          <a:lstStyle/>
          <a:p>
            <a:pPr algn="l"/>
            <a:r>
              <a:rPr lang="en-IE" sz="1700" dirty="0">
                <a:solidFill>
                  <a:schemeClr val="tx2"/>
                </a:solidFill>
              </a:rPr>
              <a:t>Introduction</a:t>
            </a:r>
          </a:p>
        </p:txBody>
      </p:sp>
      <p:sp>
        <p:nvSpPr>
          <p:cNvPr id="14337" name="Slide Number Placeholder 5">
            <a:extLst>
              <a:ext uri="{FF2B5EF4-FFF2-40B4-BE49-F238E27FC236}">
                <a16:creationId xmlns:a16="http://schemas.microsoft.com/office/drawing/2014/main" id="{A1FD5BD3-F9F0-5445-A350-949B2A5A4DA3}"/>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70F9CE2F-452B-4868-A26A-442188FCB8B9}" type="slidenum">
              <a:rPr lang="en-US" altLang="en-US" sz="1000" b="0">
                <a:solidFill>
                  <a:prstClr val="black">
                    <a:tint val="75000"/>
                  </a:prstClr>
                </a:solidFill>
              </a:rPr>
              <a:pPr>
                <a:spcBef>
                  <a:spcPct val="0"/>
                </a:spcBef>
                <a:spcAft>
                  <a:spcPts val="600"/>
                </a:spcAft>
                <a:buFontTx/>
                <a:buNone/>
              </a:pPr>
              <a:t>1</a:t>
            </a:fld>
            <a:endParaRPr lang="en-US" altLang="en-US" sz="1000" b="0">
              <a:solidFill>
                <a:prstClr val="black">
                  <a:tint val="7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B294181-88DF-308E-C729-DF8997E23444}"/>
              </a:ext>
            </a:extLst>
          </p:cNvPr>
          <p:cNvSpPr>
            <a:spLocks noGrp="1" noChangeArrowheads="1"/>
          </p:cNvSpPr>
          <p:nvPr>
            <p:ph type="title"/>
          </p:nvPr>
        </p:nvSpPr>
        <p:spPr/>
        <p:txBody>
          <a:bodyPr/>
          <a:lstStyle/>
          <a:p>
            <a:r>
              <a:rPr lang="en-US" altLang="en-US" dirty="0">
                <a:ea typeface="ＭＳ Ｐゴシック" panose="020B0600070205080204" pitchFamily="34" charset="-128"/>
              </a:rPr>
              <a:t>UI description implementation</a:t>
            </a:r>
            <a:br>
              <a:rPr lang="en-US" altLang="en-US" dirty="0">
                <a:ea typeface="ＭＳ Ｐゴシック" panose="020B0600070205080204" pitchFamily="34" charset="-128"/>
              </a:rPr>
            </a:br>
            <a:r>
              <a:rPr lang="en-US" altLang="en-US" sz="1800" dirty="0">
                <a:ea typeface="ＭＳ Ｐゴシック" panose="020B0600070205080204" pitchFamily="34" charset="-128"/>
              </a:rPr>
              <a:t>(the imperative way)</a:t>
            </a:r>
          </a:p>
        </p:txBody>
      </p:sp>
      <p:sp>
        <p:nvSpPr>
          <p:cNvPr id="20482" name="Content Placeholder 2">
            <a:extLst>
              <a:ext uri="{FF2B5EF4-FFF2-40B4-BE49-F238E27FC236}">
                <a16:creationId xmlns:a16="http://schemas.microsoft.com/office/drawing/2014/main" id="{E8BC8000-507E-DD4C-952C-0629D3C6A3A4}"/>
              </a:ext>
            </a:extLst>
          </p:cNvPr>
          <p:cNvSpPr>
            <a:spLocks noGrp="1" noChangeArrowheads="1"/>
          </p:cNvSpPr>
          <p:nvPr>
            <p:ph idx="1"/>
          </p:nvPr>
        </p:nvSpPr>
        <p:spPr>
          <a:xfrm>
            <a:off x="457200" y="1600200"/>
            <a:ext cx="8229600" cy="4645025"/>
          </a:xfrm>
        </p:spPr>
        <p:txBody>
          <a:bodyPr/>
          <a:lstStyle/>
          <a:p>
            <a:pPr>
              <a:defRPr/>
            </a:pPr>
            <a:r>
              <a:rPr lang="en-US" altLang="en-US" sz="2000" dirty="0">
                <a:ea typeface="ＭＳ Ｐゴシック" panose="020B0600070205080204" pitchFamily="34" charset="-128"/>
              </a:rPr>
              <a:t>See the demos:</a:t>
            </a:r>
          </a:p>
          <a:p>
            <a:pPr lvl="1">
              <a:defRPr/>
            </a:pPr>
            <a:r>
              <a:rPr lang="en-US" altLang="en-US" sz="2000" dirty="0">
                <a:ea typeface="ＭＳ Ｐゴシック" panose="020B0600070205080204" pitchFamily="34" charset="-128"/>
              </a:rPr>
              <a:t>Ref. </a:t>
            </a:r>
            <a:r>
              <a:rPr lang="en-US" altLang="en-US" sz="2000" b="0" dirty="0">
                <a:ea typeface="ＭＳ Ｐゴシック" panose="020B0600070205080204" pitchFamily="34" charset="-128"/>
              </a:rPr>
              <a:t>01-UIDescription.html.</a:t>
            </a:r>
          </a:p>
          <a:p>
            <a:pPr lvl="1">
              <a:defRPr/>
            </a:pPr>
            <a:endParaRPr lang="en-US" altLang="en-US" sz="2000" b="0" dirty="0">
              <a:ea typeface="ＭＳ Ｐゴシック" panose="020B0600070205080204" pitchFamily="34" charset="-128"/>
            </a:endParaRPr>
          </a:p>
          <a:p>
            <a:pPr lvl="1">
              <a:defRPr/>
            </a:pPr>
            <a:r>
              <a:rPr lang="en-US" altLang="en-US" sz="2000" dirty="0">
                <a:ea typeface="ＭＳ Ｐゴシック" panose="020B0600070205080204" pitchFamily="34" charset="-128"/>
              </a:rPr>
              <a:t>Nesting </a:t>
            </a:r>
            <a:r>
              <a:rPr lang="en-US" altLang="en-US" sz="2000" b="0" dirty="0" err="1">
                <a:ea typeface="ＭＳ Ｐゴシック" panose="020B0600070205080204" pitchFamily="34" charset="-128"/>
              </a:rPr>
              <a:t>createElement</a:t>
            </a:r>
            <a:r>
              <a:rPr lang="en-US" altLang="en-US" sz="2000" dirty="0">
                <a:ea typeface="ＭＳ Ｐゴシック" panose="020B0600070205080204" pitchFamily="34" charset="-128"/>
              </a:rPr>
              <a:t>() calls (Ref</a:t>
            </a:r>
            <a:r>
              <a:rPr lang="en-US" altLang="en-US" sz="2000" b="0" dirty="0">
                <a:ea typeface="ＭＳ Ｐゴシック" panose="020B0600070205080204" pitchFamily="34" charset="-128"/>
              </a:rPr>
              <a:t>. 02-UIDescription.html)</a:t>
            </a:r>
          </a:p>
          <a:p>
            <a:pPr marL="457200" lvl="1" indent="0">
              <a:buFontTx/>
              <a:buNone/>
              <a:defRPr/>
            </a:pPr>
            <a:endParaRPr lang="en-US" altLang="en-US" sz="2000" b="0" dirty="0">
              <a:ea typeface="ＭＳ Ｐゴシック" panose="020B0600070205080204" pitchFamily="34" charset="-128"/>
            </a:endParaRPr>
          </a:p>
          <a:p>
            <a:pPr marL="57150" indent="0">
              <a:buFontTx/>
              <a:buNone/>
              <a:defRPr/>
            </a:pPr>
            <a:r>
              <a:rPr lang="en-US" altLang="en-US" sz="2000" b="0" dirty="0">
                <a:ea typeface="ＭＳ Ｐゴシック" panose="020B0600070205080204" pitchFamily="34" charset="-128"/>
              </a:rPr>
              <a:t>          ----------------------------------------------------------------------</a:t>
            </a:r>
          </a:p>
          <a:p>
            <a:pPr>
              <a:defRPr/>
            </a:pPr>
            <a:r>
              <a:rPr lang="en-IE" sz="2000" dirty="0"/>
              <a:t>Imperative programming </a:t>
            </a:r>
            <a:r>
              <a:rPr lang="en-IE" sz="2000" b="0" dirty="0"/>
              <a:t>is a programming paradigm that uses statements that change a program's state.</a:t>
            </a:r>
          </a:p>
          <a:p>
            <a:pPr marL="457200" lvl="1" indent="0">
              <a:buFontTx/>
              <a:buNone/>
              <a:defRPr/>
            </a:pPr>
            <a:r>
              <a:rPr lang="en-IE" sz="2000" b="0" i="1" dirty="0"/>
              <a:t>	</a:t>
            </a:r>
            <a:r>
              <a:rPr lang="en-GB" sz="2000" b="0" i="1" dirty="0"/>
              <a:t>focuses on describing how a program operates, step by step.</a:t>
            </a:r>
          </a:p>
          <a:p>
            <a:pPr>
              <a:defRPr/>
            </a:pPr>
            <a:r>
              <a:rPr lang="en-IE" sz="2000" dirty="0"/>
              <a:t>Declarative programming </a:t>
            </a:r>
            <a:r>
              <a:rPr lang="en-IE" sz="2000" b="0" dirty="0"/>
              <a:t>is a programming paradigm … that expresses the logic of a computation without describing its control flow. </a:t>
            </a:r>
          </a:p>
          <a:p>
            <a:pPr marL="914400" lvl="2" indent="0">
              <a:buNone/>
              <a:defRPr/>
            </a:pPr>
            <a:r>
              <a:rPr lang="en-GB" sz="2000" b="0" i="1" dirty="0"/>
              <a:t>focuses on what the result should be without specifying how it should achieve the results</a:t>
            </a:r>
            <a:endParaRPr lang="en-IE" sz="2000" b="0" i="1" dirty="0"/>
          </a:p>
        </p:txBody>
      </p:sp>
      <p:sp>
        <p:nvSpPr>
          <p:cNvPr id="22531" name="Slide Number Placeholder 3">
            <a:extLst>
              <a:ext uri="{FF2B5EF4-FFF2-40B4-BE49-F238E27FC236}">
                <a16:creationId xmlns:a16="http://schemas.microsoft.com/office/drawing/2014/main" id="{74EAAFA2-C472-BB3B-E62F-9E5085FA7C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966617E-8F6D-456A-8AFD-6FA9EA3C877E}" type="slidenum">
              <a:rPr lang="en-US" altLang="en-US" b="0" smtClean="0"/>
              <a:pPr>
                <a:spcBef>
                  <a:spcPct val="0"/>
                </a:spcBef>
                <a:buFontTx/>
                <a:buNone/>
              </a:pPr>
              <a:t>10</a:t>
            </a:fld>
            <a:endParaRPr lang="en-US"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3E4FFC9E-1E09-F49C-0A60-64334BA35D02}"/>
              </a:ext>
            </a:extLst>
          </p:cNvPr>
          <p:cNvSpPr>
            <a:spLocks noGrp="1" noChangeArrowheads="1"/>
          </p:cNvSpPr>
          <p:nvPr>
            <p:ph type="title"/>
          </p:nvPr>
        </p:nvSpPr>
        <p:spPr/>
        <p:txBody>
          <a:bodyPr/>
          <a:lstStyle/>
          <a:p>
            <a:r>
              <a:rPr lang="en-US" altLang="en-US">
                <a:ea typeface="ＭＳ Ｐゴシック" panose="020B0600070205080204" pitchFamily="34" charset="-128"/>
              </a:rPr>
              <a:t>UI description implementation</a:t>
            </a:r>
            <a:br>
              <a:rPr lang="en-US" altLang="en-US">
                <a:ea typeface="ＭＳ Ｐゴシック" panose="020B0600070205080204" pitchFamily="34" charset="-128"/>
              </a:rPr>
            </a:br>
            <a:r>
              <a:rPr lang="en-US" altLang="en-US" sz="1800">
                <a:ea typeface="ＭＳ Ｐゴシック" panose="020B0600070205080204" pitchFamily="34" charset="-128"/>
              </a:rPr>
              <a:t>(the declarative way)</a:t>
            </a:r>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B902FFE2-8B55-6F78-225F-1A5B47BBAD8F}"/>
              </a:ext>
            </a:extLst>
          </p:cNvPr>
          <p:cNvSpPr>
            <a:spLocks noGrp="1" noChangeArrowheads="1"/>
          </p:cNvSpPr>
          <p:nvPr>
            <p:ph idx="1"/>
          </p:nvPr>
        </p:nvSpPr>
        <p:spPr>
          <a:xfrm>
            <a:off x="433388" y="1417638"/>
            <a:ext cx="8229600" cy="4602162"/>
          </a:xfrm>
        </p:spPr>
        <p:txBody>
          <a:bodyPr/>
          <a:lstStyle/>
          <a:p>
            <a:r>
              <a:rPr lang="en-US" altLang="en-US" sz="2000" dirty="0">
                <a:ea typeface="ＭＳ Ｐゴシック" panose="020B0600070205080204" pitchFamily="34" charset="-128"/>
              </a:rPr>
              <a:t>TSX – TypeScript XML.</a:t>
            </a:r>
          </a:p>
          <a:p>
            <a:endParaRPr lang="en-US" altLang="en-US" sz="2000" u="sng" dirty="0">
              <a:ea typeface="ＭＳ Ｐゴシック" panose="020B0600070205080204" pitchFamily="34" charset="-128"/>
            </a:endParaRPr>
          </a:p>
          <a:p>
            <a:r>
              <a:rPr lang="en-US" altLang="en-US" sz="2000" b="0" u="sng" dirty="0">
                <a:ea typeface="ＭＳ Ｐゴシック" panose="020B0600070205080204" pitchFamily="34" charset="-128"/>
              </a:rPr>
              <a:t>Declarative</a:t>
            </a:r>
            <a:r>
              <a:rPr lang="en-US" altLang="en-US" sz="2000" b="0" dirty="0">
                <a:ea typeface="ＭＳ Ｐゴシック" panose="020B0600070205080204" pitchFamily="34" charset="-128"/>
              </a:rPr>
              <a:t> </a:t>
            </a:r>
            <a:r>
              <a:rPr lang="en-US" altLang="en-US" sz="2000" b="0" u="sng" dirty="0">
                <a:ea typeface="ＭＳ Ｐゴシック" panose="020B0600070205080204" pitchFamily="34" charset="-128"/>
              </a:rPr>
              <a:t>syntax</a:t>
            </a:r>
            <a:r>
              <a:rPr lang="en-US" altLang="en-US" sz="2000" b="0" dirty="0">
                <a:ea typeface="ＭＳ Ｐゴシック" panose="020B0600070205080204" pitchFamily="34" charset="-128"/>
              </a:rPr>
              <a:t> for coding UI descriptions.</a:t>
            </a:r>
          </a:p>
          <a:p>
            <a:endParaRPr lang="en-US" altLang="en-US" sz="2000" b="0" dirty="0">
              <a:ea typeface="ＭＳ Ｐゴシック" panose="020B0600070205080204" pitchFamily="34" charset="-128"/>
            </a:endParaRPr>
          </a:p>
          <a:p>
            <a:r>
              <a:rPr lang="en-US" altLang="en-US" sz="2000" b="0" dirty="0">
                <a:ea typeface="ＭＳ Ｐゴシック" panose="020B0600070205080204" pitchFamily="34" charset="-128"/>
              </a:rPr>
              <a:t>Retains the full power of Typescript.</a:t>
            </a:r>
          </a:p>
          <a:p>
            <a:r>
              <a:rPr lang="en-US" altLang="en-US" sz="2000" b="0" dirty="0">
                <a:ea typeface="ＭＳ Ｐゴシック" panose="020B0600070205080204" pitchFamily="34" charset="-128"/>
              </a:rPr>
              <a:t>Allows tight coupling between UI behavior and UI description. </a:t>
            </a:r>
          </a:p>
          <a:p>
            <a:endParaRPr lang="en-US" altLang="en-US" sz="2000" b="0" dirty="0">
              <a:ea typeface="ＭＳ Ｐゴシック" panose="020B0600070205080204" pitchFamily="34" charset="-128"/>
            </a:endParaRPr>
          </a:p>
          <a:p>
            <a:r>
              <a:rPr lang="en-US" altLang="en-US" sz="2000" dirty="0">
                <a:ea typeface="ＭＳ Ｐゴシック" panose="020B0600070205080204" pitchFamily="34" charset="-128"/>
              </a:rPr>
              <a:t>However, must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before being sent to browser.</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03-JSX-error.html and 04-JSX.html</a:t>
            </a:r>
          </a:p>
          <a:p>
            <a:pPr>
              <a:buFontTx/>
              <a:buNone/>
            </a:pPr>
            <a:endParaRPr lang="en-US" altLang="en-US" sz="2000" b="0"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F1295DDD-61BE-D74B-29C6-A86DB86B09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816F284-7BA2-4D94-A890-DEE79CF7DFBE}" type="slidenum">
              <a:rPr lang="en-US" altLang="en-US" b="0" smtClean="0"/>
              <a:pPr>
                <a:spcBef>
                  <a:spcPct val="0"/>
                </a:spcBef>
                <a:buFontTx/>
                <a:buNone/>
              </a:pPr>
              <a:t>11</a:t>
            </a:fld>
            <a:endParaRPr lang="en-US" altLang="en-US"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7331F-9750-6601-6CA2-B9A65CC37740}"/>
              </a:ext>
            </a:extLst>
          </p:cNvPr>
          <p:cNvPicPr>
            <a:picLocks noChangeAspect="1"/>
          </p:cNvPicPr>
          <p:nvPr/>
        </p:nvPicPr>
        <p:blipFill>
          <a:blip r:embed="rId2"/>
          <a:stretch>
            <a:fillRect/>
          </a:stretch>
        </p:blipFill>
        <p:spPr>
          <a:xfrm>
            <a:off x="-76201" y="1143000"/>
            <a:ext cx="9034507" cy="4724400"/>
          </a:xfrm>
          <a:prstGeom prst="rect">
            <a:avLst/>
          </a:prstGeom>
        </p:spPr>
      </p:pic>
      <p:sp>
        <p:nvSpPr>
          <p:cNvPr id="24577" name="Title 1">
            <a:extLst>
              <a:ext uri="{FF2B5EF4-FFF2-40B4-BE49-F238E27FC236}">
                <a16:creationId xmlns:a16="http://schemas.microsoft.com/office/drawing/2014/main" id="{BD3F028B-03F8-10AD-0D30-A768B0165A95}"/>
              </a:ext>
            </a:extLst>
          </p:cNvPr>
          <p:cNvSpPr>
            <a:spLocks noGrp="1" noChangeArrowheads="1"/>
          </p:cNvSpPr>
          <p:nvPr>
            <p:ph type="title"/>
          </p:nvPr>
        </p:nvSpPr>
        <p:spPr/>
        <p:txBody>
          <a:bodyPr/>
          <a:lstStyle/>
          <a:p>
            <a:r>
              <a:rPr lang="en-US" altLang="en-US">
                <a:ea typeface="ＭＳ Ｐゴシック" panose="020B0600070205080204" pitchFamily="34" charset="-128"/>
              </a:rPr>
              <a:t>REPL </a:t>
            </a:r>
            <a:r>
              <a:rPr lang="en-US" altLang="en-US" sz="1400">
                <a:ea typeface="ＭＳ Ｐゴシック" panose="020B0600070205080204" pitchFamily="34" charset="-128"/>
              </a:rPr>
              <a:t>(Read-Evaluate-Print-Loop) </a:t>
            </a:r>
            <a:r>
              <a:rPr lang="en-US" altLang="en-US">
                <a:ea typeface="ＭＳ Ｐゴシック" panose="020B0600070205080204" pitchFamily="34" charset="-128"/>
              </a:rPr>
              <a:t>transpiler.</a:t>
            </a:r>
          </a:p>
        </p:txBody>
      </p:sp>
      <p:sp>
        <p:nvSpPr>
          <p:cNvPr id="22531" name="Content Placeholder 2">
            <a:extLst>
              <a:ext uri="{FF2B5EF4-FFF2-40B4-BE49-F238E27FC236}">
                <a16:creationId xmlns:a16="http://schemas.microsoft.com/office/drawing/2014/main" id="{8FA53CAA-D2BA-F420-7E69-AD22DFACFDEB}"/>
              </a:ext>
            </a:extLst>
          </p:cNvPr>
          <p:cNvSpPr>
            <a:spLocks noGrp="1"/>
          </p:cNvSpPr>
          <p:nvPr>
            <p:ph idx="1"/>
          </p:nvPr>
        </p:nvSpPr>
        <p:spPr>
          <a:xfrm>
            <a:off x="457200" y="1143000"/>
            <a:ext cx="8229600" cy="4525963"/>
          </a:xfrm>
        </p:spPr>
        <p:txBody>
          <a:bodyPr/>
          <a:lstStyle/>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marL="0" indent="0">
              <a:buFontTx/>
              <a:buNone/>
              <a:defRPr/>
            </a:pPr>
            <a:endParaRPr lang="en-US" sz="2000" dirty="0">
              <a:ea typeface="ＭＳ Ｐゴシック" charset="0"/>
            </a:endParaRPr>
          </a:p>
        </p:txBody>
      </p:sp>
      <p:sp>
        <p:nvSpPr>
          <p:cNvPr id="24579" name="Slide Number Placeholder 3">
            <a:extLst>
              <a:ext uri="{FF2B5EF4-FFF2-40B4-BE49-F238E27FC236}">
                <a16:creationId xmlns:a16="http://schemas.microsoft.com/office/drawing/2014/main" id="{369E6652-87D2-16E3-1B3D-F2248B8EF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2070FC0-6E6A-44B9-9C10-F69319239F71}" type="slidenum">
              <a:rPr lang="en-US" altLang="en-US" b="0" smtClean="0"/>
              <a:pPr>
                <a:spcBef>
                  <a:spcPct val="0"/>
                </a:spcBef>
                <a:buFontTx/>
                <a:buNone/>
              </a:pPr>
              <a:t>12</a:t>
            </a:fld>
            <a:endParaRPr lang="en-US" altLang="en-US" b="0"/>
          </a:p>
        </p:txBody>
      </p:sp>
      <p:sp>
        <p:nvSpPr>
          <p:cNvPr id="9" name="Rectangle 8">
            <a:extLst>
              <a:ext uri="{FF2B5EF4-FFF2-40B4-BE49-F238E27FC236}">
                <a16:creationId xmlns:a16="http://schemas.microsoft.com/office/drawing/2014/main" id="{1037D2A3-C831-F03A-56CD-4788C9834446}"/>
              </a:ext>
            </a:extLst>
          </p:cNvPr>
          <p:cNvSpPr>
            <a:spLocks noChangeArrowheads="1"/>
          </p:cNvSpPr>
          <p:nvPr/>
        </p:nvSpPr>
        <p:spPr bwMode="auto">
          <a:xfrm>
            <a:off x="3017838" y="4783138"/>
            <a:ext cx="2163762" cy="703262"/>
          </a:xfrm>
          <a:prstGeom prst="rect">
            <a:avLst/>
          </a:prstGeom>
          <a:solidFill>
            <a:srgbClr val="FFFF00"/>
          </a:solidFill>
          <a:ln w="9525">
            <a:solidFill>
              <a:schemeClr val="tx1"/>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Reference </a:t>
            </a:r>
          </a:p>
          <a:p>
            <a:pPr eaLnBrk="1" hangingPunct="1">
              <a:defRPr/>
            </a:pPr>
            <a:r>
              <a:rPr lang="en-US" dirty="0">
                <a:latin typeface="+mn-lt"/>
                <a:ea typeface="+mn-ea"/>
              </a:rPr>
              <a:t>       04-JSX.html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0" name="Rectangle 2560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2" name="Freeform: Shape 256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601" name="Rectangle 2">
            <a:extLst>
              <a:ext uri="{FF2B5EF4-FFF2-40B4-BE49-F238E27FC236}">
                <a16:creationId xmlns:a16="http://schemas.microsoft.com/office/drawing/2014/main" id="{E19BFEBC-63BC-A87B-9036-EACA78B435EA}"/>
              </a:ext>
            </a:extLst>
          </p:cNvPr>
          <p:cNvSpPr>
            <a:spLocks noGrp="1" noChangeArrowheads="1"/>
          </p:cNvSpPr>
          <p:nvPr>
            <p:ph type="title"/>
          </p:nvPr>
        </p:nvSpPr>
        <p:spPr>
          <a:xfrm>
            <a:off x="852775" y="609597"/>
            <a:ext cx="7044316" cy="1330841"/>
          </a:xfrm>
        </p:spPr>
        <p:txBody>
          <a:bodyPr>
            <a:normAutofit/>
          </a:bodyPr>
          <a:lstStyle/>
          <a:p>
            <a:r>
              <a:rPr lang="en-GB" altLang="en-US" sz="3200" b="0" dirty="0">
                <a:ea typeface="ＭＳ Ｐゴシック" panose="020B0600070205080204" pitchFamily="34" charset="-128"/>
              </a:rPr>
              <a:t>TSX(TypeScript XML)</a:t>
            </a:r>
            <a:endParaRPr lang="en-US" altLang="en-US" dirty="0">
              <a:ea typeface="ＭＳ Ｐゴシック" panose="020B0600070205080204" pitchFamily="34" charset="-128"/>
            </a:endParaRPr>
          </a:p>
        </p:txBody>
      </p:sp>
      <p:sp>
        <p:nvSpPr>
          <p:cNvPr id="23554" name="Rectangle 3">
            <a:extLst>
              <a:ext uri="{FF2B5EF4-FFF2-40B4-BE49-F238E27FC236}">
                <a16:creationId xmlns:a16="http://schemas.microsoft.com/office/drawing/2014/main" id="{2D427BE2-6932-1899-6E45-FADBB40AC1BA}"/>
              </a:ext>
            </a:extLst>
          </p:cNvPr>
          <p:cNvSpPr>
            <a:spLocks noGrp="1" noChangeArrowheads="1"/>
          </p:cNvSpPr>
          <p:nvPr>
            <p:ph type="body" idx="1"/>
          </p:nvPr>
        </p:nvSpPr>
        <p:spPr>
          <a:xfrm>
            <a:off x="852775" y="2198363"/>
            <a:ext cx="7453025" cy="2678438"/>
          </a:xfrm>
        </p:spPr>
        <p:txBody>
          <a:bodyPr>
            <a:normAutofit fontScale="85000" lnSpcReduction="10000"/>
          </a:bodyPr>
          <a:lstStyle/>
          <a:p>
            <a:pPr>
              <a:defRPr/>
            </a:pPr>
            <a:endParaRPr lang="en-US" altLang="en-US" sz="1600" dirty="0">
              <a:ea typeface="ＭＳ Ｐゴシック" panose="020B0600070205080204" pitchFamily="34" charset="-128"/>
            </a:endParaRPr>
          </a:p>
          <a:p>
            <a:pPr>
              <a:defRPr/>
            </a:pPr>
            <a:r>
              <a:rPr lang="en-GB" altLang="en-US" sz="1600" dirty="0">
                <a:ea typeface="ＭＳ Ｐゴシック" panose="020B0600070205080204" pitchFamily="34" charset="-128"/>
              </a:rPr>
              <a:t>JSX(</a:t>
            </a:r>
            <a:r>
              <a:rPr lang="en-GB" altLang="en-US" sz="1600" dirty="0" err="1">
                <a:ea typeface="ＭＳ Ｐゴシック" panose="020B0600070205080204" pitchFamily="34" charset="-128"/>
              </a:rPr>
              <a:t>Javascript</a:t>
            </a:r>
            <a:r>
              <a:rPr lang="en-GB" altLang="en-US" sz="1600" dirty="0">
                <a:ea typeface="ＭＳ Ｐゴシック" panose="020B0600070205080204" pitchFamily="34" charset="-128"/>
              </a:rPr>
              <a:t> XML) </a:t>
            </a:r>
            <a:r>
              <a:rPr lang="en-GB" altLang="en-US" sz="1600" b="0" dirty="0">
                <a:ea typeface="ＭＳ Ｐゴシック" panose="020B0600070205080204" pitchFamily="34" charset="-128"/>
              </a:rPr>
              <a:t>is a file syntax extension used by React.  JSX resembles HTML, allowing developers to write UI components with an HTML-like (it is actually XML).</a:t>
            </a:r>
          </a:p>
          <a:p>
            <a:pPr>
              <a:defRPr/>
            </a:pPr>
            <a:r>
              <a:rPr lang="en-GB" altLang="en-US" sz="1600" dirty="0">
                <a:ea typeface="ＭＳ Ｐゴシック" panose="020B0600070205080204" pitchFamily="34" charset="-128"/>
              </a:rPr>
              <a:t>TSX is the TypeScript version of JSX, </a:t>
            </a:r>
            <a:r>
              <a:rPr lang="en-GB" altLang="en-US" sz="1600" b="0" dirty="0">
                <a:ea typeface="ＭＳ Ｐゴシック" panose="020B0600070205080204" pitchFamily="34" charset="-128"/>
              </a:rPr>
              <a:t>TypeScript is a superset that adds static typing in JavaScript.</a:t>
            </a:r>
          </a:p>
          <a:p>
            <a:pPr lvl="1">
              <a:defRPr/>
            </a:pPr>
            <a:r>
              <a:rPr lang="en-GB" altLang="en-US" sz="1600" b="0" dirty="0" err="1">
                <a:ea typeface="ＭＳ Ｐゴシック" panose="020B0600070205080204" pitchFamily="34" charset="-128"/>
              </a:rPr>
              <a:t>Typsscript</a:t>
            </a:r>
            <a:r>
              <a:rPr lang="en-GB" altLang="en-US" sz="1600" b="0" dirty="0">
                <a:ea typeface="ＭＳ Ｐゴシック" panose="020B0600070205080204" pitchFamily="34" charset="-128"/>
              </a:rPr>
              <a:t> files containing TSX use the .</a:t>
            </a:r>
            <a:r>
              <a:rPr lang="en-GB" altLang="en-US" sz="1600" b="0" dirty="0" err="1">
                <a:ea typeface="ＭＳ Ｐゴシック" panose="020B0600070205080204" pitchFamily="34" charset="-128"/>
              </a:rPr>
              <a:t>tsx</a:t>
            </a:r>
            <a:r>
              <a:rPr lang="en-GB" altLang="en-US" sz="1600" b="0" dirty="0">
                <a:ea typeface="ＭＳ Ｐゴシック" panose="020B0600070205080204" pitchFamily="34" charset="-128"/>
              </a:rPr>
              <a:t> extension.</a:t>
            </a:r>
            <a:endParaRPr lang="en-US" altLang="en-US" sz="1600" b="0" dirty="0">
              <a:ea typeface="ＭＳ Ｐゴシック" panose="020B0600070205080204" pitchFamily="34" charset="-128"/>
            </a:endParaRPr>
          </a:p>
          <a:p>
            <a:pPr>
              <a:defRPr/>
            </a:pPr>
            <a:r>
              <a:rPr lang="en-US" altLang="en-US" sz="1600" b="0" dirty="0">
                <a:ea typeface="ＭＳ Ｐゴシック" panose="020B0600070205080204" pitchFamily="34" charset="-128"/>
              </a:rPr>
              <a:t>Some minor HTML tag attributes differences, e.g. </a:t>
            </a:r>
            <a:r>
              <a:rPr lang="en-US" altLang="en-US" sz="1600" b="0" dirty="0" err="1">
                <a:ea typeface="ＭＳ Ｐゴシック" panose="020B0600070205080204" pitchFamily="34" charset="-128"/>
              </a:rPr>
              <a:t>className</a:t>
            </a:r>
            <a:r>
              <a:rPr lang="en-US" altLang="en-US" sz="1600" b="0" dirty="0">
                <a:ea typeface="ＭＳ Ｐゴシック" panose="020B0600070205080204" pitchFamily="34" charset="-128"/>
              </a:rPr>
              <a:t>  (class), </a:t>
            </a:r>
            <a:r>
              <a:rPr lang="en-US" altLang="en-US" sz="1600" b="0" dirty="0" err="1">
                <a:ea typeface="ＭＳ Ｐゴシック" panose="020B0600070205080204" pitchFamily="34" charset="-128"/>
              </a:rPr>
              <a:t>htmlFor</a:t>
            </a:r>
            <a:r>
              <a:rPr lang="en-US" altLang="en-US" sz="1600" b="0" dirty="0">
                <a:ea typeface="ＭＳ Ｐゴシック" panose="020B0600070205080204" pitchFamily="34" charset="-128"/>
              </a:rPr>
              <a:t> (for).</a:t>
            </a:r>
          </a:p>
          <a:p>
            <a:pPr>
              <a:buFontTx/>
              <a:buNone/>
              <a:defRPr/>
            </a:pPr>
            <a:endParaRPr lang="en-US" altLang="en-US" sz="1600" dirty="0">
              <a:ea typeface="ＭＳ Ｐゴシック" panose="020B0600070205080204" pitchFamily="34" charset="-128"/>
            </a:endParaRPr>
          </a:p>
          <a:p>
            <a:pPr>
              <a:defRPr/>
            </a:pPr>
            <a:r>
              <a:rPr lang="en-US" altLang="en-US" sz="1600" b="0" dirty="0">
                <a:ea typeface="ＭＳ Ｐゴシック" panose="020B0600070205080204" pitchFamily="34" charset="-128"/>
              </a:rPr>
              <a:t>Allows UI description to be coded </a:t>
            </a:r>
            <a:r>
              <a:rPr lang="en-US" altLang="en-US" sz="1600" dirty="0">
                <a:ea typeface="ＭＳ Ｐゴシック" panose="020B0600070205080204" pitchFamily="34" charset="-128"/>
              </a:rPr>
              <a:t>in a declarative style </a:t>
            </a:r>
            <a:r>
              <a:rPr lang="en-US" altLang="en-US" sz="1600" b="0" dirty="0">
                <a:ea typeface="ＭＳ Ｐゴシック" panose="020B0600070205080204" pitchFamily="34" charset="-128"/>
              </a:rPr>
              <a:t>and be in-lined in TypeScript. </a:t>
            </a:r>
          </a:p>
          <a:p>
            <a:pPr>
              <a:defRPr/>
            </a:pPr>
            <a:endParaRPr lang="en-US" altLang="en-US" sz="1600" dirty="0">
              <a:ea typeface="ＭＳ Ｐゴシック" panose="020B0600070205080204" pitchFamily="34" charset="-128"/>
            </a:endParaRPr>
          </a:p>
          <a:p>
            <a:pPr>
              <a:defRPr/>
            </a:pPr>
            <a:r>
              <a:rPr lang="en-US" altLang="en-US" sz="1600" dirty="0">
                <a:ea typeface="ＭＳ Ｐゴシック" panose="020B0600070205080204" pitchFamily="34" charset="-128"/>
              </a:rPr>
              <a:t>Combines templating with the power of TS.</a:t>
            </a:r>
          </a:p>
        </p:txBody>
      </p:sp>
      <p:pic>
        <p:nvPicPr>
          <p:cNvPr id="25607" name="Graphic 25606" descr="Web Design">
            <a:extLst>
              <a:ext uri="{FF2B5EF4-FFF2-40B4-BE49-F238E27FC236}">
                <a16:creationId xmlns:a16="http://schemas.microsoft.com/office/drawing/2014/main" id="{CE14CCE5-7EA0-977F-75C6-03BDAF023F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1125" y="608860"/>
            <a:ext cx="1513675" cy="1513675"/>
          </a:xfrm>
          <a:prstGeom prst="rect">
            <a:avLst/>
          </a:prstGeom>
        </p:spPr>
      </p:pic>
      <p:sp>
        <p:nvSpPr>
          <p:cNvPr id="25614" name="Freeform: Shape 256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603" name="Slide Number Placeholder 1">
            <a:extLst>
              <a:ext uri="{FF2B5EF4-FFF2-40B4-BE49-F238E27FC236}">
                <a16:creationId xmlns:a16="http://schemas.microsoft.com/office/drawing/2014/main" id="{281C14CF-AE93-45F2-5F5D-E20A3DA83102}"/>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3C66460B-7E7A-453B-A3E2-929CC9AEE0BF}" type="slidenum">
              <a:rPr lang="en-US" altLang="en-US" sz="900" b="0"/>
              <a:pPr>
                <a:spcBef>
                  <a:spcPct val="0"/>
                </a:spcBef>
                <a:spcAft>
                  <a:spcPts val="600"/>
                </a:spcAft>
                <a:buFontTx/>
                <a:buNone/>
              </a:pPr>
              <a:t>13</a:t>
            </a:fld>
            <a:endParaRPr lang="en-US" altLang="en-US" sz="900" b="0"/>
          </a:p>
        </p:txBody>
      </p:sp>
      <p:pic>
        <p:nvPicPr>
          <p:cNvPr id="4" name="Picture 3">
            <a:extLst>
              <a:ext uri="{FF2B5EF4-FFF2-40B4-BE49-F238E27FC236}">
                <a16:creationId xmlns:a16="http://schemas.microsoft.com/office/drawing/2014/main" id="{6A5B3EB7-4FDC-63F7-6D10-6D49B6DDDB15}"/>
              </a:ext>
            </a:extLst>
          </p:cNvPr>
          <p:cNvPicPr>
            <a:picLocks noChangeAspect="1"/>
          </p:cNvPicPr>
          <p:nvPr/>
        </p:nvPicPr>
        <p:blipFill>
          <a:blip r:embed="rId4"/>
          <a:stretch>
            <a:fillRect/>
          </a:stretch>
        </p:blipFill>
        <p:spPr>
          <a:xfrm>
            <a:off x="1905000" y="4802524"/>
            <a:ext cx="5638800" cy="18145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1C991F1-C59A-2BE8-43B1-8A0A15E3F9B3}"/>
              </a:ext>
            </a:extLst>
          </p:cNvPr>
          <p:cNvSpPr>
            <a:spLocks noGrp="1" noChangeArrowheads="1"/>
          </p:cNvSpPr>
          <p:nvPr>
            <p:ph type="title"/>
          </p:nvPr>
        </p:nvSpPr>
        <p:spPr/>
        <p:txBody>
          <a:bodyPr/>
          <a:lstStyle/>
          <a:p>
            <a:r>
              <a:rPr lang="en-US" altLang="en-US" dirty="0" err="1">
                <a:ea typeface="ＭＳ Ｐゴシック" panose="020B0600070205080204" pitchFamily="34" charset="-128"/>
              </a:rPr>
              <a:t>Transpiling</a:t>
            </a:r>
            <a:r>
              <a:rPr lang="en-US" altLang="en-US" dirty="0">
                <a:ea typeface="ＭＳ Ｐゴシック" panose="020B0600070205080204" pitchFamily="34" charset="-128"/>
              </a:rPr>
              <a:t> TSX.</a:t>
            </a:r>
            <a:endParaRPr lang="en-US" altLang="en-US" dirty="0">
              <a:solidFill>
                <a:srgbClr val="990000"/>
              </a:solidFill>
              <a:ea typeface="ＭＳ Ｐゴシック" panose="020B0600070205080204" pitchFamily="34" charset="-128"/>
            </a:endParaRPr>
          </a:p>
        </p:txBody>
      </p:sp>
      <p:sp>
        <p:nvSpPr>
          <p:cNvPr id="24578" name="Rectangle 3">
            <a:extLst>
              <a:ext uri="{FF2B5EF4-FFF2-40B4-BE49-F238E27FC236}">
                <a16:creationId xmlns:a16="http://schemas.microsoft.com/office/drawing/2014/main" id="{1280A556-9A4C-6D51-6CC4-BF252C0C1EAF}"/>
              </a:ext>
            </a:extLst>
          </p:cNvPr>
          <p:cNvSpPr>
            <a:spLocks noGrp="1" noChangeArrowheads="1"/>
          </p:cNvSpPr>
          <p:nvPr>
            <p:ph type="body" idx="1"/>
          </p:nvPr>
        </p:nvSpPr>
        <p:spPr>
          <a:xfrm>
            <a:off x="457200" y="1371600"/>
            <a:ext cx="8229600" cy="4724400"/>
          </a:xfrm>
        </p:spPr>
        <p:txBody>
          <a:bodyPr/>
          <a:lstStyle/>
          <a:p>
            <a:r>
              <a:rPr lang="en-US" altLang="en-US" sz="2000" dirty="0">
                <a:ea typeface="ＭＳ Ｐゴシック" panose="020B0600070205080204" pitchFamily="34" charset="-128"/>
              </a:rPr>
              <a:t>Browsers don’t do Typescript!</a:t>
            </a:r>
          </a:p>
          <a:p>
            <a:pPr lvl="1"/>
            <a:r>
              <a:rPr lang="en-US" altLang="en-US" sz="2000" dirty="0">
                <a:ea typeface="ＭＳ Ｐゴシック" panose="020B0600070205080204" pitchFamily="34" charset="-128"/>
              </a:rPr>
              <a:t>Needs to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to </a:t>
            </a:r>
            <a:r>
              <a:rPr lang="en-US" altLang="en-US" sz="2000" dirty="0" err="1">
                <a:ea typeface="ＭＳ Ｐゴシック" panose="020B0600070205080204" pitchFamily="34" charset="-128"/>
              </a:rPr>
              <a:t>Javascript</a:t>
            </a:r>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What can we use to </a:t>
            </a:r>
            <a:r>
              <a:rPr lang="en-US" altLang="en-US" sz="2000" dirty="0" err="1">
                <a:ea typeface="ＭＳ Ｐゴシック" panose="020B0600070205080204" pitchFamily="34" charset="-128"/>
              </a:rPr>
              <a:t>Transpile</a:t>
            </a:r>
            <a:r>
              <a:rPr lang="en-US" altLang="en-US" sz="2000" dirty="0">
                <a:ea typeface="ＭＳ Ｐゴシック" panose="020B0600070205080204" pitchFamily="34" charset="-128"/>
              </a:rPr>
              <a:t>? </a:t>
            </a:r>
          </a:p>
          <a:p>
            <a:pPr lvl="1"/>
            <a:r>
              <a:rPr lang="en-US" altLang="en-US" sz="2000" dirty="0">
                <a:ea typeface="ＭＳ Ｐゴシック" panose="020B0600070205080204" pitchFamily="34" charset="-128"/>
              </a:rPr>
              <a:t>The Babel platform.</a:t>
            </a:r>
          </a:p>
          <a:p>
            <a:pPr lvl="1"/>
            <a:r>
              <a:rPr lang="en-US" altLang="en-US" sz="2000" dirty="0">
                <a:ea typeface="ＭＳ Ｐゴシック" panose="020B0600070205080204" pitchFamily="34" charset="-128"/>
              </a:rPr>
              <a:t>The </a:t>
            </a:r>
            <a:r>
              <a:rPr lang="en-US" altLang="en-US" sz="2000" dirty="0" err="1">
                <a:ea typeface="ＭＳ Ｐゴシック" panose="020B0600070205080204" pitchFamily="34" charset="-128"/>
              </a:rPr>
              <a:t>Vite</a:t>
            </a:r>
            <a:r>
              <a:rPr lang="en-US" altLang="en-US" sz="2000" dirty="0">
                <a:ea typeface="ＭＳ Ｐゴシック" panose="020B0600070205080204" pitchFamily="34" charset="-128"/>
              </a:rPr>
              <a:t> library.</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How?</a:t>
            </a:r>
          </a:p>
          <a:p>
            <a:pPr lvl="1">
              <a:buFontTx/>
              <a:buAutoNum type="arabicPeriod"/>
            </a:pPr>
            <a:r>
              <a:rPr lang="en-US" altLang="en-US" sz="2000" dirty="0">
                <a:ea typeface="ＭＳ Ｐゴシック" panose="020B0600070205080204" pitchFamily="34" charset="-128"/>
              </a:rPr>
              <a:t>Manually, via REPL or command line. </a:t>
            </a:r>
          </a:p>
          <a:p>
            <a:pPr lvl="2"/>
            <a:r>
              <a:rPr lang="en-US" altLang="en-US" sz="2000" dirty="0">
                <a:ea typeface="ＭＳ Ｐゴシック" panose="020B0600070205080204" pitchFamily="34" charset="-128"/>
              </a:rPr>
              <a:t>When experimenting only.</a:t>
            </a:r>
          </a:p>
          <a:p>
            <a:pPr lvl="1">
              <a:buFontTx/>
              <a:buAutoNum type="arabicPeriod"/>
            </a:pPr>
            <a:r>
              <a:rPr lang="en-US" altLang="en-US" sz="2000" dirty="0">
                <a:ea typeface="ＭＳ Ｐゴシック" panose="020B0600070205080204" pitchFamily="34" charset="-128"/>
              </a:rPr>
              <a:t>Using an instrumented web server – </a:t>
            </a:r>
            <a:r>
              <a:rPr lang="en-US" altLang="en-US" sz="2000" dirty="0" err="1">
                <a:ea typeface="ＭＳ Ｐゴシック" panose="020B0600070205080204" pitchFamily="34" charset="-128"/>
              </a:rPr>
              <a:t>Vite</a:t>
            </a:r>
            <a:r>
              <a:rPr lang="en-US" altLang="en-US" sz="2000" dirty="0">
                <a:ea typeface="ＭＳ Ｐゴシック" panose="020B0600070205080204" pitchFamily="34" charset="-128"/>
              </a:rPr>
              <a:t> library instrumentation.</a:t>
            </a:r>
          </a:p>
          <a:p>
            <a:pPr lvl="2"/>
            <a:r>
              <a:rPr lang="en-US" altLang="en-US" sz="2000" dirty="0">
                <a:ea typeface="ＭＳ Ｐゴシック" panose="020B0600070205080204" pitchFamily="34" charset="-128"/>
              </a:rPr>
              <a:t>Ideal for development.</a:t>
            </a:r>
          </a:p>
          <a:p>
            <a:pPr lvl="1">
              <a:buFontTx/>
              <a:buAutoNum type="arabicPeriod"/>
            </a:pPr>
            <a:r>
              <a:rPr lang="en-US" altLang="en-US" sz="2000" dirty="0">
                <a:ea typeface="ＭＳ Ｐゴシック" panose="020B0600070205080204" pitchFamily="34" charset="-128"/>
              </a:rPr>
              <a:t>Using </a:t>
            </a:r>
            <a:r>
              <a:rPr lang="en-US" altLang="en-US" sz="2000" b="0" dirty="0">
                <a:ea typeface="ＭＳ Ｐゴシック" panose="020B0600070205080204" pitchFamily="34" charset="-128"/>
              </a:rPr>
              <a:t>bundler</a:t>
            </a:r>
            <a:r>
              <a:rPr lang="en-US" altLang="en-US" sz="2000" dirty="0">
                <a:ea typeface="ＭＳ Ｐゴシック" panose="020B0600070205080204" pitchFamily="34" charset="-128"/>
              </a:rPr>
              <a:t> tools as part of the build process – </a:t>
            </a:r>
            <a:r>
              <a:rPr lang="en-US" altLang="en-US" sz="2000" dirty="0" err="1">
                <a:ea typeface="ＭＳ Ｐゴシック" panose="020B0600070205080204" pitchFamily="34" charset="-128"/>
              </a:rPr>
              <a:t>Vite</a:t>
            </a:r>
            <a:r>
              <a:rPr lang="en-US" altLang="en-US" sz="2000" dirty="0">
                <a:ea typeface="ＭＳ Ｐゴシック" panose="020B0600070205080204" pitchFamily="34" charset="-128"/>
              </a:rPr>
              <a:t> again.</a:t>
            </a:r>
          </a:p>
          <a:p>
            <a:pPr lvl="2"/>
            <a:r>
              <a:rPr lang="en-US" altLang="en-US" sz="2000" dirty="0">
                <a:ea typeface="ＭＳ Ｐゴシック" panose="020B0600070205080204" pitchFamily="34" charset="-128"/>
              </a:rPr>
              <a:t>Production standard.</a:t>
            </a:r>
          </a:p>
        </p:txBody>
      </p:sp>
      <p:sp>
        <p:nvSpPr>
          <p:cNvPr id="26627" name="Slide Number Placeholder 1">
            <a:extLst>
              <a:ext uri="{FF2B5EF4-FFF2-40B4-BE49-F238E27FC236}">
                <a16:creationId xmlns:a16="http://schemas.microsoft.com/office/drawing/2014/main" id="{216F69B7-262F-7B19-22F3-E150711F14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ADF2E32-AF2C-4BD6-A92A-0C2FD06272D1}" type="slidenum">
              <a:rPr lang="en-US" altLang="en-US" b="0" smtClean="0"/>
              <a:pPr>
                <a:spcBef>
                  <a:spcPct val="0"/>
                </a:spcBef>
                <a:buFontTx/>
                <a:buNone/>
              </a:pPr>
              <a:t>14</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8">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78">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63F8ABD-1C69-747E-546E-A5AE56DC07D0}"/>
              </a:ext>
            </a:extLst>
          </p:cNvPr>
          <p:cNvSpPr>
            <a:spLocks noGrp="1" noChangeArrowheads="1"/>
          </p:cNvSpPr>
          <p:nvPr>
            <p:ph type="title"/>
          </p:nvPr>
        </p:nvSpPr>
        <p:spPr/>
        <p:txBody>
          <a:bodyPr/>
          <a:lstStyle/>
          <a:p>
            <a:r>
              <a:rPr lang="en-US" altLang="en-US">
                <a:ea typeface="ＭＳ Ｐゴシック" panose="020B0600070205080204" pitchFamily="34" charset="-128"/>
              </a:rPr>
              <a:t>React Components.</a:t>
            </a:r>
            <a:endParaRPr lang="en-US" altLang="en-US">
              <a:solidFill>
                <a:srgbClr val="990000"/>
              </a:solidFill>
              <a:ea typeface="ＭＳ Ｐゴシック" panose="020B0600070205080204" pitchFamily="34" charset="-128"/>
            </a:endParaRPr>
          </a:p>
        </p:txBody>
      </p:sp>
      <p:sp>
        <p:nvSpPr>
          <p:cNvPr id="26626" name="Rectangle 3">
            <a:extLst>
              <a:ext uri="{FF2B5EF4-FFF2-40B4-BE49-F238E27FC236}">
                <a16:creationId xmlns:a16="http://schemas.microsoft.com/office/drawing/2014/main" id="{FE1DFF3E-3F05-3EB7-281B-827663C50E73}"/>
              </a:ext>
            </a:extLst>
          </p:cNvPr>
          <p:cNvSpPr>
            <a:spLocks noGrp="1" noChangeArrowheads="1"/>
          </p:cNvSpPr>
          <p:nvPr>
            <p:ph type="body" idx="1"/>
          </p:nvPr>
        </p:nvSpPr>
        <p:spPr>
          <a:xfrm>
            <a:off x="457200" y="1371600"/>
            <a:ext cx="8229600" cy="4724400"/>
          </a:xfrm>
        </p:spPr>
        <p:txBody>
          <a:bodyPr/>
          <a:lstStyle/>
          <a:p>
            <a:pPr>
              <a:defRPr/>
            </a:pPr>
            <a:r>
              <a:rPr lang="en-US" altLang="en-US" sz="2000" dirty="0">
                <a:ea typeface="ＭＳ Ｐゴシック" panose="020B0600070205080204" pitchFamily="34" charset="-128"/>
              </a:rPr>
              <a:t>We develop COMPONENTS.</a:t>
            </a:r>
          </a:p>
          <a:p>
            <a:pPr lvl="1">
              <a:defRPr/>
            </a:pPr>
            <a:r>
              <a:rPr lang="en-US" altLang="en-US" sz="2000" b="0" dirty="0">
                <a:ea typeface="ＭＳ Ｐゴシック" panose="020B0600070205080204" pitchFamily="34" charset="-128"/>
              </a:rPr>
              <a:t>A</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TS</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function that returns a UI description, i.e. TSX</a:t>
            </a:r>
            <a:r>
              <a:rPr lang="en-US" altLang="en-US" sz="2000" dirty="0">
                <a:ea typeface="ＭＳ Ｐゴシック" panose="020B0600070205080204" pitchFamily="34" charset="-128"/>
              </a:rPr>
              <a:t>.</a:t>
            </a:r>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We reference a component like a </a:t>
            </a:r>
            <a:r>
              <a:rPr lang="en-US" altLang="en-US" sz="2000" u="sng" dirty="0">
                <a:ea typeface="ＭＳ Ｐゴシック" panose="020B0600070205080204" pitchFamily="34" charset="-128"/>
              </a:rPr>
              <a:t>HTML tag.</a:t>
            </a:r>
            <a:endParaRPr lang="en-US" altLang="en-US" sz="2000" dirty="0">
              <a:ea typeface="ＭＳ Ｐゴシック" panose="020B0600070205080204" pitchFamily="34" charset="-128"/>
            </a:endParaRPr>
          </a:p>
          <a:p>
            <a:pPr marL="457200" lvl="1" indent="0">
              <a:buFontTx/>
              <a:buNone/>
              <a:defRPr/>
            </a:pPr>
            <a:r>
              <a:rPr lang="en-US" altLang="en-US" sz="2000" dirty="0">
                <a:ea typeface="ＭＳ Ｐゴシック" panose="020B0600070205080204" pitchFamily="34" charset="-128"/>
              </a:rPr>
              <a:t>e.g. </a:t>
            </a:r>
            <a:br>
              <a:rPr lang="en-US" altLang="en-US" sz="2000" dirty="0">
                <a:ea typeface="ＭＳ Ｐゴシック" panose="020B0600070205080204" pitchFamily="34" charset="-128"/>
              </a:rPr>
            </a:br>
            <a:endParaRPr lang="en-US" altLang="en-US" sz="2000" b="0" dirty="0">
              <a:ea typeface="ＭＳ Ｐゴシック" panose="020B0600070205080204" pitchFamily="34" charset="-128"/>
            </a:endParaRPr>
          </a:p>
          <a:p>
            <a:pPr marL="0" indent="0">
              <a:buFontTx/>
              <a:buNone/>
              <a:defRPr/>
            </a:pPr>
            <a:r>
              <a:rPr lang="en-IE" sz="2000" b="0" dirty="0"/>
              <a:t>   </a:t>
            </a:r>
            <a:r>
              <a:rPr lang="en-IE" sz="2000" b="0" dirty="0" err="1"/>
              <a:t>const</a:t>
            </a:r>
            <a:r>
              <a:rPr lang="en-IE" sz="2000" b="0" dirty="0"/>
              <a:t> </a:t>
            </a:r>
            <a:r>
              <a:rPr lang="en-IE" sz="2000" b="0" dirty="0" err="1"/>
              <a:t>rootElement</a:t>
            </a:r>
            <a:r>
              <a:rPr lang="en-IE" sz="2000" b="0" dirty="0"/>
              <a:t> = </a:t>
            </a:r>
          </a:p>
          <a:p>
            <a:pPr marL="0" indent="0">
              <a:buFontTx/>
              <a:buNone/>
              <a:defRPr/>
            </a:pPr>
            <a:r>
              <a:rPr lang="en-IE" sz="2000" b="0" dirty="0"/>
              <a:t>        </a:t>
            </a:r>
            <a:r>
              <a:rPr lang="en-IE" sz="2000" b="0" dirty="0" err="1"/>
              <a:t>ReactDOM.createRoot</a:t>
            </a:r>
            <a:r>
              <a:rPr lang="en-IE" sz="2000" b="0" dirty="0"/>
              <a:t>(</a:t>
            </a:r>
            <a:r>
              <a:rPr lang="en-IE" sz="2000" b="0" dirty="0" err="1"/>
              <a:t>document.getElementById</a:t>
            </a:r>
            <a:r>
              <a:rPr lang="en-IE" sz="2000" b="0" dirty="0"/>
              <a:t>("mount-point"));</a:t>
            </a:r>
          </a:p>
          <a:p>
            <a:pPr marL="0" indent="0">
              <a:buFontTx/>
              <a:buNone/>
              <a:defRPr/>
            </a:pPr>
            <a:r>
              <a:rPr lang="en-IE" sz="2000" b="0" dirty="0"/>
              <a:t>   </a:t>
            </a:r>
            <a:r>
              <a:rPr lang="en-IE" sz="2000" b="0" dirty="0" err="1"/>
              <a:t>rootElement.render</a:t>
            </a:r>
            <a:r>
              <a:rPr lang="en-IE" sz="2000" dirty="0"/>
              <a:t>( &lt;</a:t>
            </a:r>
            <a:r>
              <a:rPr lang="en-IE" sz="2000" dirty="0" err="1"/>
              <a:t>DynamicLanguages</a:t>
            </a:r>
            <a:r>
              <a:rPr lang="en-IE" sz="2000" dirty="0"/>
              <a:t>/&gt; );</a:t>
            </a:r>
          </a:p>
          <a:p>
            <a:pPr marL="0" indent="0">
              <a:buFontTx/>
              <a:buNone/>
              <a:defRPr/>
            </a:pPr>
            <a:endParaRPr lang="en-IE" sz="2000" b="0" dirty="0"/>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05-simpleComponent.html</a:t>
            </a:r>
          </a:p>
        </p:txBody>
      </p:sp>
      <p:sp>
        <p:nvSpPr>
          <p:cNvPr id="28675" name="Slide Number Placeholder 1">
            <a:extLst>
              <a:ext uri="{FF2B5EF4-FFF2-40B4-BE49-F238E27FC236}">
                <a16:creationId xmlns:a16="http://schemas.microsoft.com/office/drawing/2014/main" id="{7A51B9EA-93FA-0E7B-0DF1-778B29CF3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74B6CB2-E0B5-4F44-8340-AE0468E9CA2A}" type="slidenum">
              <a:rPr lang="en-US" altLang="en-US" b="0" smtClean="0"/>
              <a:pPr>
                <a:spcBef>
                  <a:spcPct val="0"/>
                </a:spcBef>
                <a:buFontTx/>
                <a:buNone/>
              </a:pPr>
              <a:t>15</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375300F-BC54-43B4-2662-F5E710BB328D}"/>
              </a:ext>
            </a:extLst>
          </p:cNvPr>
          <p:cNvSpPr>
            <a:spLocks noGrp="1" noChangeArrowheads="1"/>
          </p:cNvSpPr>
          <p:nvPr>
            <p:ph type="title"/>
          </p:nvPr>
        </p:nvSpPr>
        <p:spPr/>
        <p:txBody>
          <a:bodyPr/>
          <a:lstStyle/>
          <a:p>
            <a:r>
              <a:rPr lang="en-US" altLang="en-US" dirty="0">
                <a:ea typeface="ＭＳ Ｐゴシック" panose="020B0600070205080204" pitchFamily="34" charset="-128"/>
              </a:rPr>
              <a:t>React Developer Tools - </a:t>
            </a:r>
            <a:r>
              <a:rPr lang="en-US" altLang="en-US" dirty="0" err="1">
                <a:ea typeface="ＭＳ Ｐゴシック" panose="020B0600070205080204" pitchFamily="34" charset="-128"/>
              </a:rPr>
              <a:t>Vite</a:t>
            </a:r>
            <a:endParaRPr lang="en-US" altLang="en-US" dirty="0">
              <a:ea typeface="ＭＳ Ｐゴシック" panose="020B0600070205080204" pitchFamily="34" charset="-128"/>
            </a:endParaRPr>
          </a:p>
        </p:txBody>
      </p:sp>
      <p:sp>
        <p:nvSpPr>
          <p:cNvPr id="28674" name="Content Placeholder 2">
            <a:extLst>
              <a:ext uri="{FF2B5EF4-FFF2-40B4-BE49-F238E27FC236}">
                <a16:creationId xmlns:a16="http://schemas.microsoft.com/office/drawing/2014/main" id="{F7D46D75-0D14-666A-51C8-E9B8B8B17427}"/>
              </a:ext>
            </a:extLst>
          </p:cNvPr>
          <p:cNvSpPr>
            <a:spLocks noGrp="1" noChangeArrowheads="1"/>
          </p:cNvSpPr>
          <p:nvPr>
            <p:ph idx="1"/>
          </p:nvPr>
        </p:nvSpPr>
        <p:spPr>
          <a:xfrm>
            <a:off x="457200" y="1295400"/>
            <a:ext cx="8229600" cy="4525963"/>
          </a:xfrm>
        </p:spPr>
        <p:txBody>
          <a:bodyPr/>
          <a:lstStyle/>
          <a:p>
            <a:pPr marL="0" indent="0">
              <a:buNone/>
            </a:pPr>
            <a:r>
              <a:rPr lang="en-US" altLang="en-US" sz="2000" dirty="0">
                <a:ea typeface="ＭＳ Ｐゴシック" panose="020B0600070205080204" pitchFamily="34" charset="-128"/>
              </a:rPr>
              <a:t>Features</a:t>
            </a:r>
            <a:r>
              <a:rPr lang="en-US" altLang="en-US" sz="2000" b="0" dirty="0">
                <a:ea typeface="ＭＳ Ｐゴシック" panose="020B0600070205080204" pitchFamily="34" charset="-128"/>
              </a:rPr>
              <a:t>:</a:t>
            </a:r>
          </a:p>
          <a:p>
            <a:pPr lvl="1"/>
            <a:r>
              <a:rPr lang="en-US" altLang="en-US" sz="2000" b="0" dirty="0">
                <a:ea typeface="ＭＳ Ｐゴシック" panose="020B0600070205080204" pitchFamily="34" charset="-128"/>
              </a:rPr>
              <a:t>Scaffolding/Generator.</a:t>
            </a:r>
          </a:p>
          <a:p>
            <a:pPr lvl="1"/>
            <a:r>
              <a:rPr lang="en-US" altLang="en-US" sz="2000" b="0" dirty="0">
                <a:ea typeface="ＭＳ Ｐゴシック" panose="020B0600070205080204" pitchFamily="34" charset="-128"/>
              </a:rPr>
              <a:t>Development web server: auto-</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on file change + live reloading (HMR – Hot Module Replacement).</a:t>
            </a:r>
          </a:p>
          <a:p>
            <a:pPr lvl="1"/>
            <a:r>
              <a:rPr lang="en-US" altLang="en-US" sz="2000" b="0" dirty="0">
                <a:ea typeface="ＭＳ Ｐゴシック" panose="020B0600070205080204" pitchFamily="34" charset="-128"/>
              </a:rPr>
              <a:t>Builder: build production standard version of app, i.e. minification, bundling.</a:t>
            </a:r>
          </a:p>
          <a:p>
            <a:endParaRPr lang="en-US" altLang="en-US" sz="2000" dirty="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47792851-979F-838C-2F87-9BAD53F76A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6B42AB8-BD47-411C-9C4B-5E6E0AC5806F}" type="slidenum">
              <a:rPr lang="en-US" altLang="en-US" b="0" smtClean="0"/>
              <a:pPr>
                <a:spcBef>
                  <a:spcPct val="0"/>
                </a:spcBef>
                <a:buFontTx/>
                <a:buNone/>
              </a:pPr>
              <a:t>16</a:t>
            </a:fld>
            <a:endParaRPr lang="en-US" altLang="en-US" b="0"/>
          </a:p>
        </p:txBody>
      </p:sp>
      <p:pic>
        <p:nvPicPr>
          <p:cNvPr id="3" name="Picture 2">
            <a:extLst>
              <a:ext uri="{FF2B5EF4-FFF2-40B4-BE49-F238E27FC236}">
                <a16:creationId xmlns:a16="http://schemas.microsoft.com/office/drawing/2014/main" id="{9CF083D5-851E-4E90-2D3C-79890CFF2A41}"/>
              </a:ext>
            </a:extLst>
          </p:cNvPr>
          <p:cNvPicPr>
            <a:picLocks noChangeAspect="1"/>
          </p:cNvPicPr>
          <p:nvPr/>
        </p:nvPicPr>
        <p:blipFill>
          <a:blip r:embed="rId2"/>
          <a:stretch>
            <a:fillRect/>
          </a:stretch>
        </p:blipFill>
        <p:spPr>
          <a:xfrm>
            <a:off x="609600" y="3558381"/>
            <a:ext cx="7467984" cy="2540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B663-CD6F-3BC4-E5F4-09877D51743C}"/>
              </a:ext>
            </a:extLst>
          </p:cNvPr>
          <p:cNvSpPr>
            <a:spLocks noGrp="1"/>
          </p:cNvSpPr>
          <p:nvPr>
            <p:ph type="title"/>
          </p:nvPr>
        </p:nvSpPr>
        <p:spPr/>
        <p:txBody>
          <a:bodyPr/>
          <a:lstStyle/>
          <a:p>
            <a:r>
              <a:rPr lang="en-US" altLang="en-US" dirty="0">
                <a:ea typeface="ＭＳ Ｐゴシック" panose="020B0600070205080204" pitchFamily="34" charset="-128"/>
              </a:rPr>
              <a:t>React Developer Tools - </a:t>
            </a:r>
            <a:r>
              <a:rPr lang="en-GB" dirty="0"/>
              <a:t>Storybook</a:t>
            </a:r>
            <a:endParaRPr lang="en-IE" dirty="0"/>
          </a:p>
        </p:txBody>
      </p:sp>
      <p:sp>
        <p:nvSpPr>
          <p:cNvPr id="3" name="Content Placeholder 2">
            <a:extLst>
              <a:ext uri="{FF2B5EF4-FFF2-40B4-BE49-F238E27FC236}">
                <a16:creationId xmlns:a16="http://schemas.microsoft.com/office/drawing/2014/main" id="{DD1BBAAC-E170-2E11-6CE7-1A365DC40F95}"/>
              </a:ext>
            </a:extLst>
          </p:cNvPr>
          <p:cNvSpPr>
            <a:spLocks noGrp="1"/>
          </p:cNvSpPr>
          <p:nvPr>
            <p:ph idx="1"/>
          </p:nvPr>
        </p:nvSpPr>
        <p:spPr/>
        <p:txBody>
          <a:bodyPr/>
          <a:lstStyle/>
          <a:p>
            <a:pPr marL="0" indent="0">
              <a:buNone/>
            </a:pPr>
            <a:r>
              <a:rPr lang="en-US" altLang="en-US" sz="2000" dirty="0">
                <a:ea typeface="ＭＳ Ｐゴシック" panose="020B0600070205080204" pitchFamily="34" charset="-128"/>
              </a:rPr>
              <a:t>Features:</a:t>
            </a:r>
          </a:p>
          <a:p>
            <a:pPr lvl="1"/>
            <a:r>
              <a:rPr lang="en-US" altLang="en-US" sz="2000" b="0" dirty="0">
                <a:ea typeface="ＭＳ Ｐゴシック" panose="020B0600070205080204" pitchFamily="34" charset="-128"/>
              </a:rPr>
              <a:t>A development environment for React components.</a:t>
            </a:r>
          </a:p>
          <a:p>
            <a:pPr lvl="1"/>
            <a:r>
              <a:rPr lang="en-US" altLang="en-US" sz="2000" b="0" dirty="0">
                <a:ea typeface="ＭＳ Ｐゴシック" panose="020B0600070205080204" pitchFamily="34" charset="-128"/>
              </a:rPr>
              <a:t>Allows components be developed in isolation.</a:t>
            </a:r>
          </a:p>
          <a:p>
            <a:pPr lvl="1"/>
            <a:r>
              <a:rPr lang="en-US" altLang="en-US" sz="2000" b="0" dirty="0">
                <a:ea typeface="ＭＳ Ｐゴシック" panose="020B0600070205080204" pitchFamily="34" charset="-128"/>
              </a:rPr>
              <a:t>Promotes more reusable, testable components.</a:t>
            </a:r>
          </a:p>
          <a:p>
            <a:pPr lvl="1"/>
            <a:r>
              <a:rPr lang="en-US" altLang="en-US" sz="2000" b="0" dirty="0">
                <a:ea typeface="ＭＳ Ｐゴシック" panose="020B0600070205080204" pitchFamily="34" charset="-128"/>
              </a:rPr>
              <a:t>Quicker development – ignore app-specific dependencies.          </a:t>
            </a:r>
          </a:p>
          <a:p>
            <a:endParaRPr lang="en-IE" dirty="0"/>
          </a:p>
        </p:txBody>
      </p:sp>
      <p:sp>
        <p:nvSpPr>
          <p:cNvPr id="4" name="Slide Number Placeholder 3">
            <a:extLst>
              <a:ext uri="{FF2B5EF4-FFF2-40B4-BE49-F238E27FC236}">
                <a16:creationId xmlns:a16="http://schemas.microsoft.com/office/drawing/2014/main" id="{A9F6BEBD-FB34-B459-044B-AA1D7B4FE792}"/>
              </a:ext>
            </a:extLst>
          </p:cNvPr>
          <p:cNvSpPr>
            <a:spLocks noGrp="1"/>
          </p:cNvSpPr>
          <p:nvPr>
            <p:ph type="sldNum" sz="quarter" idx="12"/>
          </p:nvPr>
        </p:nvSpPr>
        <p:spPr/>
        <p:txBody>
          <a:bodyPr/>
          <a:lstStyle/>
          <a:p>
            <a:pPr>
              <a:defRPr/>
            </a:pPr>
            <a:fld id="{FF20FD76-2600-470C-B220-FCD85C8E166D}"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DF2F15E1-854A-76F3-7E15-5BF1D0644CD7}"/>
              </a:ext>
            </a:extLst>
          </p:cNvPr>
          <p:cNvPicPr>
            <a:picLocks noChangeAspect="1"/>
          </p:cNvPicPr>
          <p:nvPr/>
        </p:nvPicPr>
        <p:blipFill>
          <a:blip r:embed="rId2"/>
          <a:stretch>
            <a:fillRect/>
          </a:stretch>
        </p:blipFill>
        <p:spPr>
          <a:xfrm>
            <a:off x="533400" y="3721767"/>
            <a:ext cx="7969660" cy="2463927"/>
          </a:xfrm>
          <a:prstGeom prst="rect">
            <a:avLst/>
          </a:prstGeom>
        </p:spPr>
      </p:pic>
    </p:spTree>
    <p:extLst>
      <p:ext uri="{BB962C8B-B14F-4D97-AF65-F5344CB8AC3E}">
        <p14:creationId xmlns:p14="http://schemas.microsoft.com/office/powerpoint/2010/main" val="160218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B306-F194-E843-F97E-3972DB64D65B}"/>
              </a:ext>
            </a:extLst>
          </p:cNvPr>
          <p:cNvSpPr>
            <a:spLocks noGrp="1"/>
          </p:cNvSpPr>
          <p:nvPr>
            <p:ph type="title"/>
          </p:nvPr>
        </p:nvSpPr>
        <p:spPr/>
        <p:txBody>
          <a:bodyPr/>
          <a:lstStyle/>
          <a:p>
            <a:endParaRPr lang="en-IE" dirty="0"/>
          </a:p>
        </p:txBody>
      </p:sp>
      <p:sp>
        <p:nvSpPr>
          <p:cNvPr id="3" name="Text Placeholder 2">
            <a:extLst>
              <a:ext uri="{FF2B5EF4-FFF2-40B4-BE49-F238E27FC236}">
                <a16:creationId xmlns:a16="http://schemas.microsoft.com/office/drawing/2014/main" id="{3B202160-2F9E-4EA0-D923-12D5C813059A}"/>
              </a:ext>
            </a:extLst>
          </p:cNvPr>
          <p:cNvSpPr>
            <a:spLocks noGrp="1"/>
          </p:cNvSpPr>
          <p:nvPr>
            <p:ph type="body" idx="1"/>
          </p:nvPr>
        </p:nvSpPr>
        <p:spPr/>
        <p:txBody>
          <a:bodyPr/>
          <a:lstStyle/>
          <a:p>
            <a:r>
              <a:rPr lang="en-GB" dirty="0"/>
              <a:t>Introduction to</a:t>
            </a:r>
            <a:endParaRPr lang="en-IE" dirty="0"/>
          </a:p>
        </p:txBody>
      </p:sp>
      <p:sp>
        <p:nvSpPr>
          <p:cNvPr id="4" name="Slide Number Placeholder 3">
            <a:extLst>
              <a:ext uri="{FF2B5EF4-FFF2-40B4-BE49-F238E27FC236}">
                <a16:creationId xmlns:a16="http://schemas.microsoft.com/office/drawing/2014/main" id="{F5A68C53-ACAD-5E7F-4852-A93BF6499B9B}"/>
              </a:ext>
            </a:extLst>
          </p:cNvPr>
          <p:cNvSpPr>
            <a:spLocks noGrp="1"/>
          </p:cNvSpPr>
          <p:nvPr>
            <p:ph type="sldNum" sz="quarter" idx="12"/>
          </p:nvPr>
        </p:nvSpPr>
        <p:spPr/>
        <p:txBody>
          <a:bodyPr/>
          <a:lstStyle/>
          <a:p>
            <a:pPr>
              <a:defRPr/>
            </a:pPr>
            <a:fld id="{06E310F8-678A-4CCD-9011-EC89267EF9E0}" type="slidenum">
              <a:rPr lang="en-US" altLang="en-US" smtClean="0"/>
              <a:pPr>
                <a:defRPr/>
              </a:pPr>
              <a:t>18</a:t>
            </a:fld>
            <a:endParaRPr lang="en-US" altLang="en-US"/>
          </a:p>
        </p:txBody>
      </p:sp>
      <p:pic>
        <p:nvPicPr>
          <p:cNvPr id="6" name="Picture 5">
            <a:extLst>
              <a:ext uri="{FF2B5EF4-FFF2-40B4-BE49-F238E27FC236}">
                <a16:creationId xmlns:a16="http://schemas.microsoft.com/office/drawing/2014/main" id="{7ABD47B5-B032-DE0A-3FFA-97DBD9A760E0}"/>
              </a:ext>
            </a:extLst>
          </p:cNvPr>
          <p:cNvPicPr>
            <a:picLocks noChangeAspect="1"/>
          </p:cNvPicPr>
          <p:nvPr/>
        </p:nvPicPr>
        <p:blipFill>
          <a:blip r:embed="rId2"/>
          <a:stretch>
            <a:fillRect/>
          </a:stretch>
        </p:blipFill>
        <p:spPr>
          <a:xfrm>
            <a:off x="722313" y="4389967"/>
            <a:ext cx="7379079" cy="1682836"/>
          </a:xfrm>
          <a:prstGeom prst="rect">
            <a:avLst/>
          </a:prstGeom>
        </p:spPr>
      </p:pic>
    </p:spTree>
    <p:extLst>
      <p:ext uri="{BB962C8B-B14F-4D97-AF65-F5344CB8AC3E}">
        <p14:creationId xmlns:p14="http://schemas.microsoft.com/office/powerpoint/2010/main" val="21945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10734E30-CC0F-E0B0-1E4C-3BBDDD90357B}"/>
              </a:ext>
            </a:extLst>
          </p:cNvPr>
          <p:cNvSpPr>
            <a:spLocks noGrp="1" noChangeArrowheads="1"/>
          </p:cNvSpPr>
          <p:nvPr>
            <p:ph type="title"/>
          </p:nvPr>
        </p:nvSpPr>
        <p:spPr/>
        <p:txBody>
          <a:bodyPr/>
          <a:lstStyle/>
          <a:p>
            <a:endParaRPr lang="en-US" altLang="en-US" dirty="0">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F7C4EBDF-084C-42BF-4D05-E82316B0A13D}"/>
              </a:ext>
            </a:extLst>
          </p:cNvPr>
          <p:cNvSpPr>
            <a:spLocks noGrp="1" noChangeArrowheads="1"/>
          </p:cNvSpPr>
          <p:nvPr>
            <p:ph idx="1"/>
          </p:nvPr>
        </p:nvSpPr>
        <p:spPr>
          <a:xfrm>
            <a:off x="457200" y="11430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Installation:</a:t>
            </a:r>
          </a:p>
          <a:p>
            <a:pPr marL="800100" lvl="2" indent="0">
              <a:buFontTx/>
              <a:buNone/>
            </a:pP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npm</a:t>
            </a:r>
            <a:r>
              <a:rPr lang="en-US" altLang="en-US" sz="2000" b="0" dirty="0">
                <a:ea typeface="ＭＳ Ｐゴシック" panose="020B0600070205080204" pitchFamily="34" charset="-128"/>
              </a:rPr>
              <a:t> install </a:t>
            </a:r>
            <a:r>
              <a:rPr lang="en-IE" altLang="en-US" sz="2000" b="0" dirty="0">
                <a:ea typeface="ＭＳ Ｐゴシック" panose="020B0600070205080204" pitchFamily="34" charset="-128"/>
              </a:rPr>
              <a:t>@storybook/react</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The tool has two aspects:</a:t>
            </a:r>
          </a:p>
          <a:p>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A web server.</a:t>
            </a:r>
          </a:p>
          <a:p>
            <a:pPr marL="800100" lvl="2" indent="0">
              <a:buFontTx/>
              <a:buNone/>
            </a:pPr>
            <a:r>
              <a:rPr lang="en-US" altLang="en-US" sz="2000" b="0" dirty="0">
                <a:latin typeface="Courier New" panose="02070309020205020404" pitchFamily="49" charset="0"/>
                <a:ea typeface="ＭＳ Ｐゴシック" panose="020B0600070205080204" pitchFamily="34" charset="-128"/>
                <a:cs typeface="Courier New" panose="02070309020205020404" pitchFamily="49" charset="0"/>
              </a:rPr>
              <a:t>$ </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a:t>
            </a:r>
            <a:r>
              <a:rPr lang="en-IE" altLang="en-US" sz="1400" b="0" dirty="0" err="1">
                <a:latin typeface="Courier New" panose="02070309020205020404" pitchFamily="49" charset="0"/>
                <a:ea typeface="ＭＳ Ｐゴシック" panose="020B0600070205080204" pitchFamily="34" charset="-128"/>
                <a:cs typeface="Courier New" panose="02070309020205020404" pitchFamily="49" charset="0"/>
              </a:rPr>
              <a:t>node_modules</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/.bin/</a:t>
            </a:r>
            <a:r>
              <a:rPr lang="en-IE" altLang="en-US" sz="1400" b="0" i="1" dirty="0">
                <a:latin typeface="Courier New" panose="02070309020205020404" pitchFamily="49" charset="0"/>
                <a:ea typeface="ＭＳ Ｐゴシック" panose="020B0600070205080204" pitchFamily="34" charset="-128"/>
                <a:cs typeface="Courier New" panose="02070309020205020404" pitchFamily="49" charset="0"/>
              </a:rPr>
              <a:t>start-storybook -p 6006 -c ./.storybo</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ok</a:t>
            </a:r>
          </a:p>
          <a:p>
            <a:pPr marL="800100" lvl="2" indent="0"/>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Performs live re-</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and re-loading.</a:t>
            </a:r>
          </a:p>
          <a:p>
            <a:pPr marL="800100" lvl="2" indent="0"/>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Web browser user interface.</a:t>
            </a:r>
          </a:p>
          <a:p>
            <a:r>
              <a:rPr lang="en-US" altLang="en-US" sz="2000" b="0" dirty="0">
                <a:ea typeface="ＭＳ Ｐゴシック" panose="020B0600070205080204" pitchFamily="34" charset="-128"/>
              </a:rPr>
              <a:t>Start up using </a:t>
            </a:r>
            <a:r>
              <a:rPr lang="en-US" altLang="en-US" sz="2000" b="0" dirty="0" err="1">
                <a:ea typeface="ＭＳ Ｐゴシック" panose="020B0600070205080204" pitchFamily="34" charset="-128"/>
              </a:rPr>
              <a:t>package.json</a:t>
            </a:r>
            <a:r>
              <a:rPr lang="en-US" altLang="en-US" sz="2000" b="0" dirty="0">
                <a:ea typeface="ＭＳ Ｐゴシック" panose="020B0600070205080204" pitchFamily="34" charset="-128"/>
              </a:rPr>
              <a:t> script</a:t>
            </a:r>
            <a:br>
              <a:rPr lang="en-US" altLang="en-US" sz="2000" dirty="0">
                <a:ea typeface="ＭＳ Ｐゴシック" panose="020B0600070205080204" pitchFamily="34" charset="-128"/>
              </a:rPr>
            </a:br>
            <a:endParaRPr lang="en-US" altLang="en-US" sz="2000" dirty="0">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180ADBD2-B108-4951-4CEA-F61ADC8B24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0BF9233-244A-4B2D-B441-ABDDE1C3F43E}" type="slidenum">
              <a:rPr lang="en-US" altLang="en-US" b="0" smtClean="0"/>
              <a:pPr>
                <a:spcBef>
                  <a:spcPct val="0"/>
                </a:spcBef>
                <a:buFontTx/>
                <a:buNone/>
              </a:pPr>
              <a:t>19</a:t>
            </a:fld>
            <a:endParaRPr lang="en-US" altLang="en-US" b="0"/>
          </a:p>
        </p:txBody>
      </p:sp>
      <p:pic>
        <p:nvPicPr>
          <p:cNvPr id="3" name="Picture 2">
            <a:extLst>
              <a:ext uri="{FF2B5EF4-FFF2-40B4-BE49-F238E27FC236}">
                <a16:creationId xmlns:a16="http://schemas.microsoft.com/office/drawing/2014/main" id="{A8A4B164-9A22-D77C-2F62-78EEF2326983}"/>
              </a:ext>
            </a:extLst>
          </p:cNvPr>
          <p:cNvPicPr>
            <a:picLocks noChangeAspect="1"/>
          </p:cNvPicPr>
          <p:nvPr/>
        </p:nvPicPr>
        <p:blipFill>
          <a:blip r:embed="rId3"/>
          <a:stretch>
            <a:fillRect/>
          </a:stretch>
        </p:blipFill>
        <p:spPr>
          <a:xfrm>
            <a:off x="1976967" y="329191"/>
            <a:ext cx="4610100" cy="1051356"/>
          </a:xfrm>
          <a:prstGeom prst="rect">
            <a:avLst/>
          </a:prstGeom>
        </p:spPr>
      </p:pic>
      <p:pic>
        <p:nvPicPr>
          <p:cNvPr id="4" name="Picture 3">
            <a:extLst>
              <a:ext uri="{FF2B5EF4-FFF2-40B4-BE49-F238E27FC236}">
                <a16:creationId xmlns:a16="http://schemas.microsoft.com/office/drawing/2014/main" id="{CDC79043-36C2-ED94-1A81-D6849BFD99E9}"/>
              </a:ext>
            </a:extLst>
          </p:cNvPr>
          <p:cNvPicPr>
            <a:picLocks noChangeAspect="1"/>
          </p:cNvPicPr>
          <p:nvPr/>
        </p:nvPicPr>
        <p:blipFill>
          <a:blip r:embed="rId4"/>
          <a:stretch>
            <a:fillRect/>
          </a:stretch>
        </p:blipFill>
        <p:spPr>
          <a:xfrm>
            <a:off x="2977025" y="5569724"/>
            <a:ext cx="2609984" cy="38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8">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A4F1CC7-6DE0-07A6-BEA3-1188BCBE457F}"/>
              </a:ext>
            </a:extLst>
          </p:cNvPr>
          <p:cNvSpPr>
            <a:spLocks noGrp="1" noChangeArrowheads="1"/>
          </p:cNvSpPr>
          <p:nvPr>
            <p:ph type="title"/>
          </p:nvPr>
        </p:nvSpPr>
        <p:spPr/>
        <p:txBody>
          <a:bodyPr/>
          <a:lstStyle/>
          <a:p>
            <a:r>
              <a:rPr lang="en-US" altLang="en-US">
                <a:ea typeface="ＭＳ Ｐゴシック" panose="020B0600070205080204" pitchFamily="34" charset="-128"/>
              </a:rPr>
              <a:t>Agenda</a:t>
            </a:r>
          </a:p>
        </p:txBody>
      </p:sp>
      <p:graphicFrame>
        <p:nvGraphicFramePr>
          <p:cNvPr id="17415" name="Content Placeholder 2">
            <a:extLst>
              <a:ext uri="{FF2B5EF4-FFF2-40B4-BE49-F238E27FC236}">
                <a16:creationId xmlns:a16="http://schemas.microsoft.com/office/drawing/2014/main" id="{0C5E272E-023C-1DC0-0EA4-2E4C059B2D3D}"/>
              </a:ext>
            </a:extLst>
          </p:cNvPr>
          <p:cNvGraphicFramePr>
            <a:graphicFrameLocks noGrp="1"/>
          </p:cNvGraphicFramePr>
          <p:nvPr>
            <p:ph idx="1"/>
            <p:extLst>
              <p:ext uri="{D42A27DB-BD31-4B8C-83A1-F6EECF244321}">
                <p14:modId xmlns:p14="http://schemas.microsoft.com/office/powerpoint/2010/main" val="2021409003"/>
              </p:ext>
            </p:extLst>
          </p:nvPr>
        </p:nvGraphicFramePr>
        <p:xfrm>
          <a:off x="457200" y="13716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7" name="Slide Number Placeholder 3">
            <a:extLst>
              <a:ext uri="{FF2B5EF4-FFF2-40B4-BE49-F238E27FC236}">
                <a16:creationId xmlns:a16="http://schemas.microsoft.com/office/drawing/2014/main" id="{BB106262-7E11-3209-3C0A-CDE1E5726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BBC4905-533D-426E-8630-066A8E6C74E2}" type="slidenum">
              <a:rPr lang="en-US" altLang="en-US" b="0" smtClean="0"/>
              <a:pPr>
                <a:spcBef>
                  <a:spcPct val="0"/>
                </a:spcBef>
                <a:buFontTx/>
                <a:buNone/>
              </a:pPr>
              <a:t>2</a:t>
            </a:fld>
            <a:endParaRPr lang="en-US" altLang="en-US"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5FF08C-5FCB-6B93-B65C-2B0899F6736C}"/>
              </a:ext>
            </a:extLst>
          </p:cNvPr>
          <p:cNvPicPr>
            <a:picLocks noChangeAspect="1"/>
          </p:cNvPicPr>
          <p:nvPr/>
        </p:nvPicPr>
        <p:blipFill>
          <a:blip r:embed="rId3"/>
          <a:stretch>
            <a:fillRect/>
          </a:stretch>
        </p:blipFill>
        <p:spPr>
          <a:xfrm>
            <a:off x="722218" y="1955631"/>
            <a:ext cx="7964582" cy="4765844"/>
          </a:xfrm>
          <a:prstGeom prst="rect">
            <a:avLst/>
          </a:prstGeom>
        </p:spPr>
      </p:pic>
      <p:sp>
        <p:nvSpPr>
          <p:cNvPr id="31745" name="Title 1">
            <a:extLst>
              <a:ext uri="{FF2B5EF4-FFF2-40B4-BE49-F238E27FC236}">
                <a16:creationId xmlns:a16="http://schemas.microsoft.com/office/drawing/2014/main" id="{18CFB461-76C1-241F-975C-27FCAEAE964D}"/>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A940C6D0-8CF3-C8AA-D31F-59CDED6E1932}"/>
              </a:ext>
            </a:extLst>
          </p:cNvPr>
          <p:cNvSpPr>
            <a:spLocks noGrp="1" noChangeArrowheads="1"/>
          </p:cNvSpPr>
          <p:nvPr>
            <p:ph idx="1"/>
          </p:nvPr>
        </p:nvSpPr>
        <p:spPr>
          <a:xfrm>
            <a:off x="457200" y="1143000"/>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Storybook User interface.</a:t>
            </a:r>
          </a:p>
        </p:txBody>
      </p:sp>
      <p:sp>
        <p:nvSpPr>
          <p:cNvPr id="31747" name="Slide Number Placeholder 3">
            <a:extLst>
              <a:ext uri="{FF2B5EF4-FFF2-40B4-BE49-F238E27FC236}">
                <a16:creationId xmlns:a16="http://schemas.microsoft.com/office/drawing/2014/main" id="{909AA6C0-F3DD-D1CC-2605-1FA1AA653E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6258A53-2D9D-4F64-860F-9387A8524744}" type="slidenum">
              <a:rPr lang="en-US" altLang="en-US" b="0" smtClean="0"/>
              <a:pPr>
                <a:spcBef>
                  <a:spcPct val="0"/>
                </a:spcBef>
                <a:buFontTx/>
                <a:buNone/>
              </a:pPr>
              <a:t>20</a:t>
            </a:fld>
            <a:endParaRPr lang="en-US" altLang="en-US" b="0" dirty="0"/>
          </a:p>
        </p:txBody>
      </p:sp>
      <p:pic>
        <p:nvPicPr>
          <p:cNvPr id="31748"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5C44B44-1481-2176-2188-9A9E29D8DD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5388" y="4810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a:extLst>
              <a:ext uri="{FF2B5EF4-FFF2-40B4-BE49-F238E27FC236}">
                <a16:creationId xmlns:a16="http://schemas.microsoft.com/office/drawing/2014/main" id="{9D4BBFE9-146E-249E-A98E-E32C63B9FDA3}"/>
              </a:ext>
            </a:extLst>
          </p:cNvPr>
          <p:cNvSpPr>
            <a:spLocks noChangeArrowheads="1"/>
          </p:cNvSpPr>
          <p:nvPr/>
        </p:nvSpPr>
        <p:spPr bwMode="auto">
          <a:xfrm>
            <a:off x="6609605" y="3727450"/>
            <a:ext cx="1579563" cy="774700"/>
          </a:xfrm>
          <a:prstGeom prst="wedgeRoundRectCallout">
            <a:avLst>
              <a:gd name="adj1" fmla="val -71273"/>
              <a:gd name="adj2" fmla="val -8390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a:t>
            </a:r>
          </a:p>
          <a:p>
            <a:pPr eaLnBrk="1" hangingPunct="1">
              <a:defRPr/>
            </a:pPr>
            <a:r>
              <a:rPr lang="en-US" dirty="0">
                <a:solidFill>
                  <a:schemeClr val="lt1"/>
                </a:solidFill>
                <a:latin typeface="+mn-lt"/>
                <a:ea typeface="+mn-ea"/>
              </a:rPr>
              <a:t>Rendering.</a:t>
            </a:r>
          </a:p>
        </p:txBody>
      </p:sp>
      <p:sp>
        <p:nvSpPr>
          <p:cNvPr id="9" name="Rounded Rectangular Callout 8">
            <a:extLst>
              <a:ext uri="{FF2B5EF4-FFF2-40B4-BE49-F238E27FC236}">
                <a16:creationId xmlns:a16="http://schemas.microsoft.com/office/drawing/2014/main" id="{CBCCFF4B-463F-E6B0-A6CA-F70C63939B3D}"/>
              </a:ext>
            </a:extLst>
          </p:cNvPr>
          <p:cNvSpPr>
            <a:spLocks noChangeArrowheads="1"/>
          </p:cNvSpPr>
          <p:nvPr/>
        </p:nvSpPr>
        <p:spPr bwMode="auto">
          <a:xfrm>
            <a:off x="1034785" y="5671344"/>
            <a:ext cx="1884363" cy="774700"/>
          </a:xfrm>
          <a:prstGeom prst="wedgeRoundRectCallout">
            <a:avLst>
              <a:gd name="adj1" fmla="val -26477"/>
              <a:gd name="adj2" fmla="val -9209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catalogue</a:t>
            </a:r>
          </a:p>
        </p:txBody>
      </p:sp>
      <p:cxnSp>
        <p:nvCxnSpPr>
          <p:cNvPr id="4" name="Straight Connector 3">
            <a:extLst>
              <a:ext uri="{FF2B5EF4-FFF2-40B4-BE49-F238E27FC236}">
                <a16:creationId xmlns:a16="http://schemas.microsoft.com/office/drawing/2014/main" id="{C6BDDD1D-2BFC-ECF5-4E59-7D4DABA571B0}"/>
              </a:ext>
            </a:extLst>
          </p:cNvPr>
          <p:cNvCxnSpPr>
            <a:cxnSpLocks/>
          </p:cNvCxnSpPr>
          <p:nvPr/>
        </p:nvCxnSpPr>
        <p:spPr>
          <a:xfrm>
            <a:off x="2895600" y="4114800"/>
            <a:ext cx="1371600" cy="0"/>
          </a:xfrm>
          <a:prstGeom prst="line">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633147C9-5E5E-8F0A-7D16-09228B1060C1}"/>
              </a:ext>
            </a:extLst>
          </p:cNvPr>
          <p:cNvPicPr>
            <a:picLocks noChangeAspect="1"/>
          </p:cNvPicPr>
          <p:nvPr/>
        </p:nvPicPr>
        <p:blipFill>
          <a:blip r:embed="rId5"/>
          <a:stretch>
            <a:fillRect/>
          </a:stretch>
        </p:blipFill>
        <p:spPr>
          <a:xfrm>
            <a:off x="1976967" y="329191"/>
            <a:ext cx="4610100" cy="1051356"/>
          </a:xfrm>
          <a:prstGeom prst="rect">
            <a:avLst/>
          </a:prstGeom>
        </p:spPr>
      </p:pic>
      <p:sp>
        <p:nvSpPr>
          <p:cNvPr id="11" name="Rounded Rectangular Callout 7">
            <a:extLst>
              <a:ext uri="{FF2B5EF4-FFF2-40B4-BE49-F238E27FC236}">
                <a16:creationId xmlns:a16="http://schemas.microsoft.com/office/drawing/2014/main" id="{DF24D1ED-B1AB-855F-56C9-1DCC5047512B}"/>
              </a:ext>
            </a:extLst>
          </p:cNvPr>
          <p:cNvSpPr>
            <a:spLocks noChangeArrowheads="1"/>
          </p:cNvSpPr>
          <p:nvPr/>
        </p:nvSpPr>
        <p:spPr bwMode="auto">
          <a:xfrm>
            <a:off x="6472707" y="5217319"/>
            <a:ext cx="2209800" cy="1228725"/>
          </a:xfrm>
          <a:prstGeom prst="wedgeRoundRectCallout">
            <a:avLst>
              <a:gd name="adj1" fmla="val -119617"/>
              <a:gd name="adj2" fmla="val -1024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arguments and actions (callbacks)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89D6354-131C-3A35-E142-C94F2B7BCB37}"/>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0722" name="Content Placeholder 2">
            <a:extLst>
              <a:ext uri="{FF2B5EF4-FFF2-40B4-BE49-F238E27FC236}">
                <a16:creationId xmlns:a16="http://schemas.microsoft.com/office/drawing/2014/main" id="{E9CF8855-FEB2-5AF4-64B6-1D6F64AABD91}"/>
              </a:ext>
            </a:extLst>
          </p:cNvPr>
          <p:cNvSpPr>
            <a:spLocks noGrp="1" noChangeArrowheads="1"/>
          </p:cNvSpPr>
          <p:nvPr>
            <p:ph idx="1"/>
          </p:nvPr>
        </p:nvSpPr>
        <p:spPr>
          <a:xfrm>
            <a:off x="457200" y="1414463"/>
            <a:ext cx="8229600" cy="4830762"/>
          </a:xfrm>
        </p:spPr>
        <p:txBody>
          <a:bodyPr/>
          <a:lstStyle/>
          <a:p>
            <a:pPr marL="0" indent="0">
              <a:buNone/>
              <a:defRPr/>
            </a:pPr>
            <a:r>
              <a:rPr lang="en-US" altLang="en-US" sz="2000" dirty="0">
                <a:ea typeface="ＭＳ Ｐゴシック" panose="020B0600070205080204" pitchFamily="34" charset="-128"/>
              </a:rPr>
              <a:t>What is a Story?</a:t>
            </a:r>
          </a:p>
          <a:p>
            <a:pPr>
              <a:defRPr/>
            </a:pPr>
            <a:r>
              <a:rPr lang="en-US" altLang="en-US" sz="2000" b="0" dirty="0">
                <a:ea typeface="ＭＳ Ｐゴシック" panose="020B0600070205080204" pitchFamily="34" charset="-128"/>
              </a:rPr>
              <a:t>A component may have several </a:t>
            </a:r>
            <a:r>
              <a:rPr lang="en-US" altLang="en-US" sz="2000" dirty="0">
                <a:ea typeface="ＭＳ Ｐゴシック" panose="020B0600070205080204" pitchFamily="34" charset="-128"/>
              </a:rPr>
              <a:t>STATES</a:t>
            </a:r>
          </a:p>
          <a:p>
            <a:pPr lvl="1">
              <a:defRPr/>
            </a:pPr>
            <a:r>
              <a:rPr lang="en-US" altLang="en-US" sz="2000" b="0" dirty="0">
                <a:ea typeface="ＭＳ Ｐゴシック" panose="020B0600070205080204" pitchFamily="34" charset="-128"/>
                <a:sym typeface="Wingdings" pitchFamily="2" charset="2"/>
              </a:rPr>
              <a:t>S</a:t>
            </a:r>
            <a:r>
              <a:rPr lang="en-US" altLang="en-US" sz="2000" b="0" dirty="0">
                <a:ea typeface="ＭＳ Ｐゴシック" panose="020B0600070205080204" pitchFamily="34" charset="-128"/>
              </a:rPr>
              <a:t>tate affects how it renders.</a:t>
            </a:r>
          </a:p>
          <a:p>
            <a:pPr>
              <a:defRPr/>
            </a:pPr>
            <a:r>
              <a:rPr lang="en-US" altLang="en-US" sz="2000" dirty="0">
                <a:ea typeface="ＭＳ Ｐゴシック" panose="020B0600070205080204" pitchFamily="34" charset="-128"/>
                <a:sym typeface="Wingdings" pitchFamily="2" charset="2"/>
              </a:rPr>
              <a:t>Each state case termed a “STORY”</a:t>
            </a:r>
            <a:endParaRPr lang="en-US" altLang="en-US" sz="2000" b="0" dirty="0">
              <a:ea typeface="ＭＳ Ｐゴシック" panose="020B0600070205080204" pitchFamily="34" charset="-128"/>
            </a:endParaRPr>
          </a:p>
          <a:p>
            <a:pPr>
              <a:defRPr/>
            </a:pPr>
            <a:r>
              <a:rPr lang="en-US" altLang="en-US" sz="2000" b="0" dirty="0">
                <a:ea typeface="ＭＳ Ｐゴシック" panose="020B0600070205080204" pitchFamily="34" charset="-128"/>
              </a:rPr>
              <a:t>Example: </a:t>
            </a:r>
            <a:r>
              <a:rPr lang="en-US" altLang="en-US" sz="2000" b="0" dirty="0" err="1">
                <a:ea typeface="ＭＳ Ｐゴシック" panose="020B0600070205080204" pitchFamily="34" charset="-128"/>
              </a:rPr>
              <a:t>DynamicLanguages</a:t>
            </a:r>
            <a:r>
              <a:rPr lang="en-US" altLang="en-US" sz="2000" dirty="0">
                <a:ea typeface="ＭＳ Ｐゴシック" panose="020B0600070205080204" pitchFamily="34" charset="-128"/>
              </a:rPr>
              <a:t> component. </a:t>
            </a:r>
          </a:p>
          <a:p>
            <a:pPr lvl="1">
              <a:defRPr/>
            </a:pPr>
            <a:r>
              <a:rPr lang="en-US" altLang="en-US" sz="2000" dirty="0">
                <a:ea typeface="ＭＳ Ｐゴシック" panose="020B0600070205080204" pitchFamily="34" charset="-128"/>
              </a:rPr>
              <a:t>States might be:</a:t>
            </a:r>
          </a:p>
          <a:p>
            <a:pPr lvl="2">
              <a:defRPr/>
            </a:pPr>
            <a:r>
              <a:rPr lang="en-US" altLang="en-US" sz="2000" b="0" dirty="0">
                <a:ea typeface="ＭＳ Ｐゴシック" panose="020B0600070205080204" pitchFamily="34" charset="-128"/>
              </a:rPr>
              <a:t>Default</a:t>
            </a:r>
            <a:r>
              <a:rPr lang="en-US" altLang="en-US" sz="2000" dirty="0">
                <a:ea typeface="ＭＳ Ｐゴシック" panose="020B0600070205080204" pitchFamily="34" charset="-128"/>
              </a:rPr>
              <a:t> – 5 or less languages </a:t>
            </a:r>
            <a:r>
              <a:rPr lang="en-US" altLang="en-US" sz="2000" dirty="0">
                <a:ea typeface="ＭＳ Ｐゴシック" panose="020B0600070205080204" pitchFamily="34" charset="-128"/>
                <a:sym typeface="Wingdings" pitchFamily="2" charset="2"/>
              </a:rPr>
              <a:t> Render full list</a:t>
            </a:r>
            <a:endParaRPr lang="en-US" altLang="en-US" sz="2000" dirty="0">
              <a:ea typeface="ＭＳ Ｐゴシック" panose="020B0600070205080204" pitchFamily="34" charset="-128"/>
            </a:endParaRPr>
          </a:p>
          <a:p>
            <a:pPr lvl="2">
              <a:defRPr/>
            </a:pPr>
            <a:r>
              <a:rPr lang="en-US" altLang="en-US" sz="2000" b="0" dirty="0">
                <a:ea typeface="ＭＳ Ｐゴシック" panose="020B0600070205080204" pitchFamily="34" charset="-128"/>
              </a:rPr>
              <a:t>Boundary</a:t>
            </a:r>
            <a:r>
              <a:rPr lang="en-US" altLang="en-US" sz="2000" dirty="0">
                <a:ea typeface="ＭＳ Ｐゴシック" panose="020B0600070205080204" pitchFamily="34" charset="-128"/>
              </a:rPr>
              <a:t> – empty list </a:t>
            </a:r>
            <a:r>
              <a:rPr lang="en-US" altLang="en-US" sz="2000" dirty="0">
                <a:ea typeface="ＭＳ Ｐゴシック" panose="020B0600070205080204" pitchFamily="34" charset="-128"/>
                <a:sym typeface="Wingdings" pitchFamily="2" charset="2"/>
              </a:rPr>
              <a:t> Render ‘No languages’ message</a:t>
            </a:r>
          </a:p>
          <a:p>
            <a:pPr lvl="2">
              <a:defRPr/>
            </a:pPr>
            <a:r>
              <a:rPr lang="en-US" altLang="en-US" sz="2000" b="0" dirty="0">
                <a:ea typeface="ＭＳ Ｐゴシック" panose="020B0600070205080204" pitchFamily="34" charset="-128"/>
                <a:sym typeface="Wingdings" pitchFamily="2" charset="2"/>
              </a:rPr>
              <a:t>Exceptional</a:t>
            </a:r>
            <a:r>
              <a:rPr lang="en-US" altLang="en-US" sz="2000" dirty="0">
                <a:ea typeface="ＭＳ Ｐゴシック" panose="020B0600070205080204" pitchFamily="34" charset="-128"/>
                <a:sym typeface="Wingdings" pitchFamily="2" charset="2"/>
              </a:rPr>
              <a:t> – More than 5 languages  Render first 5 and a ‘See More…’ link to display next 5.</a:t>
            </a:r>
          </a:p>
          <a:p>
            <a:pPr>
              <a:defRPr/>
            </a:pPr>
            <a:r>
              <a:rPr lang="en-US" altLang="en-US" sz="2000" b="0" dirty="0">
                <a:ea typeface="ＭＳ Ｐゴシック" panose="020B0600070205080204" pitchFamily="34" charset="-128"/>
                <a:sym typeface="Wingdings" pitchFamily="2" charset="2"/>
              </a:rPr>
              <a:t>Stories are a</a:t>
            </a:r>
            <a:r>
              <a:rPr lang="en-US" altLang="en-US" sz="2000" dirty="0">
                <a:ea typeface="ＭＳ Ｐゴシック" panose="020B0600070205080204" pitchFamily="34" charset="-128"/>
                <a:sym typeface="Wingdings" pitchFamily="2" charset="2"/>
              </a:rPr>
              <a:t> design consideration </a:t>
            </a:r>
            <a:r>
              <a:rPr lang="en-US" altLang="en-US" sz="2000" b="0" dirty="0">
                <a:ea typeface="ＭＳ Ｐゴシック" panose="020B0600070205080204" pitchFamily="34" charset="-128"/>
                <a:sym typeface="Wingdings" pitchFamily="2" charset="2"/>
              </a:rPr>
              <a:t>written in </a:t>
            </a:r>
            <a:r>
              <a:rPr lang="en-IE" sz="2000" dirty="0"/>
              <a:t>Component Story Format (CSF)</a:t>
            </a:r>
          </a:p>
          <a:p>
            <a:pPr lvl="1">
              <a:defRPr/>
            </a:pPr>
            <a:r>
              <a:rPr lang="en-IE" altLang="en-US" sz="2000" dirty="0">
                <a:ea typeface="ＭＳ Ｐゴシック" panose="020B0600070205080204" pitchFamily="34" charset="-128"/>
              </a:rPr>
              <a:t>They are functions </a:t>
            </a:r>
            <a:r>
              <a:rPr lang="en-GB" altLang="en-US" sz="2000" dirty="0">
                <a:ea typeface="ＭＳ Ｐゴシック" panose="020B0600070205080204" pitchFamily="34" charset="-128"/>
              </a:rPr>
              <a:t>that describes how to render components</a:t>
            </a:r>
            <a:endParaRPr lang="en-US" altLang="en-US" sz="2000" dirty="0">
              <a:ea typeface="ＭＳ Ｐゴシック" panose="020B0600070205080204" pitchFamily="34" charset="-128"/>
            </a:endParaRPr>
          </a:p>
          <a:p>
            <a:pPr>
              <a:defRPr/>
            </a:pPr>
            <a:endParaRPr lang="en-US" altLang="en-US" sz="2000" dirty="0">
              <a:ea typeface="ＭＳ Ｐゴシック" panose="020B0600070205080204" pitchFamily="34" charset="-128"/>
              <a:sym typeface="Wingdings" pitchFamily="2" charset="2"/>
            </a:endParaRPr>
          </a:p>
        </p:txBody>
      </p:sp>
      <p:sp>
        <p:nvSpPr>
          <p:cNvPr id="32771" name="Slide Number Placeholder 3">
            <a:extLst>
              <a:ext uri="{FF2B5EF4-FFF2-40B4-BE49-F238E27FC236}">
                <a16:creationId xmlns:a16="http://schemas.microsoft.com/office/drawing/2014/main" id="{23B9CEA5-3097-F7F4-C768-7996422F1F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CA11584-8EAF-476E-A2D8-9FA6547F49E1}" type="slidenum">
              <a:rPr lang="en-US" altLang="en-US" b="0" smtClean="0"/>
              <a:pPr>
                <a:spcBef>
                  <a:spcPct val="0"/>
                </a:spcBef>
                <a:buFontTx/>
                <a:buNone/>
              </a:pPr>
              <a:t>21</a:t>
            </a:fld>
            <a:endParaRPr lang="en-US" altLang="en-US" b="0"/>
          </a:p>
        </p:txBody>
      </p:sp>
      <p:pic>
        <p:nvPicPr>
          <p:cNvPr id="32772"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FE390CEA-32DD-0FB9-DA74-2F84237623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4638"/>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E44BC8ED-276B-8AFA-CFEF-DDDA90C20AFC}"/>
              </a:ext>
            </a:extLst>
          </p:cNvPr>
          <p:cNvPicPr>
            <a:picLocks noChangeAspect="1"/>
          </p:cNvPicPr>
          <p:nvPr/>
        </p:nvPicPr>
        <p:blipFill>
          <a:blip r:embed="rId3"/>
          <a:stretch>
            <a:fillRect/>
          </a:stretch>
        </p:blipFill>
        <p:spPr>
          <a:xfrm>
            <a:off x="1976967" y="329191"/>
            <a:ext cx="4610100" cy="10513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2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1CF76-2DE4-BE80-7747-AC438A9CF2A4}"/>
              </a:ext>
            </a:extLst>
          </p:cNvPr>
          <p:cNvPicPr>
            <a:picLocks noChangeAspect="1"/>
          </p:cNvPicPr>
          <p:nvPr/>
        </p:nvPicPr>
        <p:blipFill>
          <a:blip r:embed="rId2"/>
          <a:stretch>
            <a:fillRect/>
          </a:stretch>
        </p:blipFill>
        <p:spPr>
          <a:xfrm>
            <a:off x="666750" y="2314559"/>
            <a:ext cx="8146879" cy="3347255"/>
          </a:xfrm>
          <a:prstGeom prst="rect">
            <a:avLst/>
          </a:prstGeom>
        </p:spPr>
      </p:pic>
      <p:sp>
        <p:nvSpPr>
          <p:cNvPr id="33793" name="Title 1">
            <a:extLst>
              <a:ext uri="{FF2B5EF4-FFF2-40B4-BE49-F238E27FC236}">
                <a16:creationId xmlns:a16="http://schemas.microsoft.com/office/drawing/2014/main" id="{A34FCE09-AF81-4CF3-26AC-21D238AB3F0C}"/>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3794" name="Content Placeholder 2">
            <a:extLst>
              <a:ext uri="{FF2B5EF4-FFF2-40B4-BE49-F238E27FC236}">
                <a16:creationId xmlns:a16="http://schemas.microsoft.com/office/drawing/2014/main" id="{66E0762A-FF0F-FFD3-B827-FDB7D735AEF6}"/>
              </a:ext>
            </a:extLst>
          </p:cNvPr>
          <p:cNvSpPr>
            <a:spLocks noGrp="1" noChangeArrowheads="1"/>
          </p:cNvSpPr>
          <p:nvPr>
            <p:ph idx="1"/>
          </p:nvPr>
        </p:nvSpPr>
        <p:spPr>
          <a:xfrm>
            <a:off x="609600" y="12954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List a component’s states/stories under its name:</a:t>
            </a:r>
            <a:endParaRPr lang="en-US" altLang="en-US" sz="2000" b="0" dirty="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F44329C9-CAF4-8B11-4746-0257AE48C1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1C6F8D1-71DF-4CC4-B627-2F470AC072F0}" type="slidenum">
              <a:rPr lang="en-US" altLang="en-US" b="0" smtClean="0"/>
              <a:pPr>
                <a:spcBef>
                  <a:spcPct val="0"/>
                </a:spcBef>
                <a:buFontTx/>
                <a:buNone/>
              </a:pPr>
              <a:t>22</a:t>
            </a:fld>
            <a:endParaRPr lang="en-US" altLang="en-US" b="0"/>
          </a:p>
        </p:txBody>
      </p:sp>
      <p:pic>
        <p:nvPicPr>
          <p:cNvPr id="33796"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87B6827E-683D-FBBD-5EA4-5D5141917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286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a:extLst>
              <a:ext uri="{FF2B5EF4-FFF2-40B4-BE49-F238E27FC236}">
                <a16:creationId xmlns:a16="http://schemas.microsoft.com/office/drawing/2014/main" id="{EF767816-A542-A6C8-815E-15C4716E062D}"/>
              </a:ext>
            </a:extLst>
          </p:cNvPr>
          <p:cNvSpPr>
            <a:spLocks noChangeArrowheads="1"/>
          </p:cNvSpPr>
          <p:nvPr/>
        </p:nvSpPr>
        <p:spPr bwMode="auto">
          <a:xfrm>
            <a:off x="666750" y="5274464"/>
            <a:ext cx="3067050" cy="774700"/>
          </a:xfrm>
          <a:prstGeom prst="wedgeRoundRectCallout">
            <a:avLst>
              <a:gd name="adj1" fmla="val 16630"/>
              <a:gd name="adj2" fmla="val -70278"/>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400" dirty="0">
                <a:solidFill>
                  <a:schemeClr val="lt1"/>
                </a:solidFill>
                <a:latin typeface="+mn-lt"/>
                <a:ea typeface="+mn-ea"/>
              </a:rPr>
              <a:t>Set of Component Stories:</a:t>
            </a:r>
            <a:br>
              <a:rPr lang="en-US" sz="1400" dirty="0">
                <a:solidFill>
                  <a:schemeClr val="lt1"/>
                </a:solidFill>
                <a:latin typeface="+mn-lt"/>
                <a:ea typeface="+mn-ea"/>
              </a:rPr>
            </a:br>
            <a:r>
              <a:rPr lang="en-US" sz="1400" dirty="0">
                <a:solidFill>
                  <a:schemeClr val="lt1"/>
                </a:solidFill>
                <a:latin typeface="+mn-lt"/>
                <a:ea typeface="+mn-ea"/>
              </a:rPr>
              <a:t>(i.e. Basic, Boundary, Exceptional)</a:t>
            </a:r>
          </a:p>
        </p:txBody>
      </p:sp>
      <p:pic>
        <p:nvPicPr>
          <p:cNvPr id="2" name="Picture 1">
            <a:extLst>
              <a:ext uri="{FF2B5EF4-FFF2-40B4-BE49-F238E27FC236}">
                <a16:creationId xmlns:a16="http://schemas.microsoft.com/office/drawing/2014/main" id="{BF499F7A-1803-C381-F606-46DD89535A7D}"/>
              </a:ext>
            </a:extLst>
          </p:cNvPr>
          <p:cNvPicPr>
            <a:picLocks noChangeAspect="1"/>
          </p:cNvPicPr>
          <p:nvPr/>
        </p:nvPicPr>
        <p:blipFill>
          <a:blip r:embed="rId4"/>
          <a:stretch>
            <a:fillRect/>
          </a:stretch>
        </p:blipFill>
        <p:spPr>
          <a:xfrm>
            <a:off x="1976967" y="329191"/>
            <a:ext cx="4610100" cy="10513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8EE07CF-C71C-E163-0310-BD0ADE331B3F}"/>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4818" name="Content Placeholder 2">
            <a:extLst>
              <a:ext uri="{FF2B5EF4-FFF2-40B4-BE49-F238E27FC236}">
                <a16:creationId xmlns:a16="http://schemas.microsoft.com/office/drawing/2014/main" id="{6C8A59C3-9792-69F4-FC98-C67EF3B9A10A}"/>
              </a:ext>
            </a:extLst>
          </p:cNvPr>
          <p:cNvSpPr>
            <a:spLocks noGrp="1" noChangeArrowheads="1"/>
          </p:cNvSpPr>
          <p:nvPr>
            <p:ph idx="1"/>
          </p:nvPr>
        </p:nvSpPr>
        <p:spPr>
          <a:xfrm>
            <a:off x="609600" y="1295400"/>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Define component </a:t>
            </a:r>
            <a:r>
              <a:rPr lang="en-US" altLang="en-US" sz="2000" b="0">
                <a:ea typeface="ＭＳ Ｐゴシック" panose="020B0600070205080204" pitchFamily="34" charset="-128"/>
              </a:rPr>
              <a:t>groups when </a:t>
            </a:r>
            <a:r>
              <a:rPr lang="en-US" altLang="en-US" sz="2000">
                <a:ea typeface="ＭＳ Ｐゴシック" panose="020B0600070205080204" pitchFamily="34" charset="-128"/>
              </a:rPr>
              <a:t>component catalogue is large.</a:t>
            </a:r>
            <a:endParaRPr lang="en-US" altLang="en-US" sz="2000" b="0">
              <a:ea typeface="ＭＳ Ｐゴシック" panose="020B0600070205080204" pitchFamily="34" charset="-128"/>
            </a:endParaRPr>
          </a:p>
          <a:p>
            <a:pPr lvl="1"/>
            <a:r>
              <a:rPr lang="en-US" altLang="en-US" sz="2000">
                <a:ea typeface="ＭＳ Ｐゴシック" panose="020B0600070205080204" pitchFamily="34" charset="-128"/>
              </a:rPr>
              <a:t>helps others team members with searching</a:t>
            </a:r>
            <a:r>
              <a:rPr lang="en-US" altLang="en-US" sz="2000" b="0">
                <a:ea typeface="ＭＳ Ｐゴシック" panose="020B0600070205080204" pitchFamily="34" charset="-128"/>
              </a:rPr>
              <a:t>.</a:t>
            </a:r>
            <a:endParaRPr lang="en-US" altLang="en-US" sz="200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489A1F13-0B63-256F-552B-F520978C8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075D7A-3FC9-43C2-B6E2-9D258BC8938E}" type="slidenum">
              <a:rPr lang="en-US" altLang="en-US" b="0" smtClean="0"/>
              <a:pPr>
                <a:spcBef>
                  <a:spcPct val="0"/>
                </a:spcBef>
                <a:buFontTx/>
                <a:buNone/>
              </a:pPr>
              <a:t>23</a:t>
            </a:fld>
            <a:endParaRPr lang="en-US" altLang="en-US" b="0"/>
          </a:p>
        </p:txBody>
      </p:sp>
      <p:pic>
        <p:nvPicPr>
          <p:cNvPr id="34820"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45F4FCE-2B52-04AE-CAF6-CE574D5681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7306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8-12-20 at 16.51.38.png">
            <a:extLst>
              <a:ext uri="{FF2B5EF4-FFF2-40B4-BE49-F238E27FC236}">
                <a16:creationId xmlns:a16="http://schemas.microsoft.com/office/drawing/2014/main" id="{7F8F995A-6747-E4AB-4ABD-360FEB499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506663"/>
            <a:ext cx="7340600" cy="3738562"/>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7ADC8F0-D8E4-7F04-3DA1-EE238A42967E}"/>
              </a:ext>
            </a:extLst>
          </p:cNvPr>
          <p:cNvPicPr>
            <a:picLocks noChangeAspect="1"/>
          </p:cNvPicPr>
          <p:nvPr/>
        </p:nvPicPr>
        <p:blipFill>
          <a:blip r:embed="rId4"/>
          <a:stretch>
            <a:fillRect/>
          </a:stretch>
        </p:blipFill>
        <p:spPr>
          <a:xfrm>
            <a:off x="1976967" y="329191"/>
            <a:ext cx="4610100" cy="10513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a:extLst>
              <a:ext uri="{FF2B5EF4-FFF2-40B4-BE49-F238E27FC236}">
                <a16:creationId xmlns:a16="http://schemas.microsoft.com/office/drawing/2014/main" id="{F8D00431-FF1B-2950-117E-2C3885D98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2225675"/>
            <a:ext cx="73660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1BD5760-158A-8EFE-0FBD-646217755AD1}"/>
              </a:ext>
            </a:extLst>
          </p:cNvPr>
          <p:cNvPicPr>
            <a:picLocks noChangeAspect="1"/>
          </p:cNvPicPr>
          <p:nvPr/>
        </p:nvPicPr>
        <p:blipFill>
          <a:blip r:embed="rId4"/>
          <a:stretch>
            <a:fillRect/>
          </a:stretch>
        </p:blipFill>
        <p:spPr>
          <a:xfrm>
            <a:off x="215632" y="1260274"/>
            <a:ext cx="7506248" cy="5597725"/>
          </a:xfrm>
          <a:prstGeom prst="rect">
            <a:avLst/>
          </a:prstGeom>
        </p:spPr>
      </p:pic>
      <p:sp>
        <p:nvSpPr>
          <p:cNvPr id="36865" name="Rectangle 2">
            <a:extLst>
              <a:ext uri="{FF2B5EF4-FFF2-40B4-BE49-F238E27FC236}">
                <a16:creationId xmlns:a16="http://schemas.microsoft.com/office/drawing/2014/main" id="{10D961A3-FED4-1FEC-F142-9E223A9469D2}"/>
              </a:ext>
            </a:extLst>
          </p:cNvPr>
          <p:cNvSpPr>
            <a:spLocks noGrp="1" noChangeArrowheads="1"/>
          </p:cNvSpPr>
          <p:nvPr>
            <p:ph type="title"/>
          </p:nvPr>
        </p:nvSpPr>
        <p:spPr>
          <a:xfrm>
            <a:off x="304800" y="-340617"/>
            <a:ext cx="8229600" cy="1143000"/>
          </a:xfrm>
        </p:spPr>
        <p:txBody>
          <a:bodyPr/>
          <a:lstStyle/>
          <a:p>
            <a:r>
              <a:rPr lang="en-US" altLang="en-US" dirty="0">
                <a:solidFill>
                  <a:srgbClr val="990000"/>
                </a:solidFill>
                <a:ea typeface="ＭＳ Ｐゴシック" panose="020B0600070205080204" pitchFamily="34" charset="-128"/>
              </a:rPr>
              <a:t>Writing stories</a:t>
            </a:r>
          </a:p>
        </p:txBody>
      </p:sp>
      <p:sp>
        <p:nvSpPr>
          <p:cNvPr id="36866" name="Rectangle 3">
            <a:extLst>
              <a:ext uri="{FF2B5EF4-FFF2-40B4-BE49-F238E27FC236}">
                <a16:creationId xmlns:a16="http://schemas.microsoft.com/office/drawing/2014/main" id="{6066D5BD-5AEC-E53C-3BAD-4D5B7EC79AE9}"/>
              </a:ext>
            </a:extLst>
          </p:cNvPr>
          <p:cNvSpPr>
            <a:spLocks noGrp="1" noChangeArrowheads="1"/>
          </p:cNvSpPr>
          <p:nvPr>
            <p:ph type="body" idx="1"/>
          </p:nvPr>
        </p:nvSpPr>
        <p:spPr>
          <a:xfrm>
            <a:off x="57150" y="428625"/>
            <a:ext cx="8229600" cy="4724400"/>
          </a:xfrm>
        </p:spPr>
        <p:txBody>
          <a:bodyPr/>
          <a:lstStyle/>
          <a:p>
            <a:r>
              <a:rPr lang="en-US" altLang="en-US" sz="2000" b="0" dirty="0">
                <a:ea typeface="ＭＳ Ｐゴシック" panose="020B0600070205080204" pitchFamily="34" charset="-128"/>
              </a:rPr>
              <a:t>.</a:t>
            </a:r>
            <a:r>
              <a:rPr lang="en-US" altLang="en-US" sz="2000" b="0" dirty="0" err="1">
                <a:ea typeface="ＭＳ Ｐゴシック" panose="020B0600070205080204" pitchFamily="34" charset="-128"/>
              </a:rPr>
              <a:t>stories.ts</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file extension (convention)</a:t>
            </a:r>
          </a:p>
          <a:p>
            <a:r>
              <a:rPr lang="en-US" altLang="en-US" sz="2000" dirty="0">
                <a:ea typeface="ＭＳ Ｐゴシック" panose="020B0600070205080204" pitchFamily="34" charset="-128"/>
              </a:rPr>
              <a:t>1 Stories file per component</a:t>
            </a:r>
          </a:p>
        </p:txBody>
      </p:sp>
      <p:sp>
        <p:nvSpPr>
          <p:cNvPr id="36867" name="Slide Number Placeholder 2">
            <a:extLst>
              <a:ext uri="{FF2B5EF4-FFF2-40B4-BE49-F238E27FC236}">
                <a16:creationId xmlns:a16="http://schemas.microsoft.com/office/drawing/2014/main" id="{547E0938-18BE-7FDD-D4A4-B74394C14F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9F4345-6792-4382-AA4B-CA50B241E32F}" type="slidenum">
              <a:rPr lang="en-US" altLang="en-US" b="0" smtClean="0"/>
              <a:pPr>
                <a:spcBef>
                  <a:spcPct val="0"/>
                </a:spcBef>
                <a:buFontTx/>
                <a:buNone/>
              </a:pPr>
              <a:t>24</a:t>
            </a:fld>
            <a:endParaRPr lang="en-US" altLang="en-US" b="0"/>
          </a:p>
        </p:txBody>
      </p:sp>
      <p:sp>
        <p:nvSpPr>
          <p:cNvPr id="9" name="Rounded Rectangular Callout 8">
            <a:extLst>
              <a:ext uri="{FF2B5EF4-FFF2-40B4-BE49-F238E27FC236}">
                <a16:creationId xmlns:a16="http://schemas.microsoft.com/office/drawing/2014/main" id="{A6615D25-F82A-8D58-42A2-5AB1A73630D7}"/>
              </a:ext>
            </a:extLst>
          </p:cNvPr>
          <p:cNvSpPr>
            <a:spLocks noChangeArrowheads="1"/>
          </p:cNvSpPr>
          <p:nvPr/>
        </p:nvSpPr>
        <p:spPr bwMode="auto">
          <a:xfrm>
            <a:off x="4686300" y="2474018"/>
            <a:ext cx="2819400" cy="534988"/>
          </a:xfrm>
          <a:prstGeom prst="wedgeRoundRectCallout">
            <a:avLst>
              <a:gd name="adj1" fmla="val -139347"/>
              <a:gd name="adj2" fmla="val 57022"/>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eaLnBrk="1" hangingPunct="1">
              <a:defRPr/>
            </a:pPr>
            <a:r>
              <a:rPr lang="en-US" sz="1400" dirty="0"/>
              <a:t>default export; Metadata; How Storybook lists components.</a:t>
            </a:r>
          </a:p>
        </p:txBody>
      </p:sp>
      <p:sp>
        <p:nvSpPr>
          <p:cNvPr id="7" name="Rounded Rectangular Callout 6">
            <a:extLst>
              <a:ext uri="{FF2B5EF4-FFF2-40B4-BE49-F238E27FC236}">
                <a16:creationId xmlns:a16="http://schemas.microsoft.com/office/drawing/2014/main" id="{CB815A71-242B-1A03-F181-FFE2C5E449E7}"/>
              </a:ext>
            </a:extLst>
          </p:cNvPr>
          <p:cNvSpPr>
            <a:spLocks noChangeArrowheads="1"/>
          </p:cNvSpPr>
          <p:nvPr/>
        </p:nvSpPr>
        <p:spPr bwMode="auto">
          <a:xfrm>
            <a:off x="4800600" y="4938913"/>
            <a:ext cx="2819400" cy="1317625"/>
          </a:xfrm>
          <a:prstGeom prst="wedgeRoundRectCallout">
            <a:avLst>
              <a:gd name="adj1" fmla="val -135836"/>
              <a:gd name="adj2" fmla="val -45809"/>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marL="285750" indent="-285750" eaLnBrk="1" hangingPunct="1">
              <a:buFont typeface="Arial" panose="020B0604020202020204" pitchFamily="34" charset="0"/>
              <a:buChar char="•"/>
              <a:defRPr/>
            </a:pPr>
            <a:r>
              <a:rPr lang="en-US" sz="1400" dirty="0"/>
              <a:t>Story implemented as a function.</a:t>
            </a:r>
          </a:p>
          <a:p>
            <a:pPr marL="285750" indent="-285750" eaLnBrk="1" hangingPunct="1">
              <a:buFont typeface="Arial" panose="020B0604020202020204" pitchFamily="34" charset="0"/>
              <a:buChar char="•"/>
              <a:defRPr/>
            </a:pPr>
            <a:r>
              <a:rPr lang="en-US" sz="1400" dirty="0"/>
              <a:t>Named exports.</a:t>
            </a:r>
          </a:p>
          <a:p>
            <a:pPr marL="285750" indent="-285750" eaLnBrk="1" hangingPunct="1">
              <a:buFont typeface="Arial" panose="020B0604020202020204" pitchFamily="34" charset="0"/>
              <a:buChar char="•"/>
              <a:defRPr/>
            </a:pPr>
            <a:r>
              <a:rPr lang="en-US" sz="1400" dirty="0" err="1"/>
              <a:t>UpperCamelCase</a:t>
            </a:r>
            <a:endParaRPr lang="en-US" sz="1400" dirty="0"/>
          </a:p>
          <a:p>
            <a:pPr marL="285750" indent="-285750" eaLnBrk="1" hangingPunct="1">
              <a:buFont typeface="Arial" panose="020B0604020202020204" pitchFamily="34" charset="0"/>
              <a:buChar char="•"/>
              <a:defRPr/>
            </a:pPr>
            <a:r>
              <a:rPr lang="en-US" sz="1400" dirty="0"/>
              <a:t>3 stories for this component</a:t>
            </a:r>
          </a:p>
        </p:txBody>
      </p:sp>
      <p:sp>
        <p:nvSpPr>
          <p:cNvPr id="12" name="Right Brace 11">
            <a:extLst>
              <a:ext uri="{FF2B5EF4-FFF2-40B4-BE49-F238E27FC236}">
                <a16:creationId xmlns:a16="http://schemas.microsoft.com/office/drawing/2014/main" id="{72BEEBCC-B5F7-E978-A149-C5B257F8B2FB}"/>
              </a:ext>
            </a:extLst>
          </p:cNvPr>
          <p:cNvSpPr>
            <a:spLocks/>
          </p:cNvSpPr>
          <p:nvPr/>
        </p:nvSpPr>
        <p:spPr bwMode="auto">
          <a:xfrm>
            <a:off x="6096000" y="3759200"/>
            <a:ext cx="1308100" cy="990600"/>
          </a:xfrm>
          <a:prstGeom prst="rightBrace">
            <a:avLst>
              <a:gd name="adj1" fmla="val 8333"/>
              <a:gd name="adj2" fmla="val 50000"/>
            </a:avLst>
          </a:prstGeom>
          <a:noFill/>
          <a:ln w="38100">
            <a:solidFill>
              <a:srgbClr val="FF0000"/>
            </a:solidFill>
            <a:round/>
            <a:headEnd/>
            <a:tailEnd/>
          </a:ln>
          <a:effectLst>
            <a:outerShdw blurRad="40000" dist="20000" dir="5400000" rotWithShape="0">
              <a:srgbClr val="808080">
                <a:alpha val="37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C683-3612-D12E-BE77-8B1491A00462}"/>
              </a:ext>
            </a:extLst>
          </p:cNvPr>
          <p:cNvSpPr>
            <a:spLocks noGrp="1"/>
          </p:cNvSpPr>
          <p:nvPr>
            <p:ph type="title"/>
          </p:nvPr>
        </p:nvSpPr>
        <p:spPr/>
        <p:txBody>
          <a:bodyPr/>
          <a:lstStyle/>
          <a:p>
            <a:r>
              <a:rPr lang="en-IE" dirty="0"/>
              <a:t>Aside: The satisfies Operator</a:t>
            </a:r>
          </a:p>
        </p:txBody>
      </p:sp>
      <p:sp>
        <p:nvSpPr>
          <p:cNvPr id="3" name="Content Placeholder 2">
            <a:extLst>
              <a:ext uri="{FF2B5EF4-FFF2-40B4-BE49-F238E27FC236}">
                <a16:creationId xmlns:a16="http://schemas.microsoft.com/office/drawing/2014/main" id="{AD2B9435-B707-828F-91C6-0E64556D87B5}"/>
              </a:ext>
            </a:extLst>
          </p:cNvPr>
          <p:cNvSpPr>
            <a:spLocks noGrp="1"/>
          </p:cNvSpPr>
          <p:nvPr>
            <p:ph idx="1"/>
          </p:nvPr>
        </p:nvSpPr>
        <p:spPr/>
        <p:txBody>
          <a:bodyPr/>
          <a:lstStyle/>
          <a:p>
            <a:r>
              <a:rPr lang="en-GB" b="0" dirty="0"/>
              <a:t>TypeScript 4.9 introduces a new operator, </a:t>
            </a:r>
            <a:r>
              <a:rPr lang="en-GB" dirty="0">
                <a:latin typeface="Courier New" panose="02070309020205020404" pitchFamily="49" charset="0"/>
                <a:cs typeface="Courier New" panose="02070309020205020404" pitchFamily="49" charset="0"/>
              </a:rPr>
              <a:t>satisfies</a:t>
            </a:r>
          </a:p>
          <a:p>
            <a:r>
              <a:rPr lang="en-GB" b="0" dirty="0"/>
              <a:t>Allows you to check that an expression matches a particular type.</a:t>
            </a:r>
          </a:p>
          <a:p>
            <a:r>
              <a:rPr lang="en-GB" b="0" dirty="0"/>
              <a:t>Used in Stories to ensure an object conforms to a type without casting</a:t>
            </a:r>
            <a:br>
              <a:rPr lang="en-GB" b="0" dirty="0"/>
            </a:br>
            <a:endParaRPr lang="en-IE" b="0" dirty="0"/>
          </a:p>
        </p:txBody>
      </p:sp>
      <p:sp>
        <p:nvSpPr>
          <p:cNvPr id="4" name="Slide Number Placeholder 3">
            <a:extLst>
              <a:ext uri="{FF2B5EF4-FFF2-40B4-BE49-F238E27FC236}">
                <a16:creationId xmlns:a16="http://schemas.microsoft.com/office/drawing/2014/main" id="{9BBF5353-4631-D0D5-1613-946AED54D7DD}"/>
              </a:ext>
            </a:extLst>
          </p:cNvPr>
          <p:cNvSpPr>
            <a:spLocks noGrp="1"/>
          </p:cNvSpPr>
          <p:nvPr>
            <p:ph type="sldNum" sz="quarter" idx="12"/>
          </p:nvPr>
        </p:nvSpPr>
        <p:spPr/>
        <p:txBody>
          <a:bodyPr/>
          <a:lstStyle/>
          <a:p>
            <a:pPr>
              <a:defRPr/>
            </a:pPr>
            <a:fld id="{FF20FD76-2600-470C-B220-FCD85C8E166D}"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54CB4326-619E-9975-AA09-953CF87769CA}"/>
              </a:ext>
            </a:extLst>
          </p:cNvPr>
          <p:cNvPicPr>
            <a:picLocks noChangeAspect="1"/>
          </p:cNvPicPr>
          <p:nvPr/>
        </p:nvPicPr>
        <p:blipFill>
          <a:blip r:embed="rId3"/>
          <a:stretch>
            <a:fillRect/>
          </a:stretch>
        </p:blipFill>
        <p:spPr>
          <a:xfrm>
            <a:off x="457200" y="2971800"/>
            <a:ext cx="7276310" cy="2910523"/>
          </a:xfrm>
          <a:prstGeom prst="rect">
            <a:avLst/>
          </a:prstGeom>
        </p:spPr>
      </p:pic>
      <p:sp>
        <p:nvSpPr>
          <p:cNvPr id="7" name="Speech Bubble: Rectangle 6">
            <a:extLst>
              <a:ext uri="{FF2B5EF4-FFF2-40B4-BE49-F238E27FC236}">
                <a16:creationId xmlns:a16="http://schemas.microsoft.com/office/drawing/2014/main" id="{ED6A4122-D941-D217-0390-63CC16E051F8}"/>
              </a:ext>
            </a:extLst>
          </p:cNvPr>
          <p:cNvSpPr/>
          <p:nvPr/>
        </p:nvSpPr>
        <p:spPr>
          <a:xfrm>
            <a:off x="4114800" y="5257800"/>
            <a:ext cx="2286000" cy="1143000"/>
          </a:xfrm>
          <a:prstGeom prst="wedgeRectCallout">
            <a:avLst>
              <a:gd name="adj1" fmla="val -110974"/>
              <a:gd name="adj2" fmla="val -61444"/>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solidFill>
                  <a:schemeClr val="accent3"/>
                </a:solidFill>
              </a:rPr>
              <a:t>Would cause a compile error if age was missing</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9CBBFF5-D4A5-E886-FA34-4492ADAF58BB}"/>
                  </a:ext>
                </a:extLst>
              </p14:cNvPr>
              <p14:cNvContentPartPr/>
              <p14:nvPr/>
            </p14:nvContentPartPr>
            <p14:xfrm>
              <a:off x="693842" y="5537054"/>
              <a:ext cx="1665720" cy="324000"/>
            </p14:xfrm>
          </p:contentPart>
        </mc:Choice>
        <mc:Fallback xmlns="">
          <p:pic>
            <p:nvPicPr>
              <p:cNvPr id="8" name="Ink 7">
                <a:extLst>
                  <a:ext uri="{FF2B5EF4-FFF2-40B4-BE49-F238E27FC236}">
                    <a16:creationId xmlns:a16="http://schemas.microsoft.com/office/drawing/2014/main" id="{69CBBFF5-D4A5-E886-FA34-4492ADAF58BB}"/>
                  </a:ext>
                </a:extLst>
              </p:cNvPr>
              <p:cNvPicPr/>
              <p:nvPr/>
            </p:nvPicPr>
            <p:blipFill>
              <a:blip r:embed="rId5"/>
              <a:stretch>
                <a:fillRect/>
              </a:stretch>
            </p:blipFill>
            <p:spPr>
              <a:xfrm>
                <a:off x="675842" y="5519054"/>
                <a:ext cx="1701360" cy="359640"/>
              </a:xfrm>
              <a:prstGeom prst="rect">
                <a:avLst/>
              </a:prstGeom>
            </p:spPr>
          </p:pic>
        </mc:Fallback>
      </mc:AlternateContent>
    </p:spTree>
    <p:extLst>
      <p:ext uri="{BB962C8B-B14F-4D97-AF65-F5344CB8AC3E}">
        <p14:creationId xmlns:p14="http://schemas.microsoft.com/office/powerpoint/2010/main" val="413154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A613ADD-19BA-4055-D2D9-5073089B17E1}"/>
              </a:ext>
            </a:extLst>
          </p:cNvPr>
          <p:cNvSpPr>
            <a:spLocks noGrp="1" noChangeArrowheads="1"/>
          </p:cNvSpPr>
          <p:nvPr>
            <p:ph type="title"/>
          </p:nvPr>
        </p:nvSpPr>
        <p:spPr/>
        <p:txBody>
          <a:bodyPr/>
          <a:lstStyle/>
          <a:p>
            <a:r>
              <a:rPr lang="en-US" altLang="en-US">
                <a:ea typeface="ＭＳ Ｐゴシック" panose="020B0600070205080204" pitchFamily="34" charset="-128"/>
              </a:rPr>
              <a:t>Grouping stories.</a:t>
            </a:r>
          </a:p>
        </p:txBody>
      </p:sp>
      <p:sp>
        <p:nvSpPr>
          <p:cNvPr id="37891" name="Content Placeholder 2">
            <a:extLst>
              <a:ext uri="{FF2B5EF4-FFF2-40B4-BE49-F238E27FC236}">
                <a16:creationId xmlns:a16="http://schemas.microsoft.com/office/drawing/2014/main" id="{7192367D-C85A-CF89-DC15-FF4978C70130}"/>
              </a:ext>
            </a:extLst>
          </p:cNvPr>
          <p:cNvSpPr>
            <a:spLocks noGrp="1" noChangeArrowheads="1"/>
          </p:cNvSpPr>
          <p:nvPr>
            <p:ph idx="1"/>
          </p:nvPr>
        </p:nvSpPr>
        <p:spPr/>
        <p:txBody>
          <a:bodyPr/>
          <a:lstStyle/>
          <a:p>
            <a:r>
              <a:rPr lang="en-US" altLang="en-US" sz="2000" dirty="0">
                <a:ea typeface="ＭＳ Ｐゴシック" panose="020B0600070205080204" pitchFamily="34" charset="-128"/>
              </a:rPr>
              <a:t>Use directory pathname symbol ( / ) to indicate component grouping (i.e. </a:t>
            </a:r>
            <a:r>
              <a:rPr lang="en-IE" altLang="en-US" sz="2000" b="0" dirty="0">
                <a:ea typeface="ＭＳ Ｐゴシック" panose="020B0600070205080204" pitchFamily="34" charset="-128"/>
              </a:rPr>
              <a:t>group</a:t>
            </a:r>
            <a:r>
              <a:rPr lang="en-US" altLang="en-US" sz="2000" b="0" i="1" dirty="0">
                <a:ea typeface="ＭＳ Ｐゴシック" panose="020B0600070205080204" pitchFamily="34" charset="-128"/>
              </a:rPr>
              <a:t>/subgroup/….).</a:t>
            </a:r>
            <a:endParaRPr lang="en-US" altLang="en-US" sz="2000" dirty="0">
              <a:ea typeface="ＭＳ Ｐゴシック" panose="020B0600070205080204" pitchFamily="34" charset="-128"/>
            </a:endParaRPr>
          </a:p>
          <a:p>
            <a:pPr marL="457200" lvl="1" indent="0">
              <a:buFontTx/>
              <a:buNone/>
            </a:pPr>
            <a:endParaRPr lang="en-US" altLang="en-US" sz="2000" dirty="0">
              <a:ea typeface="ＭＳ Ｐゴシック" panose="020B0600070205080204" pitchFamily="34" charset="-128"/>
            </a:endParaRPr>
          </a:p>
        </p:txBody>
      </p:sp>
      <p:sp>
        <p:nvSpPr>
          <p:cNvPr id="37892" name="Slide Number Placeholder 3">
            <a:extLst>
              <a:ext uri="{FF2B5EF4-FFF2-40B4-BE49-F238E27FC236}">
                <a16:creationId xmlns:a16="http://schemas.microsoft.com/office/drawing/2014/main" id="{3419FE6E-71C4-0504-693F-ABDA063D5A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0105FE6-9F48-49FD-9FF2-9C66181538CF}" type="slidenum">
              <a:rPr lang="en-US" altLang="en-US" b="0" smtClean="0"/>
              <a:pPr>
                <a:spcBef>
                  <a:spcPct val="0"/>
                </a:spcBef>
                <a:buFontTx/>
                <a:buNone/>
              </a:pPr>
              <a:t>26</a:t>
            </a:fld>
            <a:endParaRPr lang="en-US" altLang="en-US" b="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290A6E1-A08E-A9BE-D0E9-B69B31BD424D}"/>
                  </a:ext>
                </a:extLst>
              </p14:cNvPr>
              <p14:cNvContentPartPr/>
              <p14:nvPr/>
            </p14:nvContentPartPr>
            <p14:xfrm>
              <a:off x="2098922" y="3013454"/>
              <a:ext cx="360" cy="360"/>
            </p14:xfrm>
          </p:contentPart>
        </mc:Choice>
        <mc:Fallback xmlns="">
          <p:pic>
            <p:nvPicPr>
              <p:cNvPr id="2" name="Ink 1">
                <a:extLst>
                  <a:ext uri="{FF2B5EF4-FFF2-40B4-BE49-F238E27FC236}">
                    <a16:creationId xmlns:a16="http://schemas.microsoft.com/office/drawing/2014/main" id="{9290A6E1-A08E-A9BE-D0E9-B69B31BD424D}"/>
                  </a:ext>
                </a:extLst>
              </p:cNvPr>
              <p:cNvPicPr/>
              <p:nvPr/>
            </p:nvPicPr>
            <p:blipFill>
              <a:blip r:embed="rId3"/>
              <a:stretch>
                <a:fillRect/>
              </a:stretch>
            </p:blipFill>
            <p:spPr>
              <a:xfrm>
                <a:off x="2081282" y="2995814"/>
                <a:ext cx="36000" cy="36000"/>
              </a:xfrm>
              <a:prstGeom prst="rect">
                <a:avLst/>
              </a:prstGeom>
            </p:spPr>
          </p:pic>
        </mc:Fallback>
      </mc:AlternateContent>
      <p:pic>
        <p:nvPicPr>
          <p:cNvPr id="4" name="Picture 3">
            <a:extLst>
              <a:ext uri="{FF2B5EF4-FFF2-40B4-BE49-F238E27FC236}">
                <a16:creationId xmlns:a16="http://schemas.microsoft.com/office/drawing/2014/main" id="{D59C79E0-4D37-3CB7-571D-9D17174F78D3}"/>
              </a:ext>
            </a:extLst>
          </p:cNvPr>
          <p:cNvPicPr>
            <a:picLocks noChangeAspect="1"/>
          </p:cNvPicPr>
          <p:nvPr/>
        </p:nvPicPr>
        <p:blipFill>
          <a:blip r:embed="rId4"/>
          <a:stretch>
            <a:fillRect/>
          </a:stretch>
        </p:blipFill>
        <p:spPr>
          <a:xfrm>
            <a:off x="457200" y="2590800"/>
            <a:ext cx="7463359" cy="1402139"/>
          </a:xfrm>
          <a:prstGeom prst="rect">
            <a:avLst/>
          </a:prstGeom>
        </p:spPr>
      </p:pic>
      <p:pic>
        <p:nvPicPr>
          <p:cNvPr id="8" name="Picture 7">
            <a:extLst>
              <a:ext uri="{FF2B5EF4-FFF2-40B4-BE49-F238E27FC236}">
                <a16:creationId xmlns:a16="http://schemas.microsoft.com/office/drawing/2014/main" id="{5827DA73-661A-3D7C-26EE-26EDFE24B424}"/>
              </a:ext>
            </a:extLst>
          </p:cNvPr>
          <p:cNvPicPr>
            <a:picLocks noChangeAspect="1"/>
          </p:cNvPicPr>
          <p:nvPr/>
        </p:nvPicPr>
        <p:blipFill>
          <a:blip r:embed="rId5"/>
          <a:stretch>
            <a:fillRect/>
          </a:stretch>
        </p:blipFill>
        <p:spPr>
          <a:xfrm>
            <a:off x="5867400" y="1905000"/>
            <a:ext cx="2590122" cy="556287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2AA717E-FF19-3AFC-2EAB-C871BAFF64D2}"/>
                  </a:ext>
                </a:extLst>
              </p14:cNvPr>
              <p14:cNvContentPartPr/>
              <p14:nvPr/>
            </p14:nvContentPartPr>
            <p14:xfrm>
              <a:off x="5758357" y="5330530"/>
              <a:ext cx="1211400" cy="260280"/>
            </p14:xfrm>
          </p:contentPart>
        </mc:Choice>
        <mc:Fallback xmlns="">
          <p:pic>
            <p:nvPicPr>
              <p:cNvPr id="9" name="Ink 8">
                <a:extLst>
                  <a:ext uri="{FF2B5EF4-FFF2-40B4-BE49-F238E27FC236}">
                    <a16:creationId xmlns:a16="http://schemas.microsoft.com/office/drawing/2014/main" id="{32AA717E-FF19-3AFC-2EAB-C871BAFF64D2}"/>
                  </a:ext>
                </a:extLst>
              </p:cNvPr>
              <p:cNvPicPr/>
              <p:nvPr/>
            </p:nvPicPr>
            <p:blipFill>
              <a:blip r:embed="rId7"/>
              <a:stretch>
                <a:fillRect/>
              </a:stretch>
            </p:blipFill>
            <p:spPr>
              <a:xfrm>
                <a:off x="5740717" y="5312890"/>
                <a:ext cx="1247040" cy="295920"/>
              </a:xfrm>
              <a:prstGeom prst="rect">
                <a:avLst/>
              </a:prstGeom>
            </p:spPr>
          </p:pic>
        </mc:Fallback>
      </mc:AlternateContent>
      <p:sp>
        <p:nvSpPr>
          <p:cNvPr id="10" name="Arrow: Bent-Up 9">
            <a:extLst>
              <a:ext uri="{FF2B5EF4-FFF2-40B4-BE49-F238E27FC236}">
                <a16:creationId xmlns:a16="http://schemas.microsoft.com/office/drawing/2014/main" id="{16DA9332-7E60-92BD-26AB-5DD10A7166D6}"/>
              </a:ext>
            </a:extLst>
          </p:cNvPr>
          <p:cNvSpPr/>
          <p:nvPr/>
        </p:nvSpPr>
        <p:spPr>
          <a:xfrm rot="5400000">
            <a:off x="4044925" y="4308153"/>
            <a:ext cx="1402139" cy="1485900"/>
          </a:xfrm>
          <a:prstGeom prst="bent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443F0A97-707B-20F2-EA35-5D5EA5318A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7707C30-3088-4643-97F5-71E36F98CD5E}" type="slidenum">
              <a:rPr lang="en-US" altLang="en-US" b="0" smtClean="0"/>
              <a:pPr>
                <a:spcBef>
                  <a:spcPct val="0"/>
                </a:spcBef>
                <a:buFontTx/>
                <a:buNone/>
              </a:pPr>
              <a:t>27</a:t>
            </a:fld>
            <a:endParaRPr lang="en-US" altLang="en-US" b="0"/>
          </a:p>
        </p:txBody>
      </p:sp>
      <p:sp>
        <p:nvSpPr>
          <p:cNvPr id="38914" name="Rectangle 3">
            <a:extLst>
              <a:ext uri="{FF2B5EF4-FFF2-40B4-BE49-F238E27FC236}">
                <a16:creationId xmlns:a16="http://schemas.microsoft.com/office/drawing/2014/main" id="{D7437358-DC11-25DB-E2AC-37CB41DC6F6C}"/>
              </a:ext>
            </a:extLst>
          </p:cNvPr>
          <p:cNvSpPr>
            <a:spLocks noGrp="1" noChangeArrowheads="1"/>
          </p:cNvSpPr>
          <p:nvPr>
            <p:ph type="subTitle" idx="1"/>
          </p:nvPr>
        </p:nvSpPr>
        <p:spPr>
          <a:xfrm>
            <a:off x="1371600" y="2819400"/>
            <a:ext cx="6400800" cy="1752600"/>
          </a:xfrm>
        </p:spPr>
        <p:txBody>
          <a:bodyPr/>
          <a:lstStyle/>
          <a:p>
            <a:pPr eaLnBrk="1" hangingPunct="1"/>
            <a:r>
              <a:rPr lang="en-US" altLang="en-US" sz="3200" b="0">
                <a:ea typeface="ＭＳ Ｐゴシック" panose="020B0600070205080204" pitchFamily="34" charset="-128"/>
              </a:rPr>
              <a:t>… back to components .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5">
            <a:extLst>
              <a:ext uri="{FF2B5EF4-FFF2-40B4-BE49-F238E27FC236}">
                <a16:creationId xmlns:a16="http://schemas.microsoft.com/office/drawing/2014/main" id="{00806A90-146A-AD18-869E-46277DA81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17638"/>
            <a:ext cx="32131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D514249-E3C7-745C-EC8C-5F08F8BF257D}"/>
              </a:ext>
            </a:extLst>
          </p:cNvPr>
          <p:cNvPicPr>
            <a:picLocks noChangeAspect="1"/>
          </p:cNvPicPr>
          <p:nvPr/>
        </p:nvPicPr>
        <p:blipFill>
          <a:blip r:embed="rId4"/>
          <a:stretch>
            <a:fillRect/>
          </a:stretch>
        </p:blipFill>
        <p:spPr>
          <a:xfrm>
            <a:off x="3807375" y="1356263"/>
            <a:ext cx="3545377" cy="5165724"/>
          </a:xfrm>
          <a:prstGeom prst="rect">
            <a:avLst/>
          </a:prstGeom>
        </p:spPr>
      </p:pic>
      <p:sp>
        <p:nvSpPr>
          <p:cNvPr id="40961" name="Rectangle 2">
            <a:extLst>
              <a:ext uri="{FF2B5EF4-FFF2-40B4-BE49-F238E27FC236}">
                <a16:creationId xmlns:a16="http://schemas.microsoft.com/office/drawing/2014/main" id="{7BEE0A9C-F8C2-9452-86FE-73778CA2008E}"/>
              </a:ext>
            </a:extLst>
          </p:cNvPr>
          <p:cNvSpPr>
            <a:spLocks noGrp="1" noChangeArrowheads="1"/>
          </p:cNvSpPr>
          <p:nvPr>
            <p:ph type="title"/>
          </p:nvPr>
        </p:nvSpPr>
        <p:spPr/>
        <p:txBody>
          <a:bodyPr/>
          <a:lstStyle/>
          <a:p>
            <a:r>
              <a:rPr lang="en-US" altLang="en-US">
                <a:solidFill>
                  <a:srgbClr val="990000"/>
                </a:solidFill>
                <a:ea typeface="ＭＳ Ｐゴシック" panose="020B0600070205080204" pitchFamily="34" charset="-128"/>
              </a:rPr>
              <a:t>Demo Samples</a:t>
            </a:r>
            <a:br>
              <a:rPr lang="en-US" altLang="en-US">
                <a:solidFill>
                  <a:srgbClr val="990000"/>
                </a:solidFill>
                <a:ea typeface="ＭＳ Ｐゴシック" panose="020B0600070205080204" pitchFamily="34" charset="-128"/>
              </a:rPr>
            </a:br>
            <a:r>
              <a:rPr lang="en-US" altLang="en-US" sz="2000">
                <a:solidFill>
                  <a:srgbClr val="990000"/>
                </a:solidFill>
                <a:ea typeface="ＭＳ Ｐゴシック" panose="020B0600070205080204" pitchFamily="34" charset="-128"/>
              </a:rPr>
              <a:t>(See lab exercise)</a:t>
            </a:r>
          </a:p>
        </p:txBody>
      </p:sp>
      <p:sp>
        <p:nvSpPr>
          <p:cNvPr id="40962" name="Slide Number Placeholder 1">
            <a:extLst>
              <a:ext uri="{FF2B5EF4-FFF2-40B4-BE49-F238E27FC236}">
                <a16:creationId xmlns:a16="http://schemas.microsoft.com/office/drawing/2014/main" id="{91E7B6C9-91DC-DEEC-231F-AEC3DDAF01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D69BCF5-0E18-452E-AFF7-0F521E91B802}" type="slidenum">
              <a:rPr lang="en-US" altLang="en-US" b="0" smtClean="0"/>
              <a:pPr>
                <a:spcBef>
                  <a:spcPct val="0"/>
                </a:spcBef>
                <a:buFontTx/>
                <a:buNone/>
              </a:pPr>
              <a:t>28</a:t>
            </a:fld>
            <a:endParaRPr lang="en-US" altLang="en-US" b="0"/>
          </a:p>
        </p:txBody>
      </p:sp>
      <p:sp>
        <p:nvSpPr>
          <p:cNvPr id="13" name="Rounded Rectangular Callout 12">
            <a:extLst>
              <a:ext uri="{FF2B5EF4-FFF2-40B4-BE49-F238E27FC236}">
                <a16:creationId xmlns:a16="http://schemas.microsoft.com/office/drawing/2014/main" id="{13BB3700-6898-33EC-7278-826D075BA22F}"/>
              </a:ext>
            </a:extLst>
          </p:cNvPr>
          <p:cNvSpPr>
            <a:spLocks noChangeArrowheads="1"/>
          </p:cNvSpPr>
          <p:nvPr/>
        </p:nvSpPr>
        <p:spPr bwMode="auto">
          <a:xfrm>
            <a:off x="6819900" y="1728788"/>
            <a:ext cx="1600200" cy="682625"/>
          </a:xfrm>
          <a:prstGeom prst="wedgeRoundRectCallout">
            <a:avLst>
              <a:gd name="adj1" fmla="val -117316"/>
              <a:gd name="adj2" fmla="val -5273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Configuration – boilerplate</a:t>
            </a:r>
          </a:p>
        </p:txBody>
      </p:sp>
      <p:sp>
        <p:nvSpPr>
          <p:cNvPr id="11" name="Rounded Rectangular Callout 10">
            <a:extLst>
              <a:ext uri="{FF2B5EF4-FFF2-40B4-BE49-F238E27FC236}">
                <a16:creationId xmlns:a16="http://schemas.microsoft.com/office/drawing/2014/main" id="{16F39256-5BA4-523F-B027-AF0F780CD4DD}"/>
              </a:ext>
            </a:extLst>
          </p:cNvPr>
          <p:cNvSpPr>
            <a:spLocks noChangeArrowheads="1"/>
          </p:cNvSpPr>
          <p:nvPr/>
        </p:nvSpPr>
        <p:spPr bwMode="auto">
          <a:xfrm>
            <a:off x="7078663" y="3325813"/>
            <a:ext cx="1600200" cy="682625"/>
          </a:xfrm>
          <a:prstGeom prst="wedgeRoundRectCallout">
            <a:avLst>
              <a:gd name="adj1" fmla="val -144870"/>
              <a:gd name="adj2" fmla="val 12893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Sample</a:t>
            </a:r>
          </a:p>
          <a:p>
            <a:pPr eaLnBrk="1" hangingPunct="1">
              <a:defRPr/>
            </a:pPr>
            <a:r>
              <a:rPr lang="en-US" altLang="en-US" sz="1600" dirty="0">
                <a:solidFill>
                  <a:srgbClr val="FFFFFF"/>
                </a:solidFill>
              </a:rPr>
              <a:t>Components</a:t>
            </a:r>
          </a:p>
        </p:txBody>
      </p:sp>
      <p:sp>
        <p:nvSpPr>
          <p:cNvPr id="14" name="Rounded Rectangular Callout 13">
            <a:extLst>
              <a:ext uri="{FF2B5EF4-FFF2-40B4-BE49-F238E27FC236}">
                <a16:creationId xmlns:a16="http://schemas.microsoft.com/office/drawing/2014/main" id="{30F05E8B-04BE-00F0-A6C5-CBCDD48D35EB}"/>
              </a:ext>
            </a:extLst>
          </p:cNvPr>
          <p:cNvSpPr>
            <a:spLocks noChangeArrowheads="1"/>
          </p:cNvSpPr>
          <p:nvPr/>
        </p:nvSpPr>
        <p:spPr bwMode="auto">
          <a:xfrm>
            <a:off x="7218363" y="4422775"/>
            <a:ext cx="990600" cy="396875"/>
          </a:xfrm>
          <a:prstGeom prst="wedgeRoundRectCallout">
            <a:avLst>
              <a:gd name="adj1" fmla="val -248485"/>
              <a:gd name="adj2" fmla="val 7556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Stories</a:t>
            </a:r>
          </a:p>
        </p:txBody>
      </p:sp>
      <p:sp>
        <p:nvSpPr>
          <p:cNvPr id="10" name="Rounded Rectangular Callout 9">
            <a:extLst>
              <a:ext uri="{FF2B5EF4-FFF2-40B4-BE49-F238E27FC236}">
                <a16:creationId xmlns:a16="http://schemas.microsoft.com/office/drawing/2014/main" id="{0F734286-13CB-D890-D01F-7CD07AD2ED53}"/>
              </a:ext>
            </a:extLst>
          </p:cNvPr>
          <p:cNvSpPr>
            <a:spLocks noChangeArrowheads="1"/>
          </p:cNvSpPr>
          <p:nvPr/>
        </p:nvSpPr>
        <p:spPr bwMode="auto">
          <a:xfrm>
            <a:off x="6913563" y="2554288"/>
            <a:ext cx="1600200" cy="442912"/>
          </a:xfrm>
          <a:prstGeom prst="wedgeRoundRectCallout">
            <a:avLst>
              <a:gd name="adj1" fmla="val -130990"/>
              <a:gd name="adj2" fmla="val 305450"/>
              <a:gd name="adj3" fmla="val 16667"/>
            </a:avLst>
          </a:prstGeom>
          <a:solidFill>
            <a:srgbClr val="FFFF00"/>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t>Lab exercise</a:t>
            </a:r>
          </a:p>
        </p:txBody>
      </p:sp>
      <p:pic>
        <p:nvPicPr>
          <p:cNvPr id="3" name="Picture 2">
            <a:extLst>
              <a:ext uri="{FF2B5EF4-FFF2-40B4-BE49-F238E27FC236}">
                <a16:creationId xmlns:a16="http://schemas.microsoft.com/office/drawing/2014/main" id="{D0BA57F6-CD9F-4F8B-FC99-BF4637E5D0E9}"/>
              </a:ext>
            </a:extLst>
          </p:cNvPr>
          <p:cNvPicPr>
            <a:picLocks noChangeAspect="1"/>
          </p:cNvPicPr>
          <p:nvPr/>
        </p:nvPicPr>
        <p:blipFill>
          <a:blip r:embed="rId5"/>
          <a:stretch>
            <a:fillRect/>
          </a:stretch>
        </p:blipFill>
        <p:spPr>
          <a:xfrm>
            <a:off x="630237" y="1305283"/>
            <a:ext cx="2804206" cy="53038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9A628CC-77F1-4843-D892-92665679F20B}"/>
              </a:ext>
            </a:extLst>
          </p:cNvPr>
          <p:cNvSpPr>
            <a:spLocks noGrp="1" noChangeArrowheads="1"/>
          </p:cNvSpPr>
          <p:nvPr>
            <p:ph type="title"/>
          </p:nvPr>
        </p:nvSpPr>
        <p:spPr/>
        <p:txBody>
          <a:bodyPr/>
          <a:lstStyle/>
          <a:p>
            <a:r>
              <a:rPr lang="en-US" altLang="en-US" dirty="0">
                <a:ea typeface="ＭＳ Ｐゴシック" panose="020B0600070205080204" pitchFamily="34" charset="-128"/>
              </a:rPr>
              <a:t>TSX - embedded variables.</a:t>
            </a:r>
          </a:p>
        </p:txBody>
      </p:sp>
      <p:sp>
        <p:nvSpPr>
          <p:cNvPr id="26626" name="Content Placeholder 2">
            <a:extLst>
              <a:ext uri="{FF2B5EF4-FFF2-40B4-BE49-F238E27FC236}">
                <a16:creationId xmlns:a16="http://schemas.microsoft.com/office/drawing/2014/main" id="{20E7CF86-339D-EE48-9719-7CE816BFEE5B}"/>
              </a:ext>
            </a:extLst>
          </p:cNvPr>
          <p:cNvSpPr>
            <a:spLocks noGrp="1"/>
          </p:cNvSpPr>
          <p:nvPr>
            <p:ph idx="1"/>
          </p:nvPr>
        </p:nvSpPr>
        <p:spPr>
          <a:xfrm>
            <a:off x="457200" y="1295400"/>
            <a:ext cx="8229600" cy="4525963"/>
          </a:xfrm>
        </p:spPr>
        <p:txBody>
          <a:bodyPr/>
          <a:lstStyle/>
          <a:p>
            <a:pPr>
              <a:defRPr/>
            </a:pPr>
            <a:r>
              <a:rPr lang="en-US" sz="2000" dirty="0">
                <a:ea typeface="ＭＳ Ｐゴシック" charset="0"/>
                <a:cs typeface="ＭＳ Ｐゴシック" charset="0"/>
              </a:rPr>
              <a:t>Use { } to reference variable embedded in TSX.</a:t>
            </a:r>
          </a:p>
          <a:p>
            <a:pPr lvl="1">
              <a:defRPr/>
            </a:pPr>
            <a:r>
              <a:rPr lang="en-US" sz="2000" dirty="0">
                <a:ea typeface="ＭＳ Ｐゴシック" charset="0"/>
                <a:cs typeface="ＭＳ Ｐゴシック" charset="0"/>
              </a:rPr>
              <a:t>Curly braces can contain any valid TS expression.</a:t>
            </a:r>
          </a:p>
          <a:p>
            <a:pPr>
              <a:defRPr/>
            </a:pPr>
            <a:r>
              <a:rPr lang="en-US" sz="2000" dirty="0">
                <a:ea typeface="ＭＳ Ｐゴシック" charset="0"/>
                <a:cs typeface="ＭＳ Ｐゴシック" charset="0"/>
              </a:rPr>
              <a:t>Reference</a:t>
            </a:r>
            <a:r>
              <a:rPr lang="en-US" sz="2000" b="0" dirty="0">
                <a:ea typeface="ＭＳ Ｐゴシック" charset="0"/>
                <a:cs typeface="ＭＳ Ｐゴシック" charset="0"/>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/components/samples/02_embeddedVariables.tsx</a:t>
            </a: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marL="0" indent="0">
              <a:buFontTx/>
              <a:buNone/>
              <a:defRPr/>
            </a:pPr>
            <a:endParaRPr lang="en-US" dirty="0">
              <a:ea typeface="ＭＳ Ｐゴシック" charset="0"/>
              <a:cs typeface="ＭＳ Ｐゴシック" charset="0"/>
            </a:endParaRPr>
          </a:p>
        </p:txBody>
      </p:sp>
      <p:sp>
        <p:nvSpPr>
          <p:cNvPr id="41987" name="Slide Number Placeholder 3">
            <a:extLst>
              <a:ext uri="{FF2B5EF4-FFF2-40B4-BE49-F238E27FC236}">
                <a16:creationId xmlns:a16="http://schemas.microsoft.com/office/drawing/2014/main" id="{85C3EF58-A30C-AEAC-BC6E-2C16320E2C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549412F-8E6D-4B21-BD79-29159B385F7A}" type="slidenum">
              <a:rPr lang="en-US" altLang="en-US" b="0" smtClean="0"/>
              <a:pPr>
                <a:spcBef>
                  <a:spcPct val="0"/>
                </a:spcBef>
                <a:buFontTx/>
                <a:buNone/>
              </a:pPr>
              <a:t>29</a:t>
            </a:fld>
            <a:endParaRPr lang="en-US" altLang="en-US" b="0"/>
          </a:p>
        </p:txBody>
      </p:sp>
      <p:pic>
        <p:nvPicPr>
          <p:cNvPr id="3" name="Picture 2">
            <a:extLst>
              <a:ext uri="{FF2B5EF4-FFF2-40B4-BE49-F238E27FC236}">
                <a16:creationId xmlns:a16="http://schemas.microsoft.com/office/drawing/2014/main" id="{0884B258-1592-5A5E-DCB0-C660E8D40787}"/>
              </a:ext>
            </a:extLst>
          </p:cNvPr>
          <p:cNvPicPr>
            <a:picLocks noChangeAspect="1"/>
          </p:cNvPicPr>
          <p:nvPr/>
        </p:nvPicPr>
        <p:blipFill>
          <a:blip r:embed="rId3"/>
          <a:stretch>
            <a:fillRect/>
          </a:stretch>
        </p:blipFill>
        <p:spPr>
          <a:xfrm>
            <a:off x="1447800" y="2528968"/>
            <a:ext cx="5257800" cy="40340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8" name="Rectangle 174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a:extLst>
              <a:ext uri="{FF2B5EF4-FFF2-40B4-BE49-F238E27FC236}">
                <a16:creationId xmlns:a16="http://schemas.microsoft.com/office/drawing/2014/main" id="{4957C9BB-E1A8-3BC8-88B1-2629F150EC12}"/>
              </a:ext>
            </a:extLst>
          </p:cNvPr>
          <p:cNvSpPr>
            <a:spLocks noGrp="1" noChangeArrowheads="1"/>
          </p:cNvSpPr>
          <p:nvPr>
            <p:ph type="title"/>
          </p:nvPr>
        </p:nvSpPr>
        <p:spPr>
          <a:xfrm>
            <a:off x="442170" y="856180"/>
            <a:ext cx="3959556" cy="1128068"/>
          </a:xfrm>
        </p:spPr>
        <p:txBody>
          <a:bodyPr anchor="ctr">
            <a:normAutofit/>
          </a:bodyPr>
          <a:lstStyle/>
          <a:p>
            <a:r>
              <a:rPr lang="en-US" altLang="en-US" sz="3500">
                <a:ea typeface="ＭＳ Ｐゴシック" panose="020B0600070205080204" pitchFamily="34" charset="-128"/>
              </a:rPr>
              <a:t>React</a:t>
            </a:r>
          </a:p>
        </p:txBody>
      </p:sp>
      <p:grpSp>
        <p:nvGrpSpPr>
          <p:cNvPr id="17420" name="Group 174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7433" name="Rectangle 174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4" name="Rectangle 174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35" name="Rectangle 174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Content Placeholder 2">
            <a:extLst>
              <a:ext uri="{FF2B5EF4-FFF2-40B4-BE49-F238E27FC236}">
                <a16:creationId xmlns:a16="http://schemas.microsoft.com/office/drawing/2014/main" id="{21CE7E0D-4F8F-FBE8-7D48-CE66270CE38C}"/>
              </a:ext>
            </a:extLst>
          </p:cNvPr>
          <p:cNvSpPr>
            <a:spLocks noGrp="1"/>
          </p:cNvSpPr>
          <p:nvPr>
            <p:ph idx="1"/>
          </p:nvPr>
        </p:nvSpPr>
        <p:spPr>
          <a:xfrm>
            <a:off x="443039" y="2330505"/>
            <a:ext cx="3958549" cy="3979585"/>
          </a:xfrm>
        </p:spPr>
        <p:txBody>
          <a:bodyPr anchor="ctr">
            <a:normAutofit/>
          </a:bodyPr>
          <a:lstStyle/>
          <a:p>
            <a:pPr>
              <a:lnSpc>
                <a:spcPct val="90000"/>
              </a:lnSpc>
              <a:defRPr/>
            </a:pPr>
            <a:r>
              <a:rPr lang="en-US" sz="1400" dirty="0">
                <a:ea typeface="ＭＳ Ｐゴシック" charset="0"/>
                <a:cs typeface="ＭＳ Ｐゴシック" charset="0"/>
              </a:rPr>
              <a:t>A </a:t>
            </a:r>
            <a:r>
              <a:rPr lang="en-US" sz="1400" dirty="0" err="1">
                <a:ea typeface="ＭＳ Ｐゴシック" charset="0"/>
                <a:cs typeface="ＭＳ Ｐゴシック" charset="0"/>
              </a:rPr>
              <a:t>Javascript</a:t>
            </a:r>
            <a:r>
              <a:rPr lang="en-US" sz="1400" dirty="0">
                <a:ea typeface="ＭＳ Ｐゴシック" charset="0"/>
                <a:cs typeface="ＭＳ Ｐゴシック" charset="0"/>
              </a:rPr>
              <a:t> framework for building dynamic Web </a:t>
            </a:r>
            <a:r>
              <a:rPr lang="en-US" sz="1400" b="0" dirty="0">
                <a:ea typeface="ＭＳ Ｐゴシック" charset="0"/>
                <a:cs typeface="ＭＳ Ｐゴシック" charset="0"/>
              </a:rPr>
              <a:t>User Interfaces</a:t>
            </a:r>
            <a:r>
              <a:rPr lang="en-US" sz="1400" dirty="0">
                <a:ea typeface="ＭＳ Ｐゴシック" charset="0"/>
                <a:cs typeface="ＭＳ Ｐゴシック" charset="0"/>
              </a:rPr>
              <a:t>.</a:t>
            </a:r>
          </a:p>
          <a:p>
            <a:pPr lvl="1">
              <a:lnSpc>
                <a:spcPct val="90000"/>
              </a:lnSpc>
              <a:defRPr/>
            </a:pPr>
            <a:r>
              <a:rPr lang="en-US" sz="1400" dirty="0">
                <a:ea typeface="ＭＳ Ｐゴシック" charset="0"/>
                <a:cs typeface="ＭＳ Ｐゴシック" charset="0"/>
              </a:rPr>
              <a:t>A Single Page Apps technology.</a:t>
            </a:r>
          </a:p>
          <a:p>
            <a:pPr lvl="1">
              <a:lnSpc>
                <a:spcPct val="90000"/>
              </a:lnSpc>
              <a:defRPr/>
            </a:pPr>
            <a:r>
              <a:rPr lang="en-US" sz="1400" dirty="0">
                <a:ea typeface="ＭＳ Ｐゴシック" charset="0"/>
                <a:cs typeface="ＭＳ Ｐゴシック" charset="0"/>
              </a:rPr>
              <a:t>Open-sourced in 2012.</a:t>
            </a:r>
          </a:p>
          <a:p>
            <a:pPr>
              <a:lnSpc>
                <a:spcPct val="90000"/>
              </a:lnSpc>
              <a:defRPr/>
            </a:pPr>
            <a:endParaRPr lang="en-US" sz="1400" dirty="0">
              <a:ea typeface="ＭＳ Ｐゴシック" charset="0"/>
              <a:cs typeface="ＭＳ Ｐゴシック" charset="0"/>
            </a:endParaRPr>
          </a:p>
          <a:p>
            <a:pPr marL="0" indent="0">
              <a:lnSpc>
                <a:spcPct val="90000"/>
              </a:lnSpc>
              <a:buFontTx/>
              <a:buNone/>
              <a:defRPr/>
            </a:pPr>
            <a:endParaRPr lang="en-US" sz="1400" dirty="0">
              <a:ea typeface="ＭＳ Ｐゴシック" charset="0"/>
              <a:cs typeface="ＭＳ Ｐゴシック" charset="0"/>
            </a:endParaRPr>
          </a:p>
          <a:p>
            <a:pPr>
              <a:lnSpc>
                <a:spcPct val="90000"/>
              </a:lnSpc>
              <a:defRPr/>
            </a:pPr>
            <a:endParaRPr lang="en-US" sz="1400" dirty="0">
              <a:ea typeface="ＭＳ Ｐゴシック" charset="0"/>
              <a:cs typeface="ＭＳ Ｐゴシック" charset="0"/>
            </a:endParaRPr>
          </a:p>
          <a:p>
            <a:pPr>
              <a:lnSpc>
                <a:spcPct val="90000"/>
              </a:lnSpc>
              <a:defRPr/>
            </a:pPr>
            <a:r>
              <a:rPr lang="en-US" sz="1400" dirty="0">
                <a:ea typeface="ＭＳ Ｐゴシック" charset="0"/>
                <a:cs typeface="ＭＳ Ｐゴシック" charset="0"/>
              </a:rPr>
              <a:t>Client-side framework.</a:t>
            </a:r>
          </a:p>
          <a:p>
            <a:pPr lvl="1">
              <a:lnSpc>
                <a:spcPct val="90000"/>
              </a:lnSpc>
              <a:defRPr/>
            </a:pPr>
            <a:r>
              <a:rPr lang="en-US" sz="1400" dirty="0">
                <a:ea typeface="ＭＳ Ｐゴシック" charset="0"/>
                <a:cs typeface="ＭＳ Ｐゴシック" charset="0"/>
              </a:rPr>
              <a:t>More a library than a framework.</a:t>
            </a:r>
          </a:p>
        </p:txBody>
      </p:sp>
      <p:sp>
        <p:nvSpPr>
          <p:cNvPr id="17436" name="Rectangle 174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7" name="Rectangle 174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3">
            <a:extLst>
              <a:ext uri="{FF2B5EF4-FFF2-40B4-BE49-F238E27FC236}">
                <a16:creationId xmlns:a16="http://schemas.microsoft.com/office/drawing/2014/main" id="{B6B4BDF3-0A81-E7A3-8B21-BE386A24B5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12567" y="913686"/>
            <a:ext cx="3298075" cy="18551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Rectangle 1743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3" name="Picture 5">
            <a:extLst>
              <a:ext uri="{FF2B5EF4-FFF2-40B4-BE49-F238E27FC236}">
                <a16:creationId xmlns:a16="http://schemas.microsoft.com/office/drawing/2014/main" id="{2B6C1D21-8E0A-82AA-1129-2CCE9DF80E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27446" y="3707894"/>
            <a:ext cx="2666918"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4EE10155-B63F-13DB-210D-908EA79FAD83}"/>
              </a:ext>
            </a:extLst>
          </p:cNvPr>
          <p:cNvSpPr>
            <a:spLocks noGrp="1"/>
          </p:cNvSpPr>
          <p:nvPr>
            <p:ph type="sldNum" sz="quarter" idx="12"/>
          </p:nvPr>
        </p:nvSpPr>
        <p:spPr>
          <a:xfrm>
            <a:off x="7038802" y="6492240"/>
            <a:ext cx="791787"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616C8BF6-F60D-4368-9720-BF292CBEE724}" type="slidenum">
              <a:rPr lang="en-US" altLang="en-US" b="0" smtClean="0"/>
              <a:pPr>
                <a:spcBef>
                  <a:spcPct val="0"/>
                </a:spcBef>
                <a:spcAft>
                  <a:spcPts val="600"/>
                </a:spcAft>
                <a:buFontTx/>
                <a:buNone/>
              </a:pPr>
              <a:t>3</a:t>
            </a:fld>
            <a:endParaRPr lang="en-US" altLang="en-US"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3A31E68-6BEA-C2A4-A2DC-D423D45D8913}"/>
              </a:ext>
            </a:extLst>
          </p:cNvPr>
          <p:cNvSpPr>
            <a:spLocks noGrp="1" noChangeArrowheads="1"/>
          </p:cNvSpPr>
          <p:nvPr>
            <p:ph type="title"/>
          </p:nvPr>
        </p:nvSpPr>
        <p:spPr>
          <a:xfrm>
            <a:off x="457200" y="274638"/>
            <a:ext cx="8229600" cy="1096962"/>
          </a:xfrm>
        </p:spPr>
        <p:txBody>
          <a:bodyPr/>
          <a:lstStyle/>
          <a:p>
            <a:r>
              <a:rPr lang="en-US" altLang="en-US">
                <a:ea typeface="ＭＳ Ｐゴシック" panose="020B0600070205080204" pitchFamily="34" charset="-128"/>
              </a:rPr>
              <a:t>Reusability.</a:t>
            </a:r>
          </a:p>
        </p:txBody>
      </p:sp>
      <p:sp>
        <p:nvSpPr>
          <p:cNvPr id="39938" name="Content Placeholder 2">
            <a:extLst>
              <a:ext uri="{FF2B5EF4-FFF2-40B4-BE49-F238E27FC236}">
                <a16:creationId xmlns:a16="http://schemas.microsoft.com/office/drawing/2014/main" id="{14B72860-49A3-1608-C3A3-600546782219}"/>
              </a:ext>
            </a:extLst>
          </p:cNvPr>
          <p:cNvSpPr>
            <a:spLocks noGrp="1" noChangeArrowheads="1"/>
          </p:cNvSpPr>
          <p:nvPr>
            <p:ph idx="1"/>
          </p:nvPr>
        </p:nvSpPr>
        <p:spPr>
          <a:xfrm>
            <a:off x="457200" y="1447800"/>
            <a:ext cx="8229600" cy="4525963"/>
          </a:xfrm>
        </p:spPr>
        <p:txBody>
          <a:bodyPr/>
          <a:lstStyle/>
          <a:p>
            <a:r>
              <a:rPr lang="en-US" altLang="en-US" sz="2000" b="0" dirty="0">
                <a:ea typeface="ＭＳ Ｐゴシック" panose="020B0600070205080204" pitchFamily="34" charset="-128"/>
              </a:rPr>
              <a:t>We achieve reusability through </a:t>
            </a:r>
            <a:r>
              <a:rPr lang="en-US" altLang="en-US" sz="2000" dirty="0" err="1">
                <a:ea typeface="ＭＳ Ｐゴシック" panose="020B0600070205080204" pitchFamily="34" charset="-128"/>
              </a:rPr>
              <a:t>parameterisation</a:t>
            </a:r>
            <a:r>
              <a:rPr lang="en-US" altLang="en-US" sz="2000" dirty="0">
                <a:ea typeface="ＭＳ Ｐゴシック" panose="020B0600070205080204" pitchFamily="34" charset="-128"/>
              </a:rPr>
              <a:t>.</a:t>
            </a:r>
          </a:p>
          <a:p>
            <a:r>
              <a:rPr lang="en-US" altLang="en-US" sz="2000" dirty="0">
                <a:ea typeface="ＭＳ Ｐゴシック" panose="020B0600070205080204" pitchFamily="34" charset="-128"/>
              </a:rPr>
              <a:t>props – </a:t>
            </a:r>
            <a:r>
              <a:rPr lang="en-US" altLang="en-US" sz="2000" b="0" dirty="0">
                <a:ea typeface="ＭＳ Ｐゴシック" panose="020B0600070205080204" pitchFamily="34" charset="-128"/>
              </a:rPr>
              <a:t>Component properties / attribute / parameters. </a:t>
            </a:r>
          </a:p>
          <a:p>
            <a:pPr marL="914400" lvl="1" indent="-457200">
              <a:buFontTx/>
              <a:buAutoNum type="arabicPeriod"/>
            </a:pPr>
            <a:r>
              <a:rPr lang="en-US" altLang="en-US" sz="2000" b="0" dirty="0">
                <a:ea typeface="ＭＳ Ｐゴシック" panose="020B0600070205080204" pitchFamily="34" charset="-128"/>
              </a:rPr>
              <a:t>Passing props to a component:</a:t>
            </a:r>
          </a:p>
          <a:p>
            <a:pPr marL="857250" lvl="2" indent="0">
              <a:buFontTx/>
              <a:buNone/>
            </a:pP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CompName</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prop1Name={value}  prop2Name={value} . . . . /&gt;</a:t>
            </a:r>
          </a:p>
          <a:p>
            <a:pPr marL="914400" lvl="1" indent="-457200">
              <a:buFontTx/>
              <a:buAutoNum type="arabicPeriod"/>
            </a:pPr>
            <a:r>
              <a:rPr lang="en-US" altLang="en-US" sz="2000" b="0" dirty="0">
                <a:ea typeface="ＭＳ Ｐゴシック" panose="020B0600070205080204" pitchFamily="34" charset="-128"/>
              </a:rPr>
              <a:t>Access inside component via props object:</a:t>
            </a:r>
          </a:p>
          <a:p>
            <a:pPr marL="857250" lvl="2" indent="0">
              <a:buNone/>
            </a:pP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const</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ComponentName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React.FC</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PropInterface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&gt; = (props) =&gt; {</a:t>
            </a:r>
          </a:p>
          <a:p>
            <a:pPr marL="857250" lvl="2" indent="0">
              <a:buNone/>
            </a:pP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const p1 = props.prop1Name      </a:t>
            </a:r>
          </a:p>
          <a:p>
            <a:pPr marL="857250" lvl="2" indent="0">
              <a:buFontTx/>
              <a:buNone/>
            </a:pPr>
            <a:r>
              <a:rPr lang="en-US" altLang="en-US" sz="1600" b="0" dirty="0">
                <a:ea typeface="ＭＳ Ｐゴシック" panose="020B0600070205080204" pitchFamily="34" charset="-128"/>
              </a:rPr>
              <a:t>      . . . . . . . . </a:t>
            </a:r>
          </a:p>
          <a:p>
            <a:pPr marL="914400" lvl="1" indent="-457200">
              <a:buFontTx/>
              <a:buAutoNum type="arabicPeriod"/>
            </a:pPr>
            <a:r>
              <a:rPr lang="en-US" altLang="en-US" sz="2000" b="0" dirty="0">
                <a:ea typeface="ＭＳ Ｐゴシック" panose="020B0600070205080204" pitchFamily="34" charset="-128"/>
              </a:rPr>
              <a:t>Props are Immutable.</a:t>
            </a:r>
          </a:p>
          <a:p>
            <a:pPr marL="914400" lvl="1" indent="-457200">
              <a:buFontTx/>
              <a:buAutoNum type="arabicPeriod"/>
            </a:pPr>
            <a:r>
              <a:rPr lang="en-US" altLang="en-US" sz="2000" b="0" dirty="0">
                <a:ea typeface="ＭＳ Ｐゴシック" panose="020B0600070205080204" pitchFamily="34" charset="-128"/>
              </a:rPr>
              <a:t>Part of a component’s design.</a:t>
            </a:r>
          </a:p>
          <a:p>
            <a:r>
              <a:rPr lang="en-US" altLang="en-US" sz="2000" b="0" dirty="0">
                <a:ea typeface="ＭＳ Ｐゴシック" panose="020B0600070205080204" pitchFamily="34" charset="-128"/>
              </a:rPr>
              <a:t>Reference</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src</a:t>
            </a:r>
            <a:r>
              <a:rPr lang="en-US" altLang="en-US" sz="2000" dirty="0">
                <a:ea typeface="ＭＳ Ｐゴシック" panose="020B0600070205080204" pitchFamily="34" charset="-128"/>
              </a:rPr>
              <a:t>/components/samples/03_props.tsx (</a:t>
            </a:r>
            <a:r>
              <a:rPr lang="en-US" altLang="en-US" sz="2000" b="0" dirty="0">
                <a:ea typeface="ＭＳ Ｐゴシック" panose="020B0600070205080204" pitchFamily="34" charset="-128"/>
              </a:rPr>
              <a:t>and related story).   </a:t>
            </a:r>
          </a:p>
        </p:txBody>
      </p:sp>
      <p:sp>
        <p:nvSpPr>
          <p:cNvPr id="43011" name="Slide Number Placeholder 3">
            <a:extLst>
              <a:ext uri="{FF2B5EF4-FFF2-40B4-BE49-F238E27FC236}">
                <a16:creationId xmlns:a16="http://schemas.microsoft.com/office/drawing/2014/main" id="{29C50A88-3FD6-6443-58FC-46D046190D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048AEF7-CB57-4E7D-BA95-13643238FCB2}" type="slidenum">
              <a:rPr lang="en-US" altLang="en-US" b="0" smtClean="0"/>
              <a:pPr>
                <a:spcBef>
                  <a:spcPct val="0"/>
                </a:spcBef>
                <a:buFontTx/>
                <a:buNone/>
              </a:pPr>
              <a:t>30</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8">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59800054-C971-AEFE-C96D-F57904386621}"/>
              </a:ext>
            </a:extLst>
          </p:cNvPr>
          <p:cNvSpPr>
            <a:spLocks noGrp="1" noChangeArrowheads="1"/>
          </p:cNvSpPr>
          <p:nvPr>
            <p:ph type="title"/>
          </p:nvPr>
        </p:nvSpPr>
        <p:spPr/>
        <p:txBody>
          <a:bodyPr/>
          <a:lstStyle/>
          <a:p>
            <a:r>
              <a:rPr lang="en-US" altLang="en-US">
                <a:ea typeface="ＭＳ Ｐゴシック" panose="020B0600070205080204" pitchFamily="34" charset="-128"/>
              </a:rPr>
              <a:t>Aside.</a:t>
            </a:r>
          </a:p>
        </p:txBody>
      </p:sp>
      <p:sp>
        <p:nvSpPr>
          <p:cNvPr id="44034" name="Content Placeholder 2">
            <a:extLst>
              <a:ext uri="{FF2B5EF4-FFF2-40B4-BE49-F238E27FC236}">
                <a16:creationId xmlns:a16="http://schemas.microsoft.com/office/drawing/2014/main" id="{D2E13B9D-1FD6-70D5-D06A-C698F173ACAF}"/>
              </a:ext>
            </a:extLst>
          </p:cNvPr>
          <p:cNvSpPr>
            <a:spLocks noGrp="1" noChangeArrowheads="1"/>
          </p:cNvSpPr>
          <p:nvPr>
            <p:ph idx="1"/>
          </p:nvPr>
        </p:nvSpPr>
        <p:spPr>
          <a:xfrm>
            <a:off x="457200" y="12954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We can assign a </a:t>
            </a:r>
            <a:r>
              <a:rPr lang="en-US" altLang="en-US" sz="2000" b="0" dirty="0">
                <a:ea typeface="ＭＳ Ｐゴシック" panose="020B0600070205080204" pitchFamily="34" charset="-128"/>
              </a:rPr>
              <a:t>single</a:t>
            </a:r>
            <a:r>
              <a:rPr lang="en-US" altLang="en-US" sz="2000" dirty="0">
                <a:ea typeface="ＭＳ Ｐゴシック" panose="020B0600070205080204" pitchFamily="34" charset="-128"/>
              </a:rPr>
              <a:t> TSX element to a variable.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Why?</a:t>
            </a:r>
          </a:p>
          <a:p>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None/>
            </a:pPr>
            <a:endParaRPr lang="en-US" altLang="en-US" sz="2000" dirty="0">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5667B801-5B32-BFAD-CD66-4A4F541F45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64154DF-D1BC-4866-B5DA-A89FD9523F71}" type="slidenum">
              <a:rPr lang="en-US" altLang="en-US" b="0" smtClean="0"/>
              <a:pPr>
                <a:spcBef>
                  <a:spcPct val="0"/>
                </a:spcBef>
                <a:buFontTx/>
                <a:buNone/>
              </a:pPr>
              <a:t>31</a:t>
            </a:fld>
            <a:endParaRPr lang="en-US" altLang="en-US" b="0"/>
          </a:p>
        </p:txBody>
      </p:sp>
      <p:pic>
        <p:nvPicPr>
          <p:cNvPr id="44036" name="Picture 3" descr="Screen Shot 2018-12-21 at 19.55.45.png">
            <a:extLst>
              <a:ext uri="{FF2B5EF4-FFF2-40B4-BE49-F238E27FC236}">
                <a16:creationId xmlns:a16="http://schemas.microsoft.com/office/drawing/2014/main" id="{44F202DB-BEAC-A57F-A291-5C75603D4D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2171700"/>
            <a:ext cx="57292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B8C3301-7C78-F02A-FC21-A450BD593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4370388"/>
            <a:ext cx="5778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DDB96CC-28B0-0CB0-2DCC-7750CC89CD3D}"/>
              </a:ext>
            </a:extLst>
          </p:cNvPr>
          <p:cNvSpPr>
            <a:spLocks noGrp="1" noChangeArrowheads="1"/>
          </p:cNvSpPr>
          <p:nvPr>
            <p:ph type="title"/>
          </p:nvPr>
        </p:nvSpPr>
        <p:spPr/>
        <p:txBody>
          <a:bodyPr/>
          <a:lstStyle/>
          <a:p>
            <a:r>
              <a:rPr lang="en-US" altLang="en-US">
                <a:ea typeface="ＭＳ Ｐゴシック" panose="020B0600070205080204" pitchFamily="34" charset="-128"/>
              </a:rPr>
              <a:t>Component collection - Iteration</a:t>
            </a:r>
          </a:p>
        </p:txBody>
      </p:sp>
      <p:sp>
        <p:nvSpPr>
          <p:cNvPr id="43010" name="Content Placeholder 2">
            <a:extLst>
              <a:ext uri="{FF2B5EF4-FFF2-40B4-BE49-F238E27FC236}">
                <a16:creationId xmlns:a16="http://schemas.microsoft.com/office/drawing/2014/main" id="{70706FBD-9011-DA41-4E95-C0B4588311F8}"/>
              </a:ext>
            </a:extLst>
          </p:cNvPr>
          <p:cNvSpPr>
            <a:spLocks noGrp="1" noChangeArrowheads="1"/>
          </p:cNvSpPr>
          <p:nvPr>
            <p:ph idx="1"/>
          </p:nvPr>
        </p:nvSpPr>
        <p:spPr>
          <a:xfrm>
            <a:off x="457200" y="1219200"/>
            <a:ext cx="8229600" cy="4525963"/>
          </a:xfrm>
        </p:spPr>
        <p:txBody>
          <a:bodyPr/>
          <a:lstStyle/>
          <a:p>
            <a:r>
              <a:rPr lang="en-US" altLang="en-US" sz="2000" dirty="0">
                <a:ea typeface="ＭＳ Ｐゴシック" panose="020B0600070205080204" pitchFamily="34" charset="-128"/>
              </a:rPr>
              <a:t>Use case: </a:t>
            </a:r>
            <a:r>
              <a:rPr lang="en-US" altLang="en-US" sz="2000" b="0" dirty="0">
                <a:ea typeface="ＭＳ Ｐゴシック" panose="020B0600070205080204" pitchFamily="34" charset="-128"/>
              </a:rPr>
              <a:t>Generate an array of (similar) component from a data array. </a:t>
            </a:r>
          </a:p>
          <a:p>
            <a:r>
              <a:rPr lang="en-US" altLang="en-US" sz="2000" dirty="0">
                <a:ea typeface="ＭＳ Ｐゴシック" panose="020B0600070205080204" pitchFamily="34" charset="-128"/>
              </a:rPr>
              <a:t>Reference:</a:t>
            </a: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src</a:t>
            </a:r>
            <a:r>
              <a:rPr lang="en-US" altLang="en-US" sz="2000" b="0" dirty="0">
                <a:ea typeface="ＭＳ Ｐゴシック" panose="020B0600070205080204" pitchFamily="34" charset="-128"/>
              </a:rPr>
              <a:t>/components/samples/04_iteration.tsx</a:t>
            </a:r>
            <a:endParaRPr lang="en-US" altLang="en-US" sz="2000" dirty="0">
              <a:ea typeface="ＭＳ Ｐゴシック" panose="020B0600070205080204" pitchFamily="34" charset="-128"/>
            </a:endParaRPr>
          </a:p>
          <a:p>
            <a:endParaRPr lang="en-US" altLang="en-US" b="0" dirty="0">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37A3921B-818C-163A-6C57-BEF849D5AE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B606A35-7BF0-4AAC-981D-BBDE0A31D221}" type="slidenum">
              <a:rPr lang="en-US" altLang="en-US" b="0" smtClean="0"/>
              <a:pPr>
                <a:spcBef>
                  <a:spcPct val="0"/>
                </a:spcBef>
                <a:buFontTx/>
                <a:buNone/>
              </a:pPr>
              <a:t>32</a:t>
            </a:fld>
            <a:endParaRPr lang="en-US" altLang="en-US" b="0"/>
          </a:p>
        </p:txBody>
      </p:sp>
      <p:pic>
        <p:nvPicPr>
          <p:cNvPr id="5" name="Picture 4">
            <a:extLst>
              <a:ext uri="{FF2B5EF4-FFF2-40B4-BE49-F238E27FC236}">
                <a16:creationId xmlns:a16="http://schemas.microsoft.com/office/drawing/2014/main" id="{18AFBFD1-F240-BF5E-FAA6-51FF318BF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64" y="2845721"/>
            <a:ext cx="4818921" cy="2944896"/>
          </a:xfrm>
          <a:prstGeom prst="rect">
            <a:avLst/>
          </a:prstGeom>
          <a:noFill/>
          <a:ln>
            <a:noFill/>
          </a:ln>
          <a:effectLst>
            <a:outerShdw blurRad="50800" dist="50800" dir="5400000" sx="103000" sy="103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AEB533D8-0665-4AFB-0539-64D59153A925}"/>
              </a:ext>
            </a:extLst>
          </p:cNvPr>
          <p:cNvSpPr/>
          <p:nvPr/>
        </p:nvSpPr>
        <p:spPr>
          <a:xfrm>
            <a:off x="4419600" y="3213269"/>
            <a:ext cx="4626033" cy="2209800"/>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ular Callout 8">
            <a:extLst>
              <a:ext uri="{FF2B5EF4-FFF2-40B4-BE49-F238E27FC236}">
                <a16:creationId xmlns:a16="http://schemas.microsoft.com/office/drawing/2014/main" id="{BB84D933-C993-214C-D51B-C3EECA3F5459}"/>
              </a:ext>
            </a:extLst>
          </p:cNvPr>
          <p:cNvSpPr>
            <a:spLocks noChangeArrowheads="1"/>
          </p:cNvSpPr>
          <p:nvPr/>
        </p:nvSpPr>
        <p:spPr bwMode="auto">
          <a:xfrm>
            <a:off x="6743700" y="5506996"/>
            <a:ext cx="2057400"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Required HTML produced by component. </a:t>
            </a:r>
          </a:p>
          <a:p>
            <a:pPr eaLnBrk="1" hangingPunct="1">
              <a:defRPr/>
            </a:pPr>
            <a:r>
              <a:rPr lang="en-US" sz="1600" dirty="0">
                <a:solidFill>
                  <a:schemeClr val="lt1"/>
                </a:solidFill>
                <a:latin typeface="+mn-lt"/>
                <a:ea typeface="+mn-ea"/>
              </a:rPr>
              <a:t>(From Chrome </a:t>
            </a:r>
            <a:r>
              <a:rPr lang="en-US" sz="1600" dirty="0" err="1">
                <a:solidFill>
                  <a:schemeClr val="lt1"/>
                </a:solidFill>
                <a:latin typeface="+mn-lt"/>
                <a:ea typeface="+mn-ea"/>
              </a:rPr>
              <a:t>Dev</a:t>
            </a:r>
            <a:r>
              <a:rPr lang="en-US" sz="1600" dirty="0">
                <a:solidFill>
                  <a:schemeClr val="lt1"/>
                </a:solidFill>
                <a:latin typeface="+mn-lt"/>
                <a:ea typeface="+mn-ea"/>
              </a:rPr>
              <a:t> Tools)</a:t>
            </a:r>
          </a:p>
        </p:txBody>
      </p:sp>
      <p:pic>
        <p:nvPicPr>
          <p:cNvPr id="4" name="Picture 3">
            <a:extLst>
              <a:ext uri="{FF2B5EF4-FFF2-40B4-BE49-F238E27FC236}">
                <a16:creationId xmlns:a16="http://schemas.microsoft.com/office/drawing/2014/main" id="{4382C3E0-D4C7-FAB1-114A-867FAAA82010}"/>
              </a:ext>
            </a:extLst>
          </p:cNvPr>
          <p:cNvPicPr>
            <a:picLocks noChangeAspect="1"/>
          </p:cNvPicPr>
          <p:nvPr/>
        </p:nvPicPr>
        <p:blipFill>
          <a:blip r:embed="rId4"/>
          <a:stretch>
            <a:fillRect/>
          </a:stretch>
        </p:blipFill>
        <p:spPr>
          <a:xfrm>
            <a:off x="60355" y="2853438"/>
            <a:ext cx="4166357" cy="2944895"/>
          </a:xfrm>
          <a:prstGeom prst="rect">
            <a:avLst/>
          </a:prstGeom>
        </p:spPr>
      </p:pic>
      <p:sp>
        <p:nvSpPr>
          <p:cNvPr id="6" name="Rounded Rectangle 1">
            <a:extLst>
              <a:ext uri="{FF2B5EF4-FFF2-40B4-BE49-F238E27FC236}">
                <a16:creationId xmlns:a16="http://schemas.microsoft.com/office/drawing/2014/main" id="{972F8AC2-23B2-2BB8-12F0-CAF519321AF7}"/>
              </a:ext>
            </a:extLst>
          </p:cNvPr>
          <p:cNvSpPr/>
          <p:nvPr/>
        </p:nvSpPr>
        <p:spPr>
          <a:xfrm>
            <a:off x="99441" y="3096107"/>
            <a:ext cx="4097924" cy="2085493"/>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ular Callout 8">
            <a:extLst>
              <a:ext uri="{FF2B5EF4-FFF2-40B4-BE49-F238E27FC236}">
                <a16:creationId xmlns:a16="http://schemas.microsoft.com/office/drawing/2014/main" id="{743353CE-BD0C-CEF9-A256-FE7994D03907}"/>
              </a:ext>
            </a:extLst>
          </p:cNvPr>
          <p:cNvSpPr>
            <a:spLocks noChangeArrowheads="1"/>
          </p:cNvSpPr>
          <p:nvPr/>
        </p:nvSpPr>
        <p:spPr bwMode="auto">
          <a:xfrm>
            <a:off x="1206986" y="5344700"/>
            <a:ext cx="2354892"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GB" sz="1600" dirty="0">
                <a:solidFill>
                  <a:schemeClr val="lt1"/>
                </a:solidFill>
                <a:latin typeface="+mn-lt"/>
                <a:ea typeface="+mn-ea"/>
              </a:rPr>
              <a:t>map used to </a:t>
            </a:r>
            <a:r>
              <a:rPr lang="en-GB" sz="1600" dirty="0" err="1">
                <a:solidFill>
                  <a:schemeClr val="lt1"/>
                </a:solidFill>
                <a:latin typeface="+mn-lt"/>
                <a:ea typeface="+mn-ea"/>
              </a:rPr>
              <a:t>to</a:t>
            </a:r>
            <a:r>
              <a:rPr lang="en-GB" sz="1600" dirty="0">
                <a:solidFill>
                  <a:schemeClr val="lt1"/>
                </a:solidFill>
                <a:latin typeface="+mn-lt"/>
                <a:ea typeface="+mn-ea"/>
              </a:rPr>
              <a:t> create a new array based on the frameworks array passed in through the `props` object.</a:t>
            </a:r>
            <a:endParaRPr lang="en-US" sz="1600" dirty="0">
              <a:solidFill>
                <a:schemeClr val="lt1"/>
              </a:solidFill>
              <a:latin typeface="+mn-lt"/>
              <a:ea typeface="+mn-ea"/>
            </a:endParaRPr>
          </a:p>
        </p:txBody>
      </p:sp>
      <p:sp>
        <p:nvSpPr>
          <p:cNvPr id="8" name="Arrow: Right 7">
            <a:extLst>
              <a:ext uri="{FF2B5EF4-FFF2-40B4-BE49-F238E27FC236}">
                <a16:creationId xmlns:a16="http://schemas.microsoft.com/office/drawing/2014/main" id="{719ACB15-93EA-D11A-B2C7-609E7B487DBD}"/>
              </a:ext>
            </a:extLst>
          </p:cNvPr>
          <p:cNvSpPr/>
          <p:nvPr/>
        </p:nvSpPr>
        <p:spPr>
          <a:xfrm>
            <a:off x="3543300" y="3962400"/>
            <a:ext cx="1143000" cy="5334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2" grpId="0" animBg="1"/>
      <p:bldP spid="9"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E5E8736-5918-8C16-3DD5-3494B0478C60}"/>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46082" name="Content Placeholder 2">
            <a:extLst>
              <a:ext uri="{FF2B5EF4-FFF2-40B4-BE49-F238E27FC236}">
                <a16:creationId xmlns:a16="http://schemas.microsoft.com/office/drawing/2014/main" id="{223D49F7-B11F-A20B-82B0-F86BB4A53437}"/>
              </a:ext>
            </a:extLst>
          </p:cNvPr>
          <p:cNvSpPr>
            <a:spLocks noGrp="1" noChangeArrowheads="1"/>
          </p:cNvSpPr>
          <p:nvPr>
            <p:ph idx="1"/>
          </p:nvPr>
        </p:nvSpPr>
        <p:spPr/>
        <p:txBody>
          <a:bodyPr/>
          <a:lstStyle/>
          <a:p>
            <a:r>
              <a:rPr lang="en-US" altLang="en-US" sz="2000">
                <a:ea typeface="ＭＳ Ｐゴシック" panose="020B0600070205080204" pitchFamily="34" charset="-128"/>
              </a:rPr>
              <a:t>Examples:</a:t>
            </a:r>
            <a:r>
              <a:rPr lang="en-US" altLang="en-US" sz="2000" b="0">
                <a:ea typeface="ＭＳ Ｐゴシック" panose="020B0600070205080204" pitchFamily="34" charset="-128"/>
              </a:rPr>
              <a:t>;</a:t>
            </a:r>
          </a:p>
          <a:p>
            <a:pPr marL="857250" lvl="1" indent="-457200">
              <a:buFontTx/>
              <a:buAutoNum type="arabicPeriod"/>
            </a:pPr>
            <a:r>
              <a:rPr lang="en-US" altLang="en-US" sz="2000" b="0">
                <a:ea typeface="ＭＳ Ｐゴシック" panose="020B0600070205080204" pitchFamily="34" charset="-128"/>
              </a:rPr>
              <a:t>return &lt;MyComponent prop1={…..} prop2={……} /&gt; ;</a:t>
            </a:r>
          </a:p>
          <a:p>
            <a:pPr marL="857250" lvl="1" indent="-457200">
              <a:buFontTx/>
              <a:buAutoNum type="arabicPeriod"/>
            </a:pPr>
            <a:r>
              <a:rPr lang="en-US" altLang="en-US" sz="2000" b="0">
                <a:ea typeface="ＭＳ Ｐゴシック" panose="020B0600070205080204" pitchFamily="34" charset="-128"/>
              </a:rPr>
              <a:t>return (</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&lt;h1&gt;{this.props.type}&lt;/h1&gt;</a:t>
            </a:r>
          </a:p>
          <a:p>
            <a:pPr>
              <a:buFontTx/>
              <a:buNone/>
            </a:pPr>
            <a:r>
              <a:rPr lang="en-US" altLang="en-US" sz="2000" b="0">
                <a:ea typeface="ＭＳ Ｐゴシック" panose="020B0600070205080204" pitchFamily="34" charset="-128"/>
              </a:rPr>
              <a:t>                      &lt;MyComponent prop1={…..} prop2={……} /&gt;</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 . . . . . </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 ;</a:t>
            </a:r>
          </a:p>
          <a:p>
            <a:pPr marL="857250" lvl="1" indent="-457200"/>
            <a:r>
              <a:rPr lang="en-US" altLang="en-US" sz="2000">
                <a:ea typeface="ＭＳ Ｐゴシック" panose="020B0600070205080204" pitchFamily="34" charset="-128"/>
              </a:rPr>
              <a:t>Must enclose in ( ) when multiline.</a:t>
            </a:r>
          </a:p>
        </p:txBody>
      </p:sp>
      <p:sp>
        <p:nvSpPr>
          <p:cNvPr id="46083" name="Slide Number Placeholder 3">
            <a:extLst>
              <a:ext uri="{FF2B5EF4-FFF2-40B4-BE49-F238E27FC236}">
                <a16:creationId xmlns:a16="http://schemas.microsoft.com/office/drawing/2014/main" id="{0EF841C2-3EFF-F130-E54F-269228523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9E3BFA8-A51D-4B5F-A526-48182A006606}" type="slidenum">
              <a:rPr lang="en-US" altLang="en-US" b="0" smtClean="0"/>
              <a:pPr>
                <a:spcBef>
                  <a:spcPct val="0"/>
                </a:spcBef>
                <a:buFontTx/>
                <a:buNone/>
              </a:pPr>
              <a:t>33</a:t>
            </a:fld>
            <a:endParaRPr lang="en-US" altLang="en-US" b="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33C4D864-99D4-809E-B3A1-2C9B1EA47FA6}"/>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pic>
        <p:nvPicPr>
          <p:cNvPr id="28675" name="Content Placeholder 2">
            <a:extLst>
              <a:ext uri="{FF2B5EF4-FFF2-40B4-BE49-F238E27FC236}">
                <a16:creationId xmlns:a16="http://schemas.microsoft.com/office/drawing/2014/main" id="{C5AFD1E0-80B3-E6AC-7B20-384785BA5069}"/>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6400" y="1562100"/>
            <a:ext cx="8280400" cy="4572000"/>
          </a:xfrm>
        </p:spPr>
      </p:pic>
      <p:sp>
        <p:nvSpPr>
          <p:cNvPr id="47107" name="Slide Number Placeholder 3">
            <a:extLst>
              <a:ext uri="{FF2B5EF4-FFF2-40B4-BE49-F238E27FC236}">
                <a16:creationId xmlns:a16="http://schemas.microsoft.com/office/drawing/2014/main" id="{CBF75B21-4A9E-0EC4-0254-3E104BD251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FD99F5D-923F-4D32-AB4C-F1EB5E96AEB7}" type="slidenum">
              <a:rPr lang="en-US" altLang="en-US" b="0" smtClean="0"/>
              <a:pPr>
                <a:spcBef>
                  <a:spcPct val="0"/>
                </a:spcBef>
                <a:buFontTx/>
                <a:buNone/>
              </a:pPr>
              <a:t>34</a:t>
            </a:fld>
            <a:endParaRPr lang="en-US" altLang="en-US"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413621B-BC7D-254A-C961-081F56C3F75B}"/>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28675" name="Content Placeholder 2">
            <a:extLst>
              <a:ext uri="{FF2B5EF4-FFF2-40B4-BE49-F238E27FC236}">
                <a16:creationId xmlns:a16="http://schemas.microsoft.com/office/drawing/2014/main" id="{0E7C97DA-C130-5AD5-84E9-F09DFEAABB5B}"/>
              </a:ext>
            </a:extLst>
          </p:cNvPr>
          <p:cNvSpPr>
            <a:spLocks noGrp="1"/>
          </p:cNvSpPr>
          <p:nvPr>
            <p:ph idx="1"/>
          </p:nvPr>
        </p:nvSpPr>
        <p:spPr>
          <a:xfrm>
            <a:off x="457200" y="1600200"/>
            <a:ext cx="3886200" cy="4525963"/>
          </a:xfrm>
        </p:spPr>
        <p:txBody>
          <a:bodyPr/>
          <a:lstStyle/>
          <a:p>
            <a:pPr>
              <a:defRPr/>
            </a:pPr>
            <a:r>
              <a:rPr lang="en-US" sz="2000" dirty="0">
                <a:ea typeface="ＭＳ Ｐゴシック" charset="0"/>
                <a:cs typeface="ＭＳ Ｐゴシック" charset="0"/>
              </a:rPr>
              <a:t>Old solution:</a:t>
            </a:r>
          </a:p>
          <a:p>
            <a:pPr marL="0" indent="0">
              <a:buFontTx/>
              <a:buNone/>
              <a:defRPr/>
            </a:pPr>
            <a:r>
              <a:rPr lang="en-US" sz="2000" b="0" dirty="0">
                <a:ea typeface="ＭＳ Ｐゴシック" charset="0"/>
                <a:cs typeface="ＭＳ Ｐゴシック" charset="0"/>
              </a:rPr>
              <a:t>     return (</a:t>
            </a:r>
            <a:r>
              <a:rPr lang="en-IE" sz="2000" b="0" dirty="0">
                <a:ea typeface="ＭＳ Ｐゴシック" charset="0"/>
                <a:cs typeface="ＭＳ Ｐゴシック" charset="0"/>
              </a:rPr>
              <a:t>   </a:t>
            </a:r>
          </a:p>
          <a:p>
            <a:pPr marL="400050" lvl="1" indent="0">
              <a:buFontTx/>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p>
          <a:p>
            <a:pPr marL="400050" lvl="1" indent="0">
              <a:buFontTx/>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marL="400050" lvl="1" indent="0">
              <a:buFontTx/>
              <a:buNone/>
              <a:defRPr/>
            </a:pPr>
            <a:r>
              <a:rPr lang="en-US" sz="2000" b="0" dirty="0">
                <a:ea typeface="ＭＳ Ｐゴシック" charset="0"/>
                <a:cs typeface="ＭＳ Ｐゴシック" charset="0"/>
              </a:rPr>
              <a:t>    ) ;</a:t>
            </a:r>
          </a:p>
          <a:p>
            <a:pPr>
              <a:defRPr/>
            </a:pPr>
            <a:r>
              <a:rPr lang="en-US" sz="2000" dirty="0">
                <a:ea typeface="ＭＳ Ｐゴシック" charset="0"/>
                <a:cs typeface="ＭＳ Ｐゴシック" charset="0"/>
              </a:rPr>
              <a:t>Adds unnecessary depth to DOM </a:t>
            </a:r>
            <a:r>
              <a:rPr lang="en-US" sz="2000" dirty="0">
                <a:ea typeface="ＭＳ Ｐゴシック" charset="0"/>
                <a:cs typeface="ＭＳ Ｐゴシック" charset="0"/>
                <a:sym typeface="Wingdings"/>
              </a:rPr>
              <a:t> affects performance</a:t>
            </a:r>
            <a:r>
              <a:rPr lang="en-US" sz="2000" dirty="0">
                <a:ea typeface="ＭＳ Ｐゴシック" charset="0"/>
                <a:cs typeface="ＭＳ Ｐゴシック" charset="0"/>
              </a:rPr>
              <a:t>.</a:t>
            </a:r>
          </a:p>
        </p:txBody>
      </p:sp>
      <p:sp>
        <p:nvSpPr>
          <p:cNvPr id="48131" name="Slide Number Placeholder 3">
            <a:extLst>
              <a:ext uri="{FF2B5EF4-FFF2-40B4-BE49-F238E27FC236}">
                <a16:creationId xmlns:a16="http://schemas.microsoft.com/office/drawing/2014/main" id="{21FA8544-982C-9075-6078-DCCE71AD5A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20EAD1F-662C-4798-8C3D-A53FF76215A5}" type="slidenum">
              <a:rPr lang="en-US" altLang="en-US" b="0" smtClean="0"/>
              <a:pPr>
                <a:spcBef>
                  <a:spcPct val="0"/>
                </a:spcBef>
                <a:buFontTx/>
                <a:buNone/>
              </a:pPr>
              <a:t>35</a:t>
            </a:fld>
            <a:endParaRPr lang="en-US" altLang="en-US" b="0"/>
          </a:p>
        </p:txBody>
      </p:sp>
      <p:sp>
        <p:nvSpPr>
          <p:cNvPr id="5" name="Content Placeholder 2">
            <a:extLst>
              <a:ext uri="{FF2B5EF4-FFF2-40B4-BE49-F238E27FC236}">
                <a16:creationId xmlns:a16="http://schemas.microsoft.com/office/drawing/2014/main" id="{FD49F3CA-49E5-570A-C059-E47FCB4D7DCB}"/>
              </a:ext>
            </a:extLst>
          </p:cNvPr>
          <p:cNvSpPr txBox="1">
            <a:spLocks/>
          </p:cNvSpPr>
          <p:nvPr/>
        </p:nvSpPr>
        <p:spPr bwMode="auto">
          <a:xfrm>
            <a:off x="4572000" y="1600200"/>
            <a:ext cx="4191000" cy="4525963"/>
          </a:xfrm>
          <a:prstGeom prst="rect">
            <a:avLst/>
          </a:prstGeom>
          <a:noFill/>
          <a:ln>
            <a:noFill/>
          </a:ln>
        </p:spPr>
        <p:txBody>
          <a:bodyPr/>
          <a:lst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a:lstStyle>
          <a:p>
            <a:pPr>
              <a:defRPr/>
            </a:pPr>
            <a:r>
              <a:rPr lang="en-US" sz="2000" kern="0" dirty="0">
                <a:ea typeface="ＭＳ Ｐゴシック" charset="0"/>
                <a:cs typeface="ＭＳ Ｐゴシック" charset="0"/>
              </a:rPr>
              <a:t>Alternative solution:</a:t>
            </a:r>
          </a:p>
          <a:p>
            <a:pPr marL="0" indent="0">
              <a:buFontTx/>
              <a:buNone/>
              <a:defRPr/>
            </a:pPr>
            <a:r>
              <a:rPr lang="en-US" sz="2000" b="0" kern="0" dirty="0">
                <a:ea typeface="ＭＳ Ｐゴシック" charset="0"/>
                <a:cs typeface="ＭＳ Ｐゴシック" charset="0"/>
              </a:rPr>
              <a:t>     return (</a:t>
            </a:r>
            <a:r>
              <a:rPr lang="en-IE" sz="2000" b="0" kern="0" dirty="0">
                <a:ea typeface="ＭＳ Ｐゴシック" charset="0"/>
                <a:cs typeface="ＭＳ Ｐゴシック" charset="0"/>
              </a:rPr>
              <a:t>   </a:t>
            </a:r>
          </a:p>
          <a:p>
            <a:pPr marL="400050" lvl="1" indent="0">
              <a:buFontTx/>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endParaRPr lang="en-IE" sz="2000" b="0" kern="0" dirty="0">
              <a:ea typeface="ＭＳ Ｐゴシック" charset="0"/>
              <a:cs typeface="ＭＳ Ｐゴシック" charset="0"/>
            </a:endParaRPr>
          </a:p>
          <a:p>
            <a:pPr marL="400050" lvl="1" indent="0">
              <a:buFontTx/>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marL="400050" lvl="1" indent="0">
              <a:buFontTx/>
              <a:buNone/>
              <a:defRPr/>
            </a:pPr>
            <a:r>
              <a:rPr lang="en-US" sz="2000" b="0" kern="0" dirty="0">
                <a:ea typeface="ＭＳ Ｐゴシック" charset="0"/>
                <a:cs typeface="ＭＳ Ｐゴシック" charset="0"/>
              </a:rPr>
              <a:t>    ) ;</a:t>
            </a:r>
          </a:p>
          <a:p>
            <a:pPr>
              <a:defRPr/>
            </a:pPr>
            <a:r>
              <a:rPr lang="en-IE" sz="2000" kern="0" dirty="0">
                <a:ea typeface="ＭＳ Ｐゴシック" charset="0"/>
                <a:cs typeface="ＭＳ Ｐゴシック" charset="0"/>
              </a:rPr>
              <a:t>&lt;&gt; &lt;/&gt; </a:t>
            </a:r>
            <a:r>
              <a:rPr lang="mr-IN" sz="2000" kern="0" dirty="0">
                <a:ea typeface="ＭＳ Ｐゴシック" charset="0"/>
                <a:cs typeface="ＭＳ Ｐゴシック" charset="0"/>
              </a:rPr>
              <a:t>–</a:t>
            </a:r>
            <a:r>
              <a:rPr lang="en-US" sz="2000" kern="0" dirty="0">
                <a:ea typeface="ＭＳ Ｐゴシック" charset="0"/>
                <a:cs typeface="ＭＳ Ｐゴシック" charset="0"/>
              </a:rPr>
              <a:t> special React element, termed </a:t>
            </a:r>
            <a:r>
              <a:rPr lang="en-US" sz="2000" b="0" kern="0" dirty="0">
                <a:ea typeface="ＭＳ Ｐゴシック" charset="0"/>
                <a:cs typeface="ＭＳ Ｐゴシック" charset="0"/>
              </a:rPr>
              <a:t>Fragment</a:t>
            </a:r>
            <a:r>
              <a:rPr lang="en-US" sz="2000" kern="0" dirty="0">
                <a:ea typeface="ＭＳ Ｐゴシック" charset="0"/>
                <a:cs typeface="ＭＳ Ｐゴシック" charset="0"/>
              </a:rPr>
              <a:t>.</a:t>
            </a:r>
          </a:p>
          <a:p>
            <a:pPr lvl="1" indent="-342900">
              <a:defRPr/>
            </a:pPr>
            <a:r>
              <a:rPr lang="en-US" sz="2000" kern="0" dirty="0">
                <a:ea typeface="ＭＳ Ｐゴシック" charset="0"/>
                <a:cs typeface="ＭＳ Ｐゴシック" charset="0"/>
              </a:rPr>
              <a:t>No DOM presence.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349C4F1-9EA1-81F8-7F71-9196F1ABD5F7}"/>
              </a:ext>
            </a:extLst>
          </p:cNvPr>
          <p:cNvSpPr>
            <a:spLocks noGrp="1" noChangeArrowheads="1"/>
          </p:cNvSpPr>
          <p:nvPr>
            <p:ph type="title"/>
          </p:nvPr>
        </p:nvSpPr>
        <p:spPr>
          <a:xfrm>
            <a:off x="1295400" y="274638"/>
            <a:ext cx="7391400" cy="1143000"/>
          </a:xfrm>
        </p:spPr>
        <p:txBody>
          <a:bodyPr/>
          <a:lstStyle/>
          <a:p>
            <a:r>
              <a:rPr lang="en-US" altLang="en-US">
                <a:ea typeface="ＭＳ Ｐゴシック" panose="020B0600070205080204" pitchFamily="34" charset="-128"/>
              </a:rPr>
              <a:t>Component </a:t>
            </a:r>
            <a:r>
              <a:rPr lang="en-US" altLang="en-US" b="1" i="1">
                <a:ea typeface="ＭＳ Ｐゴシック" panose="020B0600070205080204" pitchFamily="34" charset="-128"/>
              </a:rPr>
              <a:t>Hierarchy</a:t>
            </a:r>
            <a:r>
              <a:rPr lang="en-US" altLang="en-US">
                <a:ea typeface="ＭＳ Ｐゴシック" panose="020B0600070205080204" pitchFamily="34" charset="-128"/>
              </a:rPr>
              <a:t>.</a:t>
            </a:r>
          </a:p>
        </p:txBody>
      </p:sp>
      <p:sp>
        <p:nvSpPr>
          <p:cNvPr id="47106" name="Content Placeholder 2">
            <a:extLst>
              <a:ext uri="{FF2B5EF4-FFF2-40B4-BE49-F238E27FC236}">
                <a16:creationId xmlns:a16="http://schemas.microsoft.com/office/drawing/2014/main" id="{E0F654FB-3677-A087-2CE1-E4FB6DCCBB6D}"/>
              </a:ext>
            </a:extLst>
          </p:cNvPr>
          <p:cNvSpPr>
            <a:spLocks noGrp="1" noChangeArrowheads="1"/>
          </p:cNvSpPr>
          <p:nvPr>
            <p:ph idx="1"/>
          </p:nvPr>
        </p:nvSpPr>
        <p:spPr>
          <a:xfrm>
            <a:off x="533400" y="1219200"/>
            <a:ext cx="8229600" cy="4525963"/>
          </a:xfrm>
        </p:spPr>
        <p:txBody>
          <a:bodyPr/>
          <a:lstStyle/>
          <a:p>
            <a:pPr marL="444500" indent="0">
              <a:buFontTx/>
              <a:buNone/>
              <a:defRPr/>
            </a:pPr>
            <a:r>
              <a:rPr lang="en-US" altLang="en-US" sz="2400" b="0" i="1" u="sng" dirty="0">
                <a:ea typeface="ＭＳ Ｐゴシック" panose="020B0600070205080204" pitchFamily="34" charset="-128"/>
              </a:rPr>
              <a:t>All</a:t>
            </a:r>
            <a:r>
              <a:rPr lang="en-US" altLang="en-US" sz="2400" b="0" i="1" dirty="0">
                <a:ea typeface="ＭＳ Ｐゴシック" panose="020B0600070205080204" pitchFamily="34" charset="-128"/>
              </a:rPr>
              <a:t> React application are designed as </a:t>
            </a:r>
            <a:r>
              <a:rPr lang="en-US" altLang="en-US" sz="2400" b="0" i="1" u="sng" dirty="0">
                <a:ea typeface="ＭＳ Ｐゴシック" panose="020B0600070205080204" pitchFamily="34" charset="-128"/>
              </a:rPr>
              <a:t>a hierarchy of components</a:t>
            </a:r>
            <a:r>
              <a:rPr lang="en-US" altLang="en-US" sz="2400" b="0" i="1" dirty="0">
                <a:ea typeface="ＭＳ Ｐゴシック" panose="020B0600070205080204" pitchFamily="34" charset="-128"/>
              </a:rPr>
              <a:t>. </a:t>
            </a:r>
          </a:p>
          <a:p>
            <a:pPr marL="787400">
              <a:defRPr/>
            </a:pPr>
            <a:r>
              <a:rPr lang="en-US" altLang="en-US" sz="2000" dirty="0">
                <a:ea typeface="ＭＳ Ｐゴシック" panose="020B0600070205080204" pitchFamily="34" charset="-128"/>
              </a:rPr>
              <a:t>Components have </a:t>
            </a:r>
            <a:r>
              <a:rPr lang="en-US" altLang="en-US" sz="2000" b="0" dirty="0">
                <a:ea typeface="ＭＳ Ｐゴシック" panose="020B0600070205080204" pitchFamily="34" charset="-128"/>
              </a:rPr>
              <a:t>children</a:t>
            </a:r>
            <a:r>
              <a:rPr lang="en-US" altLang="en-US" sz="2000" dirty="0">
                <a:ea typeface="ＭＳ Ｐゴシック" panose="020B0600070205080204" pitchFamily="34" charset="-128"/>
              </a:rPr>
              <a:t> – nesting.</a:t>
            </a:r>
          </a:p>
          <a:p>
            <a:pPr marL="787400">
              <a:defRPr/>
            </a:pPr>
            <a:r>
              <a:rPr lang="en-US" altLang="en-US" sz="2000" dirty="0">
                <a:ea typeface="ＭＳ Ｐゴシック" panose="020B0600070205080204" pitchFamily="34" charset="-128"/>
              </a:rPr>
              <a:t>Ref</a:t>
            </a:r>
            <a:r>
              <a:rPr lang="en-US" altLang="en-US" sz="2000" b="0" dirty="0">
                <a:ea typeface="ＭＳ Ｐゴシック" panose="020B0600070205080204" pitchFamily="34" charset="-128"/>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a:t>
            </a:r>
            <a:r>
              <a:rPr lang="en-US" altLang="en-US" sz="2000" b="0" dirty="0">
                <a:ea typeface="ＭＳ Ｐゴシック" panose="020B0600070205080204" pitchFamily="34" charset="-128"/>
              </a:rPr>
              <a:t>05_hierarchy.ts.</a:t>
            </a:r>
          </a:p>
          <a:p>
            <a:pPr marL="444500" indent="0">
              <a:defRPr/>
            </a:pPr>
            <a:endParaRPr lang="en-US" altLang="en-US" sz="2000" dirty="0">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BB4C2DDE-EC4C-2EA3-281E-32138D8AD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D191F9D-5079-4617-8D1B-7F4F46ADD811}" type="slidenum">
              <a:rPr lang="en-US" altLang="en-US" b="0" smtClean="0"/>
              <a:pPr>
                <a:spcBef>
                  <a:spcPct val="0"/>
                </a:spcBef>
                <a:buFontTx/>
                <a:buNone/>
              </a:pPr>
              <a:t>36</a:t>
            </a:fld>
            <a:endParaRPr lang="en-US" altLang="en-US" b="0"/>
          </a:p>
        </p:txBody>
      </p:sp>
      <p:pic>
        <p:nvPicPr>
          <p:cNvPr id="7" name="Picture 6">
            <a:extLst>
              <a:ext uri="{FF2B5EF4-FFF2-40B4-BE49-F238E27FC236}">
                <a16:creationId xmlns:a16="http://schemas.microsoft.com/office/drawing/2014/main" id="{FCC52298-9174-FFCD-705A-DB825C329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2819400"/>
            <a:ext cx="78359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A947975-EB95-B728-396A-704AE2979FFA}"/>
              </a:ext>
            </a:extLst>
          </p:cNvPr>
          <p:cNvSpPr>
            <a:spLocks noGrp="1" noChangeArrowheads="1"/>
          </p:cNvSpPr>
          <p:nvPr>
            <p:ph type="title"/>
          </p:nvPr>
        </p:nvSpPr>
        <p:spPr/>
        <p:txBody>
          <a:bodyPr/>
          <a:lstStyle/>
          <a:p>
            <a:r>
              <a:rPr lang="en-US" altLang="en-US" sz="3600">
                <a:ea typeface="ＭＳ Ｐゴシック" panose="020B0600070205080204" pitchFamily="34" charset="-128"/>
              </a:rPr>
              <a:t>Summary</a:t>
            </a:r>
            <a:r>
              <a:rPr lang="en-US" altLang="en-US">
                <a:ea typeface="ＭＳ Ｐゴシック" panose="020B0600070205080204" pitchFamily="34" charset="-128"/>
              </a:rPr>
              <a:t>.</a:t>
            </a:r>
          </a:p>
        </p:txBody>
      </p:sp>
      <p:sp>
        <p:nvSpPr>
          <p:cNvPr id="51202" name="Content Placeholder 2">
            <a:extLst>
              <a:ext uri="{FF2B5EF4-FFF2-40B4-BE49-F238E27FC236}">
                <a16:creationId xmlns:a16="http://schemas.microsoft.com/office/drawing/2014/main" id="{C5D3C933-471C-D2B7-C7BE-16D54A6642AB}"/>
              </a:ext>
            </a:extLst>
          </p:cNvPr>
          <p:cNvSpPr>
            <a:spLocks noGrp="1" noChangeArrowheads="1"/>
          </p:cNvSpPr>
          <p:nvPr>
            <p:ph idx="1"/>
          </p:nvPr>
        </p:nvSpPr>
        <p:spPr/>
        <p:txBody>
          <a:bodyPr/>
          <a:lstStyle/>
          <a:p>
            <a:r>
              <a:rPr lang="en-US" altLang="en-US" sz="2000" dirty="0">
                <a:ea typeface="ＭＳ Ｐゴシック" panose="020B0600070205080204" pitchFamily="34" charset="-128"/>
              </a:rPr>
              <a:t>TSX.</a:t>
            </a:r>
          </a:p>
          <a:p>
            <a:pPr lvl="1"/>
            <a:r>
              <a:rPr lang="en-US" altLang="en-US" sz="2000" dirty="0">
                <a:ea typeface="ＭＳ Ｐゴシック" panose="020B0600070205080204" pitchFamily="34" charset="-128"/>
              </a:rPr>
              <a:t>UI </a:t>
            </a:r>
            <a:r>
              <a:rPr lang="en-US" altLang="en-US" sz="2000" b="0" dirty="0">
                <a:ea typeface="ＭＳ Ｐゴシック" panose="020B0600070205080204" pitchFamily="34" charset="-128"/>
              </a:rPr>
              <a:t>description</a:t>
            </a:r>
            <a:r>
              <a:rPr lang="en-US" altLang="en-US" sz="2000" dirty="0">
                <a:ea typeface="ＭＳ Ｐゴシック" panose="020B0600070205080204" pitchFamily="34" charset="-128"/>
              </a:rPr>
              <a:t> and </a:t>
            </a:r>
            <a:r>
              <a:rPr lang="en-US" altLang="en-US" sz="2000" b="0" dirty="0" err="1">
                <a:ea typeface="ＭＳ Ｐゴシック" panose="020B0600070205080204" pitchFamily="34" charset="-128"/>
              </a:rPr>
              <a:t>behaviour</a:t>
            </a:r>
            <a:r>
              <a:rPr lang="en-US" altLang="en-US" sz="2000" dirty="0">
                <a:ea typeface="ＭＳ Ｐゴシック" panose="020B0600070205080204" pitchFamily="34" charset="-128"/>
              </a:rPr>
              <a:t> tightly coupled.</a:t>
            </a:r>
          </a:p>
          <a:p>
            <a:pPr lvl="1"/>
            <a:r>
              <a:rPr lang="en-US" altLang="en-US" sz="2000" dirty="0">
                <a:ea typeface="ＭＳ Ｐゴシック" panose="020B0600070205080204" pitchFamily="34" charset="-128"/>
              </a:rPr>
              <a:t>Can embed variables/expressions with braces.</a:t>
            </a:r>
          </a:p>
          <a:p>
            <a:r>
              <a:rPr lang="en-US" altLang="en-US" sz="2000" dirty="0">
                <a:ea typeface="ＭＳ Ｐゴシック" panose="020B0600070205080204" pitchFamily="34" charset="-128"/>
              </a:rPr>
              <a:t>All about components.</a:t>
            </a:r>
          </a:p>
          <a:p>
            <a:pPr lvl="1"/>
            <a:r>
              <a:rPr lang="en-US" altLang="en-US" sz="2000" dirty="0">
                <a:ea typeface="ＭＳ Ｐゴシック" panose="020B0600070205080204" pitchFamily="34" charset="-128"/>
              </a:rPr>
              <a:t>A function that takes a props argument and returns a single TSX element .</a:t>
            </a:r>
          </a:p>
          <a:p>
            <a:pPr lvl="1"/>
            <a:r>
              <a:rPr lang="en-US" altLang="en-US" sz="2000" dirty="0">
                <a:ea typeface="ＭＳ Ｐゴシック" panose="020B0600070205080204" pitchFamily="34" charset="-128"/>
              </a:rPr>
              <a:t>Components can be nested.</a:t>
            </a:r>
          </a:p>
          <a:p>
            <a:r>
              <a:rPr lang="en-US" altLang="en-US" sz="2000" dirty="0">
                <a:ea typeface="ＭＳ Ｐゴシック" panose="020B0600070205080204" pitchFamily="34" charset="-128"/>
              </a:rPr>
              <a:t>Storybook tool.</a:t>
            </a:r>
          </a:p>
          <a:p>
            <a:pPr lvl="1"/>
            <a:r>
              <a:rPr lang="en-US" altLang="en-US" sz="2000" dirty="0">
                <a:ea typeface="ＭＳ Ｐゴシック" panose="020B0600070205080204" pitchFamily="34" charset="-128"/>
              </a:rPr>
              <a:t>Develop components in isolation.</a:t>
            </a:r>
          </a:p>
          <a:p>
            <a:pPr lvl="1"/>
            <a:r>
              <a:rPr lang="en-US" altLang="en-US" sz="2000" dirty="0">
                <a:ea typeface="ＭＳ Ｐゴシック" panose="020B0600070205080204" pitchFamily="34" charset="-128"/>
              </a:rPr>
              <a:t>Story – the state (data values) of a component can affect its rendering (and </a:t>
            </a:r>
            <a:r>
              <a:rPr lang="en-US" altLang="en-US" sz="2000" dirty="0" err="1">
                <a:ea typeface="ＭＳ Ｐゴシック" panose="020B0600070205080204" pitchFamily="34" charset="-128"/>
              </a:rPr>
              <a:t>behaviour</a:t>
            </a:r>
            <a:r>
              <a:rPr lang="en-US" altLang="en-US" sz="2000" dirty="0">
                <a:ea typeface="ＭＳ Ｐゴシック" panose="020B0600070205080204" pitchFamily="34" charset="-128"/>
              </a:rPr>
              <a:t>).</a:t>
            </a:r>
          </a:p>
        </p:txBody>
      </p:sp>
      <p:sp>
        <p:nvSpPr>
          <p:cNvPr id="51203" name="Slide Number Placeholder 3">
            <a:extLst>
              <a:ext uri="{FF2B5EF4-FFF2-40B4-BE49-F238E27FC236}">
                <a16:creationId xmlns:a16="http://schemas.microsoft.com/office/drawing/2014/main" id="{17792DFF-3B09-F41A-7F60-5AF67EA37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4349678-8631-424A-BE49-108F7DB7C1B4}" type="slidenum">
              <a:rPr lang="en-US" altLang="en-US" b="0" smtClean="0"/>
              <a:pPr>
                <a:spcBef>
                  <a:spcPct val="0"/>
                </a:spcBef>
                <a:buFontTx/>
                <a:buNone/>
              </a:pPr>
              <a:t>37</a:t>
            </a:fld>
            <a:endParaRPr lang="en-US"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C9C2-FBAA-8D59-C733-4AE30109A7EC}"/>
              </a:ext>
            </a:extLst>
          </p:cNvPr>
          <p:cNvSpPr>
            <a:spLocks noGrp="1"/>
          </p:cNvSpPr>
          <p:nvPr>
            <p:ph type="title"/>
          </p:nvPr>
        </p:nvSpPr>
        <p:spPr/>
        <p:txBody>
          <a:bodyPr/>
          <a:lstStyle/>
          <a:p>
            <a:r>
              <a:rPr lang="en-IE" dirty="0"/>
              <a:t>Why React?</a:t>
            </a:r>
          </a:p>
        </p:txBody>
      </p:sp>
      <p:pic>
        <p:nvPicPr>
          <p:cNvPr id="7" name="Content Placeholder 6">
            <a:extLst>
              <a:ext uri="{FF2B5EF4-FFF2-40B4-BE49-F238E27FC236}">
                <a16:creationId xmlns:a16="http://schemas.microsoft.com/office/drawing/2014/main" id="{D9FE7BC4-7779-9101-8DE9-07537C35D8CA}"/>
              </a:ext>
            </a:extLst>
          </p:cNvPr>
          <p:cNvPicPr>
            <a:picLocks noGrp="1" noChangeAspect="1"/>
          </p:cNvPicPr>
          <p:nvPr>
            <p:ph idx="1"/>
          </p:nvPr>
        </p:nvPicPr>
        <p:blipFill>
          <a:blip r:embed="rId2"/>
          <a:stretch>
            <a:fillRect/>
          </a:stretch>
        </p:blipFill>
        <p:spPr>
          <a:xfrm>
            <a:off x="673375" y="1987152"/>
            <a:ext cx="5692637" cy="3916073"/>
          </a:xfrm>
        </p:spPr>
      </p:pic>
      <p:pic>
        <p:nvPicPr>
          <p:cNvPr id="11" name="Picture 10">
            <a:extLst>
              <a:ext uri="{FF2B5EF4-FFF2-40B4-BE49-F238E27FC236}">
                <a16:creationId xmlns:a16="http://schemas.microsoft.com/office/drawing/2014/main" id="{52F422A0-4294-3F7A-372B-0529CBF48FE1}"/>
              </a:ext>
            </a:extLst>
          </p:cNvPr>
          <p:cNvPicPr>
            <a:picLocks noChangeAspect="1"/>
          </p:cNvPicPr>
          <p:nvPr/>
        </p:nvPicPr>
        <p:blipFill>
          <a:blip r:embed="rId3"/>
          <a:stretch>
            <a:fillRect/>
          </a:stretch>
        </p:blipFill>
        <p:spPr>
          <a:xfrm>
            <a:off x="3243542" y="1294391"/>
            <a:ext cx="5012489" cy="1297418"/>
          </a:xfrm>
          <a:prstGeom prst="rect">
            <a:avLst/>
          </a:prstGeom>
        </p:spPr>
      </p:pic>
    </p:spTree>
    <p:extLst>
      <p:ext uri="{BB962C8B-B14F-4D97-AF65-F5344CB8AC3E}">
        <p14:creationId xmlns:p14="http://schemas.microsoft.com/office/powerpoint/2010/main" val="11225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62" name="Rectangle 1846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64" name="Freeform: Shape 1846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33" name="Rectangle 2">
            <a:extLst>
              <a:ext uri="{FF2B5EF4-FFF2-40B4-BE49-F238E27FC236}">
                <a16:creationId xmlns:a16="http://schemas.microsoft.com/office/drawing/2014/main" id="{74FD51BB-5818-0073-FB5E-5D9D3F94C21A}"/>
              </a:ext>
            </a:extLst>
          </p:cNvPr>
          <p:cNvSpPr>
            <a:spLocks noGrp="1" noChangeArrowheads="1"/>
          </p:cNvSpPr>
          <p:nvPr>
            <p:ph type="title"/>
          </p:nvPr>
        </p:nvSpPr>
        <p:spPr>
          <a:xfrm>
            <a:off x="852775" y="609597"/>
            <a:ext cx="7044316" cy="1330841"/>
          </a:xfrm>
        </p:spPr>
        <p:txBody>
          <a:bodyPr>
            <a:normAutofit/>
          </a:bodyPr>
          <a:lstStyle/>
          <a:p>
            <a:r>
              <a:rPr lang="en-US" altLang="en-US">
                <a:ea typeface="ＭＳ Ｐゴシック" panose="020B0600070205080204" pitchFamily="34" charset="-128"/>
              </a:rPr>
              <a:t>Before React</a:t>
            </a:r>
          </a:p>
        </p:txBody>
      </p:sp>
      <p:sp>
        <p:nvSpPr>
          <p:cNvPr id="18434" name="Rectangle 3">
            <a:extLst>
              <a:ext uri="{FF2B5EF4-FFF2-40B4-BE49-F238E27FC236}">
                <a16:creationId xmlns:a16="http://schemas.microsoft.com/office/drawing/2014/main" id="{1F790BEF-DBEE-DDC3-E14C-D5C6CDAEA052}"/>
              </a:ext>
            </a:extLst>
          </p:cNvPr>
          <p:cNvSpPr>
            <a:spLocks noGrp="1" noChangeArrowheads="1"/>
          </p:cNvSpPr>
          <p:nvPr>
            <p:ph type="body" idx="1"/>
          </p:nvPr>
        </p:nvSpPr>
        <p:spPr>
          <a:xfrm>
            <a:off x="852775" y="2198362"/>
            <a:ext cx="3719225" cy="3917773"/>
          </a:xfrm>
        </p:spPr>
        <p:txBody>
          <a:bodyPr>
            <a:normAutofit/>
          </a:bodyPr>
          <a:lstStyle/>
          <a:p>
            <a:r>
              <a:rPr lang="en-US" altLang="en-US" sz="1700" b="0" dirty="0">
                <a:ea typeface="ＭＳ Ｐゴシック" panose="020B0600070205080204" pitchFamily="34" charset="-128"/>
              </a:rPr>
              <a:t>MVC pattern </a:t>
            </a:r>
            <a:r>
              <a:rPr lang="mr-IN" altLang="en-US" sz="1700" dirty="0">
                <a:ea typeface="ＭＳ Ｐゴシック" panose="020B0600070205080204" pitchFamily="34" charset="-128"/>
              </a:rPr>
              <a:t>–</a:t>
            </a:r>
            <a:r>
              <a:rPr lang="en-US" altLang="en-US" sz="1700" dirty="0">
                <a:ea typeface="ＭＳ Ｐゴシック" panose="020B0600070205080204" pitchFamily="34" charset="-128"/>
              </a:rPr>
              <a:t> The convention for </a:t>
            </a:r>
            <a:r>
              <a:rPr lang="en-US" altLang="en-US" sz="1700" b="0" dirty="0">
                <a:ea typeface="ＭＳ Ｐゴシック" panose="020B0600070205080204" pitchFamily="34" charset="-128"/>
              </a:rPr>
              <a:t>app design. </a:t>
            </a:r>
            <a:r>
              <a:rPr lang="en-US" altLang="en-US" sz="1700" dirty="0">
                <a:ea typeface="ＭＳ Ｐゴシック" panose="020B0600070205080204" pitchFamily="34" charset="-128"/>
              </a:rPr>
              <a:t>Promoted b</a:t>
            </a:r>
            <a:r>
              <a:rPr lang="en-US" altLang="en-US" sz="1700" b="0" dirty="0">
                <a:ea typeface="ＭＳ Ｐゴシック" panose="020B0600070205080204" pitchFamily="34" charset="-128"/>
              </a:rPr>
              <a:t>y </a:t>
            </a:r>
            <a:r>
              <a:rPr lang="en-US" altLang="en-US" sz="1700" dirty="0">
                <a:ea typeface="ＭＳ Ｐゴシック" panose="020B0600070205080204" pitchFamily="34" charset="-128"/>
              </a:rPr>
              <a:t>market leaders</a:t>
            </a:r>
            <a:r>
              <a:rPr lang="en-US" altLang="en-US" sz="1700" b="0" dirty="0">
                <a:ea typeface="ＭＳ Ｐゴシック" panose="020B0600070205080204" pitchFamily="34" charset="-128"/>
              </a:rPr>
              <a:t>, e.g.</a:t>
            </a:r>
            <a:r>
              <a:rPr lang="en-US" altLang="en-US" sz="1700" dirty="0">
                <a:ea typeface="ＭＳ Ｐゴシック" panose="020B0600070205080204" pitchFamily="34" charset="-128"/>
              </a:rPr>
              <a:t> AngularJS (1.x), </a:t>
            </a:r>
            <a:r>
              <a:rPr lang="en-US" altLang="en-US" sz="1700" dirty="0" err="1">
                <a:ea typeface="ＭＳ Ｐゴシック" panose="020B0600070205080204" pitchFamily="34" charset="-128"/>
              </a:rPr>
              <a:t>EmberJS</a:t>
            </a:r>
            <a:r>
              <a:rPr lang="en-US" altLang="en-US" sz="1700" dirty="0">
                <a:ea typeface="ＭＳ Ｐゴシック" panose="020B0600070205080204" pitchFamily="34" charset="-128"/>
              </a:rPr>
              <a:t>, BackboneJS. </a:t>
            </a:r>
          </a:p>
          <a:p>
            <a:r>
              <a:rPr lang="en-US" altLang="en-US" sz="1700" dirty="0">
                <a:ea typeface="ＭＳ Ｐゴシック" panose="020B0600070205080204" pitchFamily="34" charset="-128"/>
              </a:rPr>
              <a:t>React is not MVC, just V.</a:t>
            </a:r>
          </a:p>
          <a:p>
            <a:pPr lvl="1"/>
            <a:r>
              <a:rPr lang="en-US" altLang="en-US" sz="1700" dirty="0">
                <a:ea typeface="ＭＳ Ｐゴシック" panose="020B0600070205080204" pitchFamily="34" charset="-128"/>
              </a:rPr>
              <a:t>It challenged established best practice (MVC).</a:t>
            </a:r>
          </a:p>
          <a:p>
            <a:r>
              <a:rPr lang="en-US" altLang="en-US" sz="1700" b="0" dirty="0">
                <a:ea typeface="ＭＳ Ｐゴシック" panose="020B0600070205080204" pitchFamily="34" charset="-128"/>
              </a:rPr>
              <a:t>Templating</a:t>
            </a:r>
            <a:r>
              <a:rPr lang="en-US" altLang="en-US" sz="1700" dirty="0">
                <a:ea typeface="ＭＳ Ｐゴシック" panose="020B0600070205080204" pitchFamily="34" charset="-128"/>
              </a:rPr>
              <a:t> </a:t>
            </a:r>
            <a:r>
              <a:rPr lang="en-US" altLang="en-US" sz="1700" b="0" dirty="0">
                <a:ea typeface="ＭＳ Ｐゴシック" panose="020B0600070205080204" pitchFamily="34" charset="-128"/>
              </a:rPr>
              <a:t>widespread use in the V layer.</a:t>
            </a:r>
          </a:p>
          <a:p>
            <a:pPr lvl="1"/>
            <a:r>
              <a:rPr lang="en-US" altLang="en-US" sz="1700" dirty="0">
                <a:ea typeface="ＭＳ Ｐゴシック" panose="020B0600070205080204" pitchFamily="34" charset="-128"/>
              </a:rPr>
              <a:t>React based on “components”.</a:t>
            </a:r>
          </a:p>
        </p:txBody>
      </p:sp>
      <p:pic>
        <p:nvPicPr>
          <p:cNvPr id="3" name="Picture 2" descr="A diagram of a model&#10;&#10;Description automatically generated">
            <a:extLst>
              <a:ext uri="{FF2B5EF4-FFF2-40B4-BE49-F238E27FC236}">
                <a16:creationId xmlns:a16="http://schemas.microsoft.com/office/drawing/2014/main" id="{32FEBE52-57AC-4D0A-BACC-42F76F533E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81599" y="2671433"/>
            <a:ext cx="3591379" cy="2127891"/>
          </a:xfrm>
          <a:prstGeom prst="rect">
            <a:avLst/>
          </a:prstGeom>
        </p:spPr>
      </p:pic>
      <p:sp>
        <p:nvSpPr>
          <p:cNvPr id="18466" name="Freeform: Shape 1846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Slide Number Placeholder 1">
            <a:extLst>
              <a:ext uri="{FF2B5EF4-FFF2-40B4-BE49-F238E27FC236}">
                <a16:creationId xmlns:a16="http://schemas.microsoft.com/office/drawing/2014/main" id="{083D69B7-3047-A388-43FB-3F5F6F62A853}"/>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A625B75F-367B-4E12-95A6-07814CEB54EF}" type="slidenum">
              <a:rPr lang="en-US" altLang="en-US" sz="900" b="0"/>
              <a:pPr>
                <a:spcBef>
                  <a:spcPct val="0"/>
                </a:spcBef>
                <a:spcAft>
                  <a:spcPts val="600"/>
                </a:spcAft>
                <a:buFontTx/>
                <a:buNone/>
              </a:pPr>
              <a:t>5</a:t>
            </a:fld>
            <a:endParaRPr lang="en-US" altLang="en-US" sz="900" b="0"/>
          </a:p>
        </p:txBody>
      </p:sp>
      <p:sp>
        <p:nvSpPr>
          <p:cNvPr id="4" name="TextBox 3">
            <a:extLst>
              <a:ext uri="{FF2B5EF4-FFF2-40B4-BE49-F238E27FC236}">
                <a16:creationId xmlns:a16="http://schemas.microsoft.com/office/drawing/2014/main" id="{DA049F63-D846-E470-DDB7-318B43A08C8D}"/>
              </a:ext>
            </a:extLst>
          </p:cNvPr>
          <p:cNvSpPr txBox="1"/>
          <p:nvPr/>
        </p:nvSpPr>
        <p:spPr>
          <a:xfrm>
            <a:off x="5769266" y="5486400"/>
            <a:ext cx="2416046" cy="200055"/>
          </a:xfrm>
          <a:prstGeom prst="rect">
            <a:avLst/>
          </a:prstGeom>
          <a:solidFill>
            <a:srgbClr val="000000"/>
          </a:solidFill>
        </p:spPr>
        <p:txBody>
          <a:bodyPr wrap="none" rtlCol="0">
            <a:spAutoFit/>
          </a:bodyPr>
          <a:lstStyle/>
          <a:p>
            <a:pPr algn="r">
              <a:spcAft>
                <a:spcPts val="600"/>
              </a:spcAft>
            </a:pPr>
            <a:r>
              <a:rPr lang="en-IE" sz="700">
                <a:solidFill>
                  <a:srgbClr val="FFFFFF"/>
                </a:solidFill>
                <a:latin typeface="+mn-lt"/>
                <a:ea typeface="+mn-ea"/>
                <a:hlinkClick r:id="rId4" tooltip="https://www.blogforlearning.com/2019/06/codeigniter-tutorial-2-mvc-and-routing.html">
                  <a:extLst>
                    <a:ext uri="{A12FA001-AC4F-418D-AE19-62706E023703}">
                      <ahyp:hlinkClr xmlns:ahyp="http://schemas.microsoft.com/office/drawing/2018/hyperlinkcolor" val="tx"/>
                    </a:ext>
                  </a:extLst>
                </a:hlinkClick>
              </a:rPr>
              <a:t>This Photo</a:t>
            </a:r>
            <a:r>
              <a:rPr lang="en-IE" sz="700">
                <a:solidFill>
                  <a:srgbClr val="FFFFFF"/>
                </a:solidFill>
                <a:latin typeface="+mn-lt"/>
                <a:ea typeface="+mn-ea"/>
              </a:rPr>
              <a:t> by Unknown Author is licensed under </a:t>
            </a:r>
            <a:r>
              <a:rPr lang="en-IE" sz="70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5">
            <a:extLst>
              <a:ext uri="{FF2B5EF4-FFF2-40B4-BE49-F238E27FC236}">
                <a16:creationId xmlns:a16="http://schemas.microsoft.com/office/drawing/2014/main" id="{25076EBA-F263-9611-6925-40DA413B5517}"/>
              </a:ext>
            </a:extLst>
          </p:cNvPr>
          <p:cNvSpPr>
            <a:spLocks noGrp="1" noChangeArrowheads="1"/>
          </p:cNvSpPr>
          <p:nvPr>
            <p:ph type="title"/>
          </p:nvPr>
        </p:nvSpPr>
        <p:spPr/>
        <p:txBody>
          <a:bodyPr/>
          <a:lstStyle/>
          <a:p>
            <a:r>
              <a:rPr lang="en-US" altLang="en-US" dirty="0">
                <a:ea typeface="ＭＳ Ｐゴシック" panose="020B0600070205080204" pitchFamily="34" charset="-128"/>
              </a:rPr>
              <a:t>React Components</a:t>
            </a:r>
          </a:p>
        </p:txBody>
      </p:sp>
      <p:sp>
        <p:nvSpPr>
          <p:cNvPr id="19458" name="Content Placeholder 6">
            <a:extLst>
              <a:ext uri="{FF2B5EF4-FFF2-40B4-BE49-F238E27FC236}">
                <a16:creationId xmlns:a16="http://schemas.microsoft.com/office/drawing/2014/main" id="{2DDC7444-D689-E429-202C-65D68237954A}"/>
              </a:ext>
            </a:extLst>
          </p:cNvPr>
          <p:cNvSpPr>
            <a:spLocks noGrp="1"/>
          </p:cNvSpPr>
          <p:nvPr>
            <p:ph idx="1"/>
          </p:nvPr>
        </p:nvSpPr>
        <p:spPr>
          <a:xfrm>
            <a:off x="457200" y="1371600"/>
            <a:ext cx="8229600" cy="4525963"/>
          </a:xfrm>
        </p:spPr>
        <p:txBody>
          <a:bodyPr/>
          <a:lstStyle/>
          <a:p>
            <a:pPr>
              <a:defRPr/>
            </a:pPr>
            <a:r>
              <a:rPr lang="en-US" altLang="en-US" sz="2000" dirty="0">
                <a:ea typeface="ＭＳ Ｐゴシック" charset="-128"/>
              </a:rPr>
              <a:t>Philosophy:  </a:t>
            </a:r>
            <a:r>
              <a:rPr lang="en-US" altLang="en-US" sz="2000" b="0" i="1" dirty="0">
                <a:ea typeface="ＭＳ Ｐゴシック" charset="-128"/>
              </a:rPr>
              <a:t>Build components, not templates.</a:t>
            </a:r>
          </a:p>
          <a:p>
            <a:pPr>
              <a:defRPr/>
            </a:pPr>
            <a:r>
              <a:rPr lang="en-US" altLang="en-US" sz="2000" dirty="0">
                <a:ea typeface="ＭＳ Ｐゴシック" charset="-128"/>
              </a:rPr>
              <a:t>All about the User Interface (UI).</a:t>
            </a:r>
          </a:p>
          <a:p>
            <a:pPr lvl="1">
              <a:defRPr/>
            </a:pPr>
            <a:r>
              <a:rPr lang="en-US" altLang="en-US" sz="2000" b="0" dirty="0">
                <a:ea typeface="ＭＳ Ｐゴシック" charset="-128"/>
              </a:rPr>
              <a:t>Not focused on business logic or the data model (MVC)</a:t>
            </a:r>
          </a:p>
          <a:p>
            <a:pPr>
              <a:defRPr/>
            </a:pPr>
            <a:endParaRPr lang="en-US" altLang="en-US" sz="2000" dirty="0">
              <a:ea typeface="ＭＳ Ｐゴシック" charset="-128"/>
            </a:endParaRPr>
          </a:p>
          <a:p>
            <a:pPr>
              <a:defRPr/>
            </a:pPr>
            <a:r>
              <a:rPr lang="en-US" altLang="en-US" sz="2000" dirty="0">
                <a:ea typeface="ＭＳ Ｐゴシック" charset="-128"/>
              </a:rPr>
              <a:t>Component - A unit comprised of: </a:t>
            </a:r>
          </a:p>
          <a:p>
            <a:pPr marL="800100" lvl="2" indent="0">
              <a:buFontTx/>
              <a:buNone/>
              <a:defRPr/>
            </a:pPr>
            <a:r>
              <a:rPr lang="en-US" altLang="en-US" sz="2000" b="0" i="1" dirty="0">
                <a:ea typeface="ＭＳ Ｐゴシック" charset="-128"/>
              </a:rPr>
              <a:t>UI description (HTML) + UI </a:t>
            </a:r>
            <a:r>
              <a:rPr lang="en-US" altLang="en-US" sz="2000" b="0" i="1" dirty="0" err="1">
                <a:ea typeface="ＭＳ Ｐゴシック" charset="-128"/>
              </a:rPr>
              <a:t>behaviour</a:t>
            </a:r>
            <a:r>
              <a:rPr lang="en-US" altLang="en-US" sz="2000" b="0" i="1" dirty="0">
                <a:ea typeface="ＭＳ Ｐゴシック" charset="-128"/>
              </a:rPr>
              <a:t> (JS) </a:t>
            </a:r>
          </a:p>
          <a:p>
            <a:pPr lvl="1" indent="-342900">
              <a:defRPr/>
            </a:pPr>
            <a:r>
              <a:rPr lang="en-US" altLang="en-US" sz="2000" dirty="0">
                <a:ea typeface="ＭＳ Ｐゴシック" charset="-128"/>
              </a:rPr>
              <a:t>Two aspects are tightly coupled and co-located.</a:t>
            </a:r>
          </a:p>
          <a:p>
            <a:pPr lvl="2">
              <a:defRPr/>
            </a:pPr>
            <a:r>
              <a:rPr lang="en-US" altLang="en-US" sz="2000" b="0" dirty="0">
                <a:ea typeface="ＭＳ Ｐゴシック" charset="-128"/>
              </a:rPr>
              <a:t>Pre-React frameworks decoupled them.</a:t>
            </a:r>
          </a:p>
          <a:p>
            <a:pPr lvl="1">
              <a:defRPr/>
            </a:pPr>
            <a:r>
              <a:rPr lang="en-US" altLang="en-US" sz="2000" dirty="0">
                <a:ea typeface="ＭＳ Ｐゴシック" charset="-128"/>
              </a:rPr>
              <a:t>Benefits:</a:t>
            </a:r>
          </a:p>
          <a:p>
            <a:pPr lvl="2">
              <a:buFontTx/>
              <a:buAutoNum type="arabicPeriod"/>
              <a:defRPr/>
            </a:pPr>
            <a:r>
              <a:rPr lang="en-US" altLang="en-US" sz="2000" dirty="0">
                <a:ea typeface="ＭＳ Ｐゴシック" charset="-128"/>
              </a:rPr>
              <a:t> </a:t>
            </a:r>
            <a:r>
              <a:rPr lang="en-US" altLang="en-US" sz="2000" b="0" dirty="0">
                <a:ea typeface="ＭＳ Ｐゴシック" charset="-128"/>
              </a:rPr>
              <a:t>Improved Composition.</a:t>
            </a:r>
          </a:p>
          <a:p>
            <a:pPr lvl="2">
              <a:buFontTx/>
              <a:buAutoNum type="arabicPeriod"/>
              <a:defRPr/>
            </a:pPr>
            <a:r>
              <a:rPr lang="en-US" altLang="en-US" sz="2000" b="0" dirty="0">
                <a:ea typeface="ＭＳ Ｐゴシック" charset="-128"/>
              </a:rPr>
              <a:t>Greater Reusability.</a:t>
            </a:r>
          </a:p>
        </p:txBody>
      </p:sp>
      <p:sp>
        <p:nvSpPr>
          <p:cNvPr id="19459" name="Slide Number Placeholder 3">
            <a:extLst>
              <a:ext uri="{FF2B5EF4-FFF2-40B4-BE49-F238E27FC236}">
                <a16:creationId xmlns:a16="http://schemas.microsoft.com/office/drawing/2014/main" id="{18B21130-4F21-E9FF-7EFA-674382C971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37C1800-0A65-43F6-B853-03E647368867}" type="slidenum">
              <a:rPr lang="en-US" altLang="en-US" b="0" smtClean="0"/>
              <a:pPr>
                <a:spcBef>
                  <a:spcPct val="0"/>
                </a:spcBef>
                <a:buFontTx/>
                <a:buNone/>
              </a:pPr>
              <a:t>6</a:t>
            </a:fld>
            <a:endParaRPr lang="en-US" altLang="en-US" b="0"/>
          </a:p>
        </p:txBody>
      </p:sp>
      <p:pic>
        <p:nvPicPr>
          <p:cNvPr id="3" name="Picture 2" descr="A blue and black symbol&#10;&#10;Description automatically generated">
            <a:extLst>
              <a:ext uri="{FF2B5EF4-FFF2-40B4-BE49-F238E27FC236}">
                <a16:creationId xmlns:a16="http://schemas.microsoft.com/office/drawing/2014/main" id="{5A743DF8-4397-5625-EB0A-55056325C2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781800" y="254505"/>
            <a:ext cx="1309688" cy="1163133"/>
          </a:xfrm>
          <a:prstGeom prst="rect">
            <a:avLst/>
          </a:prstGeom>
        </p:spPr>
      </p:pic>
      <p:sp>
        <p:nvSpPr>
          <p:cNvPr id="4" name="TextBox 3">
            <a:extLst>
              <a:ext uri="{FF2B5EF4-FFF2-40B4-BE49-F238E27FC236}">
                <a16:creationId xmlns:a16="http://schemas.microsoft.com/office/drawing/2014/main" id="{D1E49855-4598-8375-8D77-F830220322DC}"/>
              </a:ext>
            </a:extLst>
          </p:cNvPr>
          <p:cNvSpPr txBox="1"/>
          <p:nvPr/>
        </p:nvSpPr>
        <p:spPr>
          <a:xfrm>
            <a:off x="6965156" y="5962244"/>
            <a:ext cx="1309688" cy="646331"/>
          </a:xfrm>
          <a:prstGeom prst="rect">
            <a:avLst/>
          </a:prstGeom>
          <a:noFill/>
        </p:spPr>
        <p:txBody>
          <a:bodyPr wrap="square" rtlCol="0">
            <a:spAutoFit/>
          </a:bodyPr>
          <a:lstStyle/>
          <a:p>
            <a:r>
              <a:rPr lang="en-IE" sz="900" dirty="0">
                <a:hlinkClick r:id="rId4" tooltip="https://damiandeluca.com.ar/5-caracteristicas-de-react-que-deberias-conocer"/>
              </a:rPr>
              <a:t>This Photo</a:t>
            </a:r>
            <a:r>
              <a:rPr lang="en-IE" sz="900" dirty="0"/>
              <a:t> by Unknown Author is licensed under </a:t>
            </a:r>
            <a:r>
              <a:rPr lang="en-IE" sz="900" dirty="0">
                <a:hlinkClick r:id="rId5" tooltip="https://creativecommons.org/licenses/by-nc-nd/3.0/"/>
              </a:rPr>
              <a:t>CC BY-NC-ND</a:t>
            </a:r>
            <a:endParaRPr lang="en-IE" sz="9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0CAA7637-C6F8-9B80-2A93-0A207F49DD20}"/>
              </a:ext>
            </a:extLst>
          </p:cNvPr>
          <p:cNvSpPr>
            <a:spLocks noGrp="1" noChangeArrowheads="1"/>
          </p:cNvSpPr>
          <p:nvPr>
            <p:ph type="title"/>
          </p:nvPr>
        </p:nvSpPr>
        <p:spPr/>
        <p:txBody>
          <a:bodyPr/>
          <a:lstStyle/>
          <a:p>
            <a:r>
              <a:rPr lang="en-US" altLang="en-US" dirty="0">
                <a:ea typeface="ＭＳ Ｐゴシック" panose="020B0600070205080204" pitchFamily="34" charset="-128"/>
              </a:rPr>
              <a:t>Creating the </a:t>
            </a:r>
            <a:r>
              <a:rPr lang="en-US" altLang="en-US" u="sng" dirty="0">
                <a:ea typeface="ＭＳ Ｐゴシック" panose="020B0600070205080204" pitchFamily="34" charset="-128"/>
              </a:rPr>
              <a:t>UI Description.</a:t>
            </a:r>
            <a:br>
              <a:rPr lang="en-US" altLang="en-US" u="sng" dirty="0">
                <a:ea typeface="ＭＳ Ｐゴシック" panose="020B0600070205080204" pitchFamily="34" charset="-128"/>
              </a:rPr>
            </a:br>
            <a:r>
              <a:rPr lang="en-US" altLang="en-US" sz="2000" dirty="0">
                <a:ea typeface="ＭＳ Ｐゴシック" panose="020B0600070205080204" pitchFamily="34" charset="-128"/>
              </a:rPr>
              <a:t>(Vanilla React)</a:t>
            </a:r>
          </a:p>
        </p:txBody>
      </p:sp>
      <p:sp>
        <p:nvSpPr>
          <p:cNvPr id="20482" name="Content Placeholder 2">
            <a:extLst>
              <a:ext uri="{FF2B5EF4-FFF2-40B4-BE49-F238E27FC236}">
                <a16:creationId xmlns:a16="http://schemas.microsoft.com/office/drawing/2014/main" id="{7F23EA52-ACFF-3685-55E9-F291679C5A7B}"/>
              </a:ext>
            </a:extLst>
          </p:cNvPr>
          <p:cNvSpPr>
            <a:spLocks noGrp="1" noChangeArrowheads="1"/>
          </p:cNvSpPr>
          <p:nvPr>
            <p:ph idx="1"/>
          </p:nvPr>
        </p:nvSpPr>
        <p:spPr>
          <a:xfrm>
            <a:off x="457200" y="1527175"/>
            <a:ext cx="8229600" cy="4718050"/>
          </a:xfrm>
        </p:spPr>
        <p:txBody>
          <a:bodyPr/>
          <a:lstStyle/>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 create a HTML element.</a:t>
            </a: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which existing DOM node to attach the created element.</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arguments</a:t>
            </a:r>
            <a:r>
              <a:rPr lang="en-US" altLang="en-US" sz="2000" b="0" dirty="0">
                <a:ea typeface="ＭＳ Ｐゴシック" panose="020B0600070205080204" pitchFamily="34" charset="-128"/>
              </a:rPr>
              <a:t>:</a:t>
            </a:r>
            <a:endParaRPr lang="en-US" altLang="en-US" sz="2000" dirty="0">
              <a:ea typeface="ＭＳ Ｐゴシック" panose="020B0600070205080204" pitchFamily="34" charset="-128"/>
            </a:endParaRPr>
          </a:p>
          <a:p>
            <a:pPr marL="914400" lvl="1" indent="-457200">
              <a:buFontTx/>
              <a:buAutoNum type="arabicPeriod"/>
            </a:pPr>
            <a:r>
              <a:rPr lang="en-US" altLang="en-US" sz="2000" dirty="0">
                <a:ea typeface="ＭＳ Ｐゴシック" panose="020B0600070205080204" pitchFamily="34" charset="-128"/>
              </a:rPr>
              <a:t>type (h1, div, button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properties (style, event handler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 children (0 -&gt; M).</a:t>
            </a:r>
          </a:p>
          <a:p>
            <a:pPr marL="914400" lvl="1" indent="-457200"/>
            <a:r>
              <a:rPr lang="en-US" altLang="en-US" sz="2400" dirty="0">
                <a:ea typeface="ＭＳ Ｐゴシック" panose="020B0600070205080204" pitchFamily="34" charset="-128"/>
              </a:rPr>
              <a:t>We don’t use </a:t>
            </a:r>
            <a:r>
              <a:rPr lang="en-US" altLang="en-US" sz="2400" dirty="0" err="1">
                <a:ea typeface="ＭＳ Ｐゴシック" panose="020B0600070205080204" pitchFamily="34" charset="-128"/>
              </a:rPr>
              <a:t>createElement</a:t>
            </a:r>
            <a:r>
              <a:rPr lang="en-US" altLang="en-US" sz="2400" dirty="0">
                <a:ea typeface="ＭＳ Ｐゴシック" panose="020B0600070205080204" pitchFamily="34" charset="-128"/>
              </a:rPr>
              <a:t>() directly – too cumbersome.</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arguments:</a:t>
            </a:r>
          </a:p>
          <a:p>
            <a:pPr marL="914400" lvl="1" indent="-457200">
              <a:buFontTx/>
              <a:buAutoNum type="arabicPeriod"/>
            </a:pPr>
            <a:r>
              <a:rPr lang="en-US" altLang="en-US" sz="2000" dirty="0">
                <a:ea typeface="ＭＳ Ｐゴシック" panose="020B0600070205080204" pitchFamily="34" charset="-128"/>
              </a:rPr>
              <a:t>DOM node on which to </a:t>
            </a:r>
            <a:r>
              <a:rPr lang="en-US" altLang="en-US" sz="2000" b="0" dirty="0">
                <a:ea typeface="ＭＳ Ｐゴシック" panose="020B0600070205080204" pitchFamily="34" charset="-128"/>
              </a:rPr>
              <a:t>mount</a:t>
            </a:r>
            <a:r>
              <a:rPr lang="en-US" altLang="en-US" sz="2000" dirty="0">
                <a:ea typeface="ＭＳ Ｐゴシック" panose="020B0600070205080204" pitchFamily="34" charset="-128"/>
              </a:rPr>
              <a:t> a new element</a:t>
            </a:r>
            <a:r>
              <a:rPr lang="en-US" altLang="en-US" sz="2000" b="0" dirty="0">
                <a:ea typeface="ＭＳ Ｐゴシック" panose="020B0600070205080204" pitchFamily="34" charset="-128"/>
              </a:rPr>
              <a:t>. </a:t>
            </a:r>
          </a:p>
          <a:p>
            <a:pPr marL="914400" lvl="1" indent="-457200"/>
            <a:endParaRPr lang="en-US" altLang="en-US" sz="2000" b="0" dirty="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4353AC8F-4284-9A65-C178-213CF254B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DD7C3FE-7D52-4A36-BD7A-9D4C77E680D3}" type="slidenum">
              <a:rPr lang="en-US" altLang="en-US" b="0" smtClean="0"/>
              <a:pPr>
                <a:spcBef>
                  <a:spcPct val="0"/>
                </a:spcBef>
                <a:buFontTx/>
                <a:buNone/>
              </a:pPr>
              <a:t>7</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5540338F-0047-817D-33BC-1F0F33ECC917}"/>
              </a:ext>
            </a:extLst>
          </p:cNvPr>
          <p:cNvSpPr>
            <a:spLocks noGrp="1" noChangeArrowheads="1"/>
          </p:cNvSpPr>
          <p:nvPr>
            <p:ph type="title"/>
          </p:nvPr>
        </p:nvSpPr>
        <p:spPr/>
        <p:txBody>
          <a:bodyPr/>
          <a:lstStyle/>
          <a:p>
            <a:r>
              <a:rPr lang="en-US" altLang="en-US" dirty="0">
                <a:ea typeface="ＭＳ Ｐゴシック" panose="020B0600070205080204" pitchFamily="34" charset="-128"/>
              </a:rPr>
              <a:t>In-Class Code Demos.</a:t>
            </a:r>
            <a:br>
              <a:rPr lang="en-US" altLang="en-US" dirty="0">
                <a:ea typeface="ＭＳ Ｐゴシック" panose="020B0600070205080204" pitchFamily="34" charset="-128"/>
              </a:rPr>
            </a:br>
            <a:r>
              <a:rPr lang="en-US" altLang="en-US" sz="2400" dirty="0">
                <a:ea typeface="ＭＳ Ｐゴシック" panose="020B0600070205080204" pitchFamily="34" charset="-128"/>
              </a:rPr>
              <a:t>(See lecture archive)</a:t>
            </a:r>
          </a:p>
        </p:txBody>
      </p:sp>
      <p:sp>
        <p:nvSpPr>
          <p:cNvPr id="21506" name="Slide Number Placeholder 3">
            <a:extLst>
              <a:ext uri="{FF2B5EF4-FFF2-40B4-BE49-F238E27FC236}">
                <a16:creationId xmlns:a16="http://schemas.microsoft.com/office/drawing/2014/main" id="{BFCD649D-2ECE-3525-5908-56A7B8D9D2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C6B1C8A-6C76-417A-BCA1-70D0DFFCDDE2}" type="slidenum">
              <a:rPr lang="en-US" altLang="en-US" b="0" smtClean="0"/>
              <a:pPr>
                <a:spcBef>
                  <a:spcPct val="0"/>
                </a:spcBef>
                <a:buFontTx/>
                <a:buNone/>
              </a:pPr>
              <a:t>8</a:t>
            </a:fld>
            <a:endParaRPr lang="en-US" altLang="en-US" b="0"/>
          </a:p>
        </p:txBody>
      </p:sp>
      <p:pic>
        <p:nvPicPr>
          <p:cNvPr id="6" name="Picture 5">
            <a:extLst>
              <a:ext uri="{FF2B5EF4-FFF2-40B4-BE49-F238E27FC236}">
                <a16:creationId xmlns:a16="http://schemas.microsoft.com/office/drawing/2014/main" id="{6E91695F-7035-993A-4DE0-A9E5E72A2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153400" cy="4497387"/>
          </a:xfrm>
          <a:prstGeom prst="rect">
            <a:avLst/>
          </a:prstGeom>
          <a:noFill/>
          <a:ln>
            <a:noFill/>
          </a:ln>
          <a:effectLst>
            <a:outerShdw blurRad="50800" dist="50800" dir="5400000" sx="102000" sy="102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973ACA3-F0FD-0A7C-E890-8D2DB0C5857A}"/>
              </a:ext>
            </a:extLst>
          </p:cNvPr>
          <p:cNvSpPr/>
          <p:nvPr/>
        </p:nvSpPr>
        <p:spPr>
          <a:xfrm>
            <a:off x="2298700" y="4648200"/>
            <a:ext cx="4559300" cy="9144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dirty="0"/>
              <a:t>See Archive  accompanying these slides.</a:t>
            </a:r>
          </a:p>
          <a:p>
            <a:pPr algn="ctr">
              <a:defRPr/>
            </a:pPr>
            <a:r>
              <a:rPr lang="en-US" dirty="0"/>
              <a:t>Run code using VS Code Live Server extension.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EE61-2E9B-F6EC-1A72-8BD520CF8F86}"/>
              </a:ext>
            </a:extLst>
          </p:cNvPr>
          <p:cNvSpPr>
            <a:spLocks noGrp="1"/>
          </p:cNvSpPr>
          <p:nvPr>
            <p:ph type="title"/>
          </p:nvPr>
        </p:nvSpPr>
        <p:spPr/>
        <p:txBody>
          <a:bodyPr/>
          <a:lstStyle/>
          <a:p>
            <a:r>
              <a:rPr lang="en-IE" dirty="0"/>
              <a:t>TypeScript with React</a:t>
            </a:r>
          </a:p>
        </p:txBody>
      </p:sp>
      <p:sp>
        <p:nvSpPr>
          <p:cNvPr id="3" name="Content Placeholder 2">
            <a:extLst>
              <a:ext uri="{FF2B5EF4-FFF2-40B4-BE49-F238E27FC236}">
                <a16:creationId xmlns:a16="http://schemas.microsoft.com/office/drawing/2014/main" id="{BA08A156-1348-8225-2C50-059BA21E3CB0}"/>
              </a:ext>
            </a:extLst>
          </p:cNvPr>
          <p:cNvSpPr>
            <a:spLocks noGrp="1"/>
          </p:cNvSpPr>
          <p:nvPr>
            <p:ph idx="1"/>
          </p:nvPr>
        </p:nvSpPr>
        <p:spPr/>
        <p:txBody>
          <a:bodyPr/>
          <a:lstStyle/>
          <a:p>
            <a:r>
              <a:rPr lang="en-GB" dirty="0"/>
              <a:t>Used to add type definitions to JavaScript codebases. </a:t>
            </a:r>
          </a:p>
          <a:p>
            <a:r>
              <a:rPr lang="en-GB" dirty="0"/>
              <a:t>TypeScript supports JSX (=&gt;TSX)</a:t>
            </a:r>
          </a:p>
          <a:p>
            <a:r>
              <a:rPr lang="en-GB" dirty="0"/>
              <a:t>Include in your React project using  @types/react and @types/react-dom</a:t>
            </a:r>
          </a:p>
          <a:p>
            <a:r>
              <a:rPr lang="en-GB" dirty="0"/>
              <a:t>Needs to be </a:t>
            </a:r>
            <a:r>
              <a:rPr lang="en-GB" dirty="0" err="1"/>
              <a:t>Transpiled</a:t>
            </a:r>
            <a:r>
              <a:rPr lang="en-GB" dirty="0"/>
              <a:t> to </a:t>
            </a:r>
            <a:r>
              <a:rPr lang="en-GB" dirty="0" err="1"/>
              <a:t>Javascript</a:t>
            </a:r>
            <a:r>
              <a:rPr lang="en-GB" dirty="0"/>
              <a:t> to run in Browser/Client.</a:t>
            </a:r>
            <a:br>
              <a:rPr lang="en-GB" dirty="0"/>
            </a:br>
            <a:endParaRPr lang="en-IE" dirty="0"/>
          </a:p>
        </p:txBody>
      </p:sp>
      <p:sp>
        <p:nvSpPr>
          <p:cNvPr id="4" name="Slide Number Placeholder 3">
            <a:extLst>
              <a:ext uri="{FF2B5EF4-FFF2-40B4-BE49-F238E27FC236}">
                <a16:creationId xmlns:a16="http://schemas.microsoft.com/office/drawing/2014/main" id="{8D5E6E93-4ECE-701D-A28E-6936055847C3}"/>
              </a:ext>
            </a:extLst>
          </p:cNvPr>
          <p:cNvSpPr>
            <a:spLocks noGrp="1"/>
          </p:cNvSpPr>
          <p:nvPr>
            <p:ph type="sldNum" sz="quarter" idx="12"/>
          </p:nvPr>
        </p:nvSpPr>
        <p:spPr/>
        <p:txBody>
          <a:bodyPr/>
          <a:lstStyle/>
          <a:p>
            <a:pPr>
              <a:defRPr/>
            </a:pPr>
            <a:fld id="{FF20FD76-2600-470C-B220-FCD85C8E166D}" type="slidenum">
              <a:rPr lang="en-US" altLang="en-US" smtClean="0"/>
              <a:pPr>
                <a:defRPr/>
              </a:pPr>
              <a:t>9</a:t>
            </a:fld>
            <a:endParaRPr lang="en-US" altLang="en-US"/>
          </a:p>
        </p:txBody>
      </p:sp>
      <p:pic>
        <p:nvPicPr>
          <p:cNvPr id="6" name="Picture 5" descr="A blue and white logo&#10;&#10;Description automatically generated">
            <a:extLst>
              <a:ext uri="{FF2B5EF4-FFF2-40B4-BE49-F238E27FC236}">
                <a16:creationId xmlns:a16="http://schemas.microsoft.com/office/drawing/2014/main" id="{69A7A8AA-B5AD-5FC0-96EF-18118DF336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43000" y="3352800"/>
            <a:ext cx="6400000" cy="1612698"/>
          </a:xfrm>
          <a:prstGeom prst="rect">
            <a:avLst/>
          </a:prstGeom>
        </p:spPr>
      </p:pic>
      <p:sp>
        <p:nvSpPr>
          <p:cNvPr id="7" name="TextBox 6">
            <a:extLst>
              <a:ext uri="{FF2B5EF4-FFF2-40B4-BE49-F238E27FC236}">
                <a16:creationId xmlns:a16="http://schemas.microsoft.com/office/drawing/2014/main" id="{6FC8799D-EF07-BB23-9C0A-C712DBD58CB0}"/>
              </a:ext>
            </a:extLst>
          </p:cNvPr>
          <p:cNvSpPr txBox="1"/>
          <p:nvPr/>
        </p:nvSpPr>
        <p:spPr>
          <a:xfrm>
            <a:off x="1143000" y="4965498"/>
            <a:ext cx="6400000" cy="230832"/>
          </a:xfrm>
          <a:prstGeom prst="rect">
            <a:avLst/>
          </a:prstGeom>
          <a:noFill/>
        </p:spPr>
        <p:txBody>
          <a:bodyPr wrap="square" rtlCol="0">
            <a:spAutoFit/>
          </a:bodyPr>
          <a:lstStyle/>
          <a:p>
            <a:r>
              <a:rPr lang="en-IE" sz="900" dirty="0">
                <a:hlinkClick r:id="rId4" tooltip="https://medium.com/react-weekly/react-native-and-typescript-ad57b7413ead"/>
              </a:rPr>
              <a:t>This Photo</a:t>
            </a:r>
            <a:r>
              <a:rPr lang="en-IE" sz="900" dirty="0"/>
              <a:t> b Unknown Author is licensed under </a:t>
            </a:r>
            <a:r>
              <a:rPr lang="en-IE" sz="900" dirty="0">
                <a:hlinkClick r:id="rId5" tooltip="https://creativecommons.org/licenses/by/3.0/"/>
              </a:rPr>
              <a:t>CC BY</a:t>
            </a:r>
            <a:endParaRPr lang="en-IE" sz="900" dirty="0"/>
          </a:p>
        </p:txBody>
      </p:sp>
    </p:spTree>
    <p:extLst>
      <p:ext uri="{BB962C8B-B14F-4D97-AF65-F5344CB8AC3E}">
        <p14:creationId xmlns:p14="http://schemas.microsoft.com/office/powerpoint/2010/main" val="169608309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12639</TotalTime>
  <Words>2330</Words>
  <Application>Microsoft Office PowerPoint</Application>
  <PresentationFormat>On-screen Show (4:3)</PresentationFormat>
  <Paragraphs>362</Paragraphs>
  <Slides>37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MS PGothic</vt:lpstr>
      <vt:lpstr>Arial</vt:lpstr>
      <vt:lpstr>Courier New</vt:lpstr>
      <vt:lpstr>Nunito Sans</vt:lpstr>
      <vt:lpstr>Segoe WPC</vt:lpstr>
      <vt:lpstr>Söhne</vt:lpstr>
      <vt:lpstr>Default Design</vt:lpstr>
      <vt:lpstr>PowerPoint Presentation</vt:lpstr>
      <vt:lpstr>Agenda</vt:lpstr>
      <vt:lpstr>React</vt:lpstr>
      <vt:lpstr>Why React?</vt:lpstr>
      <vt:lpstr>Before React</vt:lpstr>
      <vt:lpstr>React Components</vt:lpstr>
      <vt:lpstr>Creating the UI Description. (Vanilla React)</vt:lpstr>
      <vt:lpstr>In-Class Code Demos. (See lecture archive)</vt:lpstr>
      <vt:lpstr>TypeScript with React</vt:lpstr>
      <vt:lpstr>UI description implementation (the imperative way)</vt:lpstr>
      <vt:lpstr>UI description implementation (the declarative way)</vt:lpstr>
      <vt:lpstr>REPL (Read-Evaluate-Print-Loop) transpiler.</vt:lpstr>
      <vt:lpstr>TSX(TypeScript XML)</vt:lpstr>
      <vt:lpstr>Transpiling TSX.</vt:lpstr>
      <vt:lpstr>React Components.</vt:lpstr>
      <vt:lpstr>React Developer Tools - Vite</vt:lpstr>
      <vt:lpstr>React Developer Tools - Storybook</vt:lpstr>
      <vt:lpstr>PowerPoint Presentation</vt:lpstr>
      <vt:lpstr>PowerPoint Presentation</vt:lpstr>
      <vt:lpstr>PowerPoint Presentation</vt:lpstr>
      <vt:lpstr>PowerPoint Presentation</vt:lpstr>
      <vt:lpstr>PowerPoint Presentation</vt:lpstr>
      <vt:lpstr>PowerPoint Presentation</vt:lpstr>
      <vt:lpstr>Writing stories</vt:lpstr>
      <vt:lpstr>Aside: The satisfies Operator</vt:lpstr>
      <vt:lpstr>Grouping stories.</vt:lpstr>
      <vt:lpstr>PowerPoint Presentation</vt:lpstr>
      <vt:lpstr>Demo Samples (See lab exercise)</vt:lpstr>
      <vt:lpstr>TSX - embedded variables.</vt:lpstr>
      <vt:lpstr>Reusability.</vt:lpstr>
      <vt:lpstr>Aside.</vt:lpstr>
      <vt:lpstr>Component collection - Iteration</vt:lpstr>
      <vt:lpstr>Component return value.</vt:lpstr>
      <vt:lpstr>Component return value.</vt:lpstr>
      <vt:lpstr>Component return value.</vt:lpstr>
      <vt:lpstr>Component Hierarchy.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143</cp:revision>
  <cp:lastPrinted>2020-10-14T07:09:56Z</cp:lastPrinted>
  <dcterms:created xsi:type="dcterms:W3CDTF">2019-05-23T14:49:22Z</dcterms:created>
  <dcterms:modified xsi:type="dcterms:W3CDTF">2024-04-25T14:43:19Z</dcterms:modified>
</cp:coreProperties>
</file>