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3"/>
    <p:sldId id="282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57" r:id="rId17"/>
    <p:sldId id="259" r:id="rId18"/>
    <p:sldId id="258" r:id="rId19"/>
    <p:sldId id="284" r:id="rId20"/>
    <p:sldId id="265" r:id="rId21"/>
    <p:sldId id="296" r:id="rId22"/>
    <p:sldId id="266" r:id="rId23"/>
    <p:sldId id="263" r:id="rId24"/>
    <p:sldId id="262" r:id="rId25"/>
    <p:sldId id="264" r:id="rId26"/>
    <p:sldId id="260" r:id="rId27"/>
    <p:sldId id="281" r:id="rId28"/>
    <p:sldId id="268" r:id="rId29"/>
    <p:sldId id="267" r:id="rId30"/>
    <p:sldId id="269" r:id="rId31"/>
    <p:sldId id="279" r:id="rId32"/>
    <p:sldId id="270" r:id="rId33"/>
    <p:sldId id="297" r:id="rId34"/>
    <p:sldId id="280" r:id="rId35"/>
    <p:sldId id="300" r:id="rId36"/>
    <p:sldId id="298" r:id="rId37"/>
    <p:sldId id="322" r:id="rId38"/>
    <p:sldId id="318" r:id="rId39"/>
    <p:sldId id="319" r:id="rId40"/>
    <p:sldId id="328" r:id="rId41"/>
    <p:sldId id="329" r:id="rId42"/>
    <p:sldId id="330" r:id="rId43"/>
    <p:sldId id="331" r:id="rId44"/>
    <p:sldId id="333" r:id="rId45"/>
    <p:sldId id="334" r:id="rId46"/>
    <p:sldId id="299" r:id="rId4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handoutMaster" Target="handoutMasters/handoutMaster1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Connectivety Map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compared with RNA-Seq from mose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0" y="4570730"/>
            <a:ext cx="4390390" cy="2923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595" y="4380230"/>
            <a:ext cx="4390390" cy="2923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EGF</a:t>
            </a:r>
            <a:r>
              <a:rPr lang="en-US" altLang="en-US" sz="2800"/>
              <a:t>mut</a:t>
            </a:r>
            <a:r>
              <a:rPr lang="en-US" altLang="en-US"/>
              <a:t> is not affecting </a:t>
            </a:r>
            <a:r>
              <a:rPr lang="en-US" altLang="en-US" i="1"/>
              <a:t>Nx</a:t>
            </a:r>
            <a:r>
              <a:rPr lang="en-US" altLang="en-US"/>
              <a:t>, but affects </a:t>
            </a:r>
            <a:r>
              <a:rPr lang="en-US" altLang="en-US" i="1"/>
              <a:t>sham</a:t>
            </a:r>
            <a:endParaRPr lang="en-US" altLang="en-US" i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425" y="1825625"/>
            <a:ext cx="5638800" cy="2980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115" y="1691005"/>
            <a:ext cx="6003925" cy="32067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022725" y="506603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Nx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6492875" y="506603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sham</a:t>
            </a:r>
            <a:endParaRPr lang="en-US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EGF dispersion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5670" y="1774825"/>
            <a:ext cx="3958590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115" y="1691005"/>
            <a:ext cx="4076700" cy="44818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32225" y="617283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Nx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6302375" y="617283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sham</a:t>
            </a:r>
            <a:endParaRPr lang="en-US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Tgfa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5675" y="1233805"/>
            <a:ext cx="8616315" cy="51130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94000" y="5440680"/>
            <a:ext cx="134620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717800" y="5476875"/>
            <a:ext cx="142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Tgfa(p)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4025" y="5441950"/>
            <a:ext cx="2552700" cy="438150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264025" y="5545455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sham</a:t>
            </a:r>
            <a:endParaRPr lang="en-US" altLang="en-US" b="1" i="1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99300" y="5441950"/>
            <a:ext cx="162560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023100" y="5478145"/>
            <a:ext cx="1701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Tgfa(mut)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140190" y="6351905"/>
            <a:ext cx="3125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-Tgfa differ in Nx/Sham</a:t>
            </a:r>
            <a:endParaRPr lang="en-US" altLang="en-US" sz="1400"/>
          </a:p>
          <a:p>
            <a:r>
              <a:rPr lang="en-US" altLang="en-US" sz="1400">
                <a:sym typeface="+mn-ea"/>
              </a:rPr>
              <a:t>-Tgfa differ in Nx: mut/p</a:t>
            </a:r>
            <a:endParaRPr lang="en-US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9280" y="4908550"/>
            <a:ext cx="3266440" cy="2628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" y="4972050"/>
            <a:ext cx="3123565" cy="232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Tgfa</a:t>
            </a:r>
            <a:r>
              <a:rPr lang="en-US" altLang="en-US" sz="2400" i="1"/>
              <a:t>mut</a:t>
            </a:r>
            <a:r>
              <a:rPr lang="en-US" altLang="en-US"/>
              <a:t> has perfect separation in Nx, no effect in sham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75" y="1851025"/>
            <a:ext cx="5667375" cy="3363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870" y="1691005"/>
            <a:ext cx="6227445" cy="36957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544570" y="567563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Nx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6014720" y="567563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sham</a:t>
            </a:r>
            <a:endParaRPr lang="en-US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Tgfa dispersion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5470" y="1691005"/>
            <a:ext cx="3958590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1576070"/>
            <a:ext cx="4063365" cy="44665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06825" y="591883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Nx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6276975" y="591883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sham</a:t>
            </a:r>
            <a:endParaRPr lang="en-US" alt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en-US" b="1"/>
              <a:t>Sham vs Nx</a:t>
            </a:r>
            <a:endParaRPr lang="en-US" altLang="en-US" b="1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1825625"/>
            <a:ext cx="441198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/>
              <a:t>Parent sham vs Parent Nx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4138 genes</a:t>
            </a:r>
            <a:endParaRPr lang="en-US" altLang="en-US" sz="1800"/>
          </a:p>
          <a:p>
            <a:r>
              <a:rPr lang="en-US" altLang="en-US" sz="1800"/>
              <a:t>Mut Sham vs Mut Nx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2062 genes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1952 in common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We focus on genes that change in parent but not in mutant with Nx (the red)</a:t>
            </a:r>
            <a:endParaRPr lang="en-US" alt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6310" y="285115"/>
            <a:ext cx="6887845" cy="66186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Genes that differ after Nx</a:t>
            </a:r>
            <a:endParaRPr lang="en-US" alt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2927350"/>
          <a:ext cx="10515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increased in parent / decrease in mutant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decreased in parent / increase in mutant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DPP7, HMCN2, SCG5, GLMP, PKLR, TYW3, COQ3, ANGPTL3, SESN2, CIT, AACS, FUCA2, </a:t>
                      </a:r>
                      <a:r>
                        <a:rPr lang="en-US" b="1"/>
                        <a:t>BTBD11</a:t>
                      </a:r>
                      <a:r>
                        <a:rPr lang="en-US"/>
                        <a:t>, PPM1H, KCNK5, H4C2, </a:t>
                      </a:r>
                      <a:r>
                        <a:rPr lang="en-US" b="1"/>
                        <a:t>ETV5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INO80D, CAMSAP1, BAZ2B, CTDSPL2, </a:t>
                      </a:r>
                      <a:r>
                        <a:rPr lang="en-US" sz="1800" b="1">
                          <a:sym typeface="+mn-ea"/>
                        </a:rPr>
                        <a:t>ARID1A</a:t>
                      </a:r>
                      <a:r>
                        <a:rPr lang="en-US" sz="1800">
                          <a:sym typeface="+mn-ea"/>
                        </a:rPr>
                        <a:t>, VGLL4, BHLHE41, KMT2B, OTUD4, MAP3K21, IL17RB, KMT2A, NCBP3, MBTD1, BPTF, FOXN3, </a:t>
                      </a:r>
                      <a:r>
                        <a:rPr lang="en-US" sz="1800" b="1">
                          <a:sym typeface="+mn-ea"/>
                        </a:rPr>
                        <a:t>BTBD7</a:t>
                      </a:r>
                      <a:r>
                        <a:rPr lang="en-US" sz="1800">
                          <a:sym typeface="+mn-ea"/>
                        </a:rPr>
                        <a:t>, </a:t>
                      </a:r>
                      <a:r>
                        <a:rPr lang="en-US" sz="1800" b="1">
                          <a:sym typeface="+mn-ea"/>
                        </a:rPr>
                        <a:t>JAK2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7259955" y="6429375"/>
            <a:ext cx="4794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*log2FC is ignored</a:t>
            </a:r>
            <a:endParaRPr lang="en-US" altLang="en-US" sz="1200"/>
          </a:p>
        </p:txBody>
      </p:sp>
      <p:sp>
        <p:nvSpPr>
          <p:cNvPr id="5" name="Text Box 4"/>
          <p:cNvSpPr txBox="1"/>
          <p:nvPr/>
        </p:nvSpPr>
        <p:spPr>
          <a:xfrm>
            <a:off x="838200" y="1571625"/>
            <a:ext cx="8561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most genes in mutant change the same way as in the parent, but less sever:</a:t>
            </a:r>
            <a:endParaRPr lang="en-US" altLang="en-US"/>
          </a:p>
          <a:p>
            <a:r>
              <a:rPr lang="en-US" altLang="en-US"/>
              <a:t>Increased in parent == increased in mutant</a:t>
            </a:r>
            <a:endParaRPr lang="en-US" altLang="en-US"/>
          </a:p>
          <a:p>
            <a:r>
              <a:rPr lang="en-US" altLang="en-US">
                <a:sym typeface="+mn-ea"/>
              </a:rPr>
              <a:t>decreased in parent == decreased in mutant</a:t>
            </a:r>
            <a:endParaRPr lang="en-US" altLang="en-US">
              <a:sym typeface="+mn-ea"/>
            </a:endParaRPr>
          </a:p>
          <a:p>
            <a:r>
              <a:rPr lang="en-US" altLang="en-US"/>
              <a:t>those that differ have couple of interesting genes in them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Selecting RNA-Seq genes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000"/>
              <a:t>Selected genes:</a:t>
            </a:r>
            <a:endParaRPr lang="en-US" altLang="en-US" sz="2000"/>
          </a:p>
          <a:p>
            <a:r>
              <a:rPr lang="en-US" altLang="en-US" sz="2000"/>
              <a:t>+50 reads on average</a:t>
            </a:r>
            <a:endParaRPr lang="en-US" altLang="en-US" sz="2000"/>
          </a:p>
          <a:p>
            <a:r>
              <a:rPr lang="en-US" altLang="en-US" sz="2000"/>
              <a:t>p-value&lt;0,05</a:t>
            </a:r>
            <a:endParaRPr lang="en-US" altLang="en-US" sz="2000"/>
          </a:p>
          <a:p>
            <a:r>
              <a:rPr lang="en-US" altLang="en-US" sz="2000"/>
              <a:t>FC &gt; 5%  (log2FC: &lt; -0,58 or &gt;0,58) </a:t>
            </a:r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Part2: cMAP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/>
              <a:t>Connectivity map: L1000 platform (phase I)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14865" cy="4351655"/>
          </a:xfrm>
        </p:spPr>
        <p:txBody>
          <a:bodyPr/>
          <a:p>
            <a:r>
              <a:rPr lang="en-US" sz="1800"/>
              <a:t>1.5 million experimets:</a:t>
            </a:r>
            <a:endParaRPr lang="en-US" sz="1800"/>
          </a:p>
          <a:p>
            <a:r>
              <a:rPr lang="en-US" sz="1800"/>
              <a:t>~20K perturbation,4.5K knockdown and 3K over-expressions in ~100 cell-lines in triplicates</a:t>
            </a:r>
            <a:endParaRPr lang="en-US" sz="1800"/>
          </a:p>
          <a:p>
            <a:r>
              <a:rPr lang="en-US" sz="1800"/>
              <a:t>Not all cells are treated with all conditions</a:t>
            </a:r>
            <a:endParaRPr lang="en-US" sz="1800"/>
          </a:p>
          <a:p>
            <a:endParaRPr lang="en-US" sz="1800"/>
          </a:p>
          <a:p>
            <a:r>
              <a:rPr lang="en-US" sz="1800"/>
              <a:t> The data is available on GEO  under submission number **GSE92742**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6095" y="5198110"/>
            <a:ext cx="2742565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4478655"/>
            <a:ext cx="3617595" cy="23863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Goal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/>
              <a:t>Compare RNA-Seq from kidney Egf/Tgfa KO mice with connectivety map L1000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Find closest drug to reverse changes or replicate them</a:t>
            </a:r>
            <a:endParaRPr lang="en-US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/>
              <a:t>Connectivity map: L1000 platform (phase I)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9670" cy="4351655"/>
          </a:xfrm>
        </p:spPr>
        <p:txBody>
          <a:bodyPr/>
          <a:p>
            <a:r>
              <a:rPr lang="en-US" altLang="en-US" sz="1800"/>
              <a:t>The data base can show emmediately the factors/</a:t>
            </a:r>
            <a:r>
              <a:rPr lang="en-US" sz="1800">
                <a:sym typeface="+mn-ea"/>
              </a:rPr>
              <a:t>perturbation </a:t>
            </a:r>
            <a:r>
              <a:rPr lang="en-US" altLang="en-US" sz="1800">
                <a:sym typeface="+mn-ea"/>
              </a:rPr>
              <a:t>that affect any gene.</a:t>
            </a:r>
            <a:endParaRPr lang="en-US" altLang="en-US" sz="1800">
              <a:sym typeface="+mn-ea"/>
            </a:endParaRPr>
          </a:p>
          <a:p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 b="1" u="sng">
                <a:sym typeface="+mn-ea"/>
              </a:rPr>
              <a:t>Drawbacks: </a:t>
            </a:r>
            <a:endParaRPr lang="en-US" altLang="en-US" sz="1800" b="1" u="sng">
              <a:sym typeface="+mn-ea"/>
            </a:endParaRPr>
          </a:p>
          <a:p>
            <a:r>
              <a:rPr lang="en-US" altLang="en-US" sz="1800">
                <a:sym typeface="+mn-ea"/>
              </a:rPr>
              <a:t>Hard to work with list of genes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(max 150 genes *2)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endParaRPr lang="en-US" altLang="en-US" sz="1800" b="1" u="sng">
              <a:sym typeface="+mn-ea"/>
            </a:endParaRPr>
          </a:p>
          <a:p>
            <a:pPr marL="0" indent="0">
              <a:buNone/>
            </a:pPr>
            <a:r>
              <a:rPr lang="en-US" altLang="en-US" sz="1800" b="1" u="sng">
                <a:sym typeface="+mn-ea"/>
              </a:rPr>
              <a:t>Solution:</a:t>
            </a:r>
            <a:endParaRPr lang="en-US" altLang="en-US" sz="1800" b="1" u="sng">
              <a:sym typeface="+mn-ea"/>
            </a:endParaRPr>
          </a:p>
          <a:p>
            <a:r>
              <a:rPr lang="en-US" altLang="en-US" sz="1800">
                <a:sym typeface="+mn-ea"/>
              </a:rPr>
              <a:t>Download data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Do it yourself</a:t>
            </a:r>
            <a:endParaRPr lang="en-US" altLang="en-US" sz="18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6095" y="5198110"/>
            <a:ext cx="2742565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695" y="742950"/>
            <a:ext cx="4799965" cy="60477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Selecting RNA-Seq genes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 sz="2000"/>
          </a:p>
          <a:p>
            <a:r>
              <a:rPr lang="en-US" altLang="en-US" sz="2000"/>
              <a:t>Only 1473 genes out of DEG </a:t>
            </a:r>
            <a:r>
              <a:rPr lang="en-US" altLang="en-US" sz="2000">
                <a:sym typeface="+mn-ea"/>
              </a:rPr>
              <a:t>1952 </a:t>
            </a:r>
            <a:r>
              <a:rPr lang="en-US" altLang="en-US" sz="2000"/>
              <a:t>gene are measured in the L1000 assay.</a:t>
            </a:r>
            <a:endParaRPr lang="en-US" altLang="en-US" sz="2000"/>
          </a:p>
          <a:p>
            <a:r>
              <a:rPr lang="en-US" altLang="en-US" sz="2000"/>
              <a:t>There are 3911 samples of HA1E at 24 h (2382 compound in 13x3 plates)</a:t>
            </a:r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Normalize the two experiments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2235" cy="4351655"/>
          </a:xfrm>
        </p:spPr>
        <p:txBody>
          <a:bodyPr/>
          <a:p>
            <a:r>
              <a:rPr lang="en-US" altLang="en-US" sz="1600"/>
              <a:t>RNA-Seq and L1000 are different techniques, we cannot compare them directly.</a:t>
            </a:r>
            <a:endParaRPr lang="en-US" altLang="en-US" sz="1600"/>
          </a:p>
          <a:p>
            <a:r>
              <a:rPr lang="en-US" altLang="en-US" sz="1600"/>
              <a:t>We morph data into tretary system: -1, 0 and +1.</a:t>
            </a:r>
            <a:endParaRPr lang="en-US" altLang="en-US" sz="1600"/>
          </a:p>
          <a:p>
            <a:r>
              <a:rPr lang="en-US" altLang="en-US" sz="1600"/>
              <a:t>The data will indicat if a gene changes negatively, no change or positively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30"/>
            <a:ext cx="10515600" cy="1325563"/>
          </a:xfrm>
        </p:spPr>
        <p:txBody>
          <a:bodyPr/>
          <a:p>
            <a:r>
              <a:rPr lang="en-US" altLang="en-US" b="1"/>
              <a:t>DMSO noise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33875" cy="4351655"/>
          </a:xfrm>
        </p:spPr>
        <p:txBody>
          <a:bodyPr/>
          <a:p>
            <a:r>
              <a:rPr lang="en-US" altLang="en-US" sz="1800"/>
              <a:t>Each plate has one column of DMSO </a:t>
            </a:r>
            <a:endParaRPr lang="en-US" altLang="en-US" sz="1800"/>
          </a:p>
          <a:p>
            <a:r>
              <a:rPr lang="en-US" altLang="en-US" sz="1800"/>
              <a:t>Almost no samples look too far from the others.</a:t>
            </a:r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8120" y="1143635"/>
            <a:ext cx="6877050" cy="5365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Average DMSO per plate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1430" cy="4351655"/>
          </a:xfrm>
        </p:spPr>
        <p:txBody>
          <a:bodyPr/>
          <a:p>
            <a:r>
              <a:rPr lang="en-US" altLang="en-US" sz="1800"/>
              <a:t>Using average of all samples treated with DMSO in each plate we make PCA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Two plates may have issues. </a:t>
            </a:r>
            <a:endParaRPr lang="en-US" altLang="en-US" sz="18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9630" y="1718310"/>
            <a:ext cx="5891530" cy="45662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Normalize DMSO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1430" cy="4351655"/>
          </a:xfrm>
        </p:spPr>
        <p:txBody>
          <a:bodyPr/>
          <a:p>
            <a:r>
              <a:rPr lang="en-US" altLang="en-US" sz="1800"/>
              <a:t>We normalize all sample to average of DMSO reads in each plate. </a:t>
            </a:r>
            <a:endParaRPr lang="en-US" altLang="en-US" sz="1800"/>
          </a:p>
          <a:p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We consider:</a:t>
            </a:r>
            <a:endParaRPr lang="en-US" altLang="en-US" sz="1800"/>
          </a:p>
          <a:p>
            <a:r>
              <a:rPr lang="en-US" altLang="en-US" sz="1800"/>
              <a:t> z-score&gt;1,5 as positive increase (value=</a:t>
            </a:r>
            <a:r>
              <a:rPr lang="en-US" altLang="en-US" sz="1800" b="1"/>
              <a:t>1</a:t>
            </a:r>
            <a:r>
              <a:rPr lang="en-US" altLang="en-US" sz="1800"/>
              <a:t>)</a:t>
            </a:r>
            <a:endParaRPr lang="en-US" altLang="en-US" sz="1800"/>
          </a:p>
          <a:p>
            <a:r>
              <a:rPr lang="en-US" altLang="en-US" sz="1800">
                <a:sym typeface="+mn-ea"/>
              </a:rPr>
              <a:t>z-score&lt; -1,5 as negative (value=  </a:t>
            </a:r>
            <a:r>
              <a:rPr lang="en-US" altLang="en-US" sz="1800" b="1">
                <a:sym typeface="+mn-ea"/>
              </a:rPr>
              <a:t>-1</a:t>
            </a:r>
            <a:r>
              <a:rPr lang="en-US" altLang="en-US" sz="1800">
                <a:sym typeface="+mn-ea"/>
              </a:rPr>
              <a:t>) 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z-score -1,5 to 1,5 as no significant change (value= </a:t>
            </a:r>
            <a:r>
              <a:rPr lang="en-US" altLang="en-US" sz="1800" b="1">
                <a:sym typeface="+mn-ea"/>
              </a:rPr>
              <a:t>0</a:t>
            </a:r>
            <a:r>
              <a:rPr lang="en-US" altLang="en-US" sz="1800">
                <a:sym typeface="+mn-ea"/>
              </a:rPr>
              <a:t>) </a:t>
            </a:r>
            <a:endParaRPr lang="en-US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Normalize all samples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800"/>
              <a:t>new_Value= z-score (sample) - average(z-score(DMSOs in the same plate))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Only significant genes from RNA-Seq mouse-Tgfa</a:t>
            </a:r>
            <a:endParaRPr lang="en-US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67225" y="40005"/>
            <a:ext cx="7148830" cy="6923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PCA for all </a:t>
            </a:r>
            <a:r>
              <a:rPr lang="en-US" altLang="en-US">
                <a:sym typeface="+mn-ea"/>
              </a:rPr>
              <a:t>HA1E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044575" y="2336800"/>
            <a:ext cx="290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 special clustering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7480" y="364490"/>
            <a:ext cx="10581640" cy="6508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t-SNE for all HA1E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295515" y="5206365"/>
            <a:ext cx="119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Useless!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 b="1"/>
              <a:t>Eucledean Distance between RNA-Seq and L1000</a:t>
            </a:r>
            <a:endParaRPr lang="en-US" altLang="en-US" sz="3200" b="1"/>
          </a:p>
        </p:txBody>
      </p:sp>
      <p:sp>
        <p:nvSpPr>
          <p:cNvPr id="9" name="Content Placeholder 8"/>
          <p:cNvSpPr/>
          <p:nvPr>
            <p:ph idx="1"/>
          </p:nvPr>
        </p:nvSpPr>
        <p:spPr>
          <a:xfrm>
            <a:off x="838200" y="1825625"/>
            <a:ext cx="4055110" cy="4351655"/>
          </a:xfrm>
        </p:spPr>
        <p:txBody>
          <a:bodyPr/>
          <a:p>
            <a:r>
              <a:rPr lang="en-US" altLang="en-US" sz="2000"/>
              <a:t>0 is exact 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No close samples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The closest are DMSO and HDAC inhibitors, the furthest is anti-tumoral agents (see later)</a:t>
            </a:r>
            <a:endParaRPr lang="en-US" alt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3310" y="2085975"/>
            <a:ext cx="7285355" cy="4726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Part1: RNA-Seq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/>
              <a:t>Data from Serge's raw-reads of RNA-Seq</a:t>
            </a:r>
            <a:endParaRPr lang="en-US" altLang="en-US" sz="2000"/>
          </a:p>
          <a:p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Summary:</a:t>
            </a:r>
            <a:endParaRPr lang="en-US" altLang="en-US" sz="2000"/>
          </a:p>
          <a:p>
            <a:r>
              <a:rPr lang="en-US" altLang="en-US" sz="2000"/>
              <a:t>Egf does not change with Nx</a:t>
            </a:r>
            <a:endParaRPr lang="en-US" altLang="en-US" sz="2000"/>
          </a:p>
          <a:p>
            <a:r>
              <a:rPr lang="en-US" altLang="en-US" sz="2000"/>
              <a:t>Tgfa-mut is less affected by Nx</a:t>
            </a:r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 b="1"/>
              <a:t>Eucledean Distance between RNA-Seq and L1000</a:t>
            </a:r>
            <a:endParaRPr lang="en-US" altLang="en-US" sz="3200" b="1"/>
          </a:p>
        </p:txBody>
      </p:sp>
      <p:sp>
        <p:nvSpPr>
          <p:cNvPr id="9" name="Content Placeholder 8"/>
          <p:cNvSpPr/>
          <p:nvPr>
            <p:ph idx="1"/>
          </p:nvPr>
        </p:nvSpPr>
        <p:spPr>
          <a:xfrm>
            <a:off x="838200" y="1825625"/>
            <a:ext cx="3860165" cy="4351655"/>
          </a:xfrm>
        </p:spPr>
        <p:txBody>
          <a:bodyPr/>
          <a:p>
            <a:r>
              <a:rPr lang="en-US" altLang="en-US"/>
              <a:t>0 is exact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No close samples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 closest are DMSO 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3310" y="2085975"/>
            <a:ext cx="7285355" cy="472630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Sample correlation</a:t>
            </a:r>
            <a:endParaRPr lang="en-US" altLang="en-US" sz="3600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48910" y="76200"/>
            <a:ext cx="6504305" cy="67894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108710" y="3240405"/>
            <a:ext cx="3423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Families of drugs show similarities (purple boxs)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RNA-Seq is not among them</a:t>
            </a: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Results!</a:t>
            </a:r>
            <a:endParaRPr lang="en-US" alt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Sample correlation</a:t>
            </a:r>
            <a:endParaRPr lang="en-US" altLang="en-US" sz="3600" b="1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38200" y="1825625"/>
            <a:ext cx="6356985" cy="4351655"/>
          </a:xfrm>
        </p:spPr>
        <p:txBody>
          <a:bodyPr/>
          <a:p>
            <a:r>
              <a:rPr lang="en-US" altLang="en-US" sz="2000"/>
              <a:t>Correlation of RNA-Seq with L1000 is 0,3 max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Corr- pearson over 0,2:  </a:t>
            </a:r>
            <a:r>
              <a:rPr lang="en-US" altLang="en-US" sz="2000" b="1"/>
              <a:t>HDAC inhibitors</a:t>
            </a:r>
            <a:r>
              <a:rPr lang="en-US" altLang="en-US" sz="2000"/>
              <a:t> (trichostatin-a, panobinostat), </a:t>
            </a:r>
            <a:r>
              <a:rPr lang="en-US" altLang="en-US" sz="2000" b="1"/>
              <a:t>apoptotic agent</a:t>
            </a:r>
            <a:r>
              <a:rPr lang="en-US" altLang="en-US" sz="2000"/>
              <a:t> (PAC-1) and </a:t>
            </a:r>
            <a:r>
              <a:rPr lang="en-US" altLang="en-US" sz="2000" b="1">
                <a:sym typeface="+mn-ea"/>
              </a:rPr>
              <a:t>enzyme inhibitor</a:t>
            </a:r>
            <a:r>
              <a:rPr lang="en-US" altLang="en-US" sz="2000">
                <a:sym typeface="+mn-ea"/>
              </a:rPr>
              <a:t> (</a:t>
            </a:r>
            <a:r>
              <a:rPr lang="en-US" altLang="en-US" sz="2000"/>
              <a:t>benzohydroxamic-acid)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>
                <a:sym typeface="+mn-ea"/>
              </a:rPr>
              <a:t>Corr- pearson less than 0,2:  Anti-tumoral </a:t>
            </a:r>
            <a:r>
              <a:rPr lang="en-US" altLang="en-US" sz="2000" b="1">
                <a:sym typeface="+mn-ea"/>
              </a:rPr>
              <a:t>Topo1 inhibitor</a:t>
            </a:r>
            <a:r>
              <a:rPr lang="en-US" altLang="en-US" sz="2000">
                <a:sym typeface="+mn-ea"/>
              </a:rPr>
              <a:t> (irinotecan), </a:t>
            </a:r>
            <a:r>
              <a:rPr lang="en-US" altLang="en-US" sz="2000" b="1">
                <a:sym typeface="+mn-ea"/>
              </a:rPr>
              <a:t>Topo2 inhibitor</a:t>
            </a:r>
            <a:r>
              <a:rPr lang="en-US" altLang="en-US" sz="2000">
                <a:sym typeface="+mn-ea"/>
              </a:rPr>
              <a:t> (doxorubicin), </a:t>
            </a:r>
            <a:r>
              <a:rPr lang="en-US" altLang="en-US" sz="2000" b="1">
                <a:sym typeface="+mn-ea"/>
              </a:rPr>
              <a:t>adipogenesis inhibitor</a:t>
            </a:r>
            <a:r>
              <a:rPr lang="en-US" altLang="en-US" sz="2000">
                <a:sym typeface="+mn-ea"/>
              </a:rPr>
              <a:t> (piceatannol), </a:t>
            </a:r>
            <a:r>
              <a:rPr lang="en-US" altLang="en-US" sz="2000" b="1">
                <a:sym typeface="+mn-ea"/>
              </a:rPr>
              <a:t>hedgehog mod </a:t>
            </a:r>
            <a:r>
              <a:rPr lang="en-US" altLang="en-US" sz="2000">
                <a:sym typeface="+mn-ea"/>
              </a:rPr>
              <a:t>(MW-SHH-54) and </a:t>
            </a:r>
            <a:r>
              <a:rPr lang="en-US" altLang="en-US" sz="2000" b="1">
                <a:sym typeface="+mn-ea"/>
              </a:rPr>
              <a:t>alkaloids</a:t>
            </a:r>
            <a:r>
              <a:rPr lang="en-US" altLang="en-US" sz="2000">
                <a:sym typeface="+mn-ea"/>
              </a:rPr>
              <a:t> (avrainvillamide-analog-2) </a:t>
            </a:r>
            <a:endParaRPr lang="en-US" altLang="en-US" sz="20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0" y="3585210"/>
            <a:ext cx="4886960" cy="32035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3600" b="1">
                <a:sym typeface="+mn-ea"/>
              </a:rPr>
              <a:t>Sample correlation (no DMSO /plate correction)</a:t>
            </a:r>
            <a:br>
              <a:rPr lang="en-US" alt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4700" cy="4351655"/>
          </a:xfrm>
        </p:spPr>
        <p:txBody>
          <a:bodyPr>
            <a:normAutofit fontScale="50000"/>
          </a:bodyPr>
          <a:p>
            <a:r>
              <a:rPr lang="en-US" altLang="en-US">
                <a:sym typeface="+mn-ea"/>
              </a:rPr>
              <a:t>Corr- pearson over 0,18:  </a:t>
            </a:r>
            <a:r>
              <a:rPr lang="en-US" altLang="en-US" b="1">
                <a:sym typeface="+mn-ea"/>
              </a:rPr>
              <a:t>p38 inhibitor </a:t>
            </a:r>
            <a:r>
              <a:rPr lang="en-US" altLang="en-US">
                <a:sym typeface="+mn-ea"/>
              </a:rPr>
              <a:t>(EO-1428), </a:t>
            </a:r>
            <a:r>
              <a:rPr lang="en-US" altLang="en-US" b="1">
                <a:sym typeface="+mn-ea"/>
              </a:rPr>
              <a:t>alkaloids</a:t>
            </a:r>
            <a:r>
              <a:rPr lang="en-US" altLang="en-US">
                <a:sym typeface="+mn-ea"/>
              </a:rPr>
              <a:t>(homoharringtonine), </a:t>
            </a:r>
            <a:r>
              <a:rPr lang="en-US" altLang="en-US" b="1">
                <a:sym typeface="+mn-ea"/>
              </a:rPr>
              <a:t>HDAC inhibitors</a:t>
            </a:r>
            <a:r>
              <a:rPr lang="en-US" altLang="en-US">
                <a:sym typeface="+mn-ea"/>
              </a:rPr>
              <a:t> (trichostatin-a, panobinostat), </a:t>
            </a:r>
            <a:r>
              <a:rPr lang="en-US" altLang="en-US" b="1">
                <a:sym typeface="+mn-ea"/>
              </a:rPr>
              <a:t>apoptotic agent</a:t>
            </a:r>
            <a:r>
              <a:rPr lang="en-US" altLang="en-US">
                <a:sym typeface="+mn-ea"/>
              </a:rPr>
              <a:t> (PAC-1), </a:t>
            </a:r>
            <a:r>
              <a:rPr lang="en-US" altLang="en-US" b="1">
                <a:sym typeface="+mn-ea"/>
              </a:rPr>
              <a:t>cholonirgic inhibitors </a:t>
            </a:r>
            <a:r>
              <a:rPr lang="en-US" altLang="en-US">
                <a:sym typeface="+mn-ea"/>
              </a:rPr>
              <a:t>(ipratropium, naltriben) and </a:t>
            </a:r>
            <a:r>
              <a:rPr lang="en-US" altLang="en-US" b="1">
                <a:sym typeface="+mn-ea"/>
              </a:rPr>
              <a:t>enzyme inhibitor</a:t>
            </a:r>
            <a:r>
              <a:rPr lang="en-US" altLang="en-US">
                <a:sym typeface="+mn-ea"/>
              </a:rPr>
              <a:t> (benzohydroxamic-acid, ICI-63197, MDL-28170 	)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Corr- pearson less than 0,2:  Anti-tumoral </a:t>
            </a:r>
            <a:r>
              <a:rPr lang="en-US" altLang="en-US" b="1">
                <a:sym typeface="+mn-ea"/>
              </a:rPr>
              <a:t>Topo1 inhibitor</a:t>
            </a:r>
            <a:r>
              <a:rPr lang="en-US" altLang="en-US">
                <a:sym typeface="+mn-ea"/>
              </a:rPr>
              <a:t> (irinotecan), </a:t>
            </a:r>
            <a:r>
              <a:rPr lang="en-US" altLang="en-US" b="1">
                <a:sym typeface="+mn-ea"/>
              </a:rPr>
              <a:t>Topo2 inhibitor</a:t>
            </a:r>
            <a:r>
              <a:rPr lang="en-US" altLang="en-US">
                <a:sym typeface="+mn-ea"/>
              </a:rPr>
              <a:t> (doxorubicin), </a:t>
            </a:r>
            <a:r>
              <a:rPr lang="en-US" altLang="en-US" b="1">
                <a:sym typeface="+mn-ea"/>
              </a:rPr>
              <a:t>adipogenesis inhibitor</a:t>
            </a:r>
            <a:r>
              <a:rPr lang="en-US" altLang="en-US">
                <a:sym typeface="+mn-ea"/>
              </a:rPr>
              <a:t> (piceatannol), </a:t>
            </a:r>
            <a:r>
              <a:rPr lang="en-US" altLang="en-US" b="1">
                <a:sym typeface="+mn-ea"/>
              </a:rPr>
              <a:t>hedgehog mod </a:t>
            </a:r>
            <a:r>
              <a:rPr lang="en-US" altLang="en-US">
                <a:sym typeface="+mn-ea"/>
              </a:rPr>
              <a:t>(MW-SHH-54) and </a:t>
            </a:r>
            <a:r>
              <a:rPr lang="en-US" altLang="en-US" b="1">
                <a:sym typeface="+mn-ea"/>
              </a:rPr>
              <a:t>alkaloids</a:t>
            </a:r>
            <a:r>
              <a:rPr lang="en-US" altLang="en-US">
                <a:sym typeface="+mn-ea"/>
              </a:rPr>
              <a:t> (avrainvillamide-analog-2). </a:t>
            </a:r>
            <a:r>
              <a:rPr lang="en-US" altLang="en-US" b="1">
                <a:sym typeface="+mn-ea"/>
              </a:rPr>
              <a:t>corticosteroids </a:t>
            </a:r>
            <a:r>
              <a:rPr lang="en-US" altLang="en-US">
                <a:sym typeface="+mn-ea"/>
              </a:rPr>
              <a:t>(clobetasol), </a:t>
            </a:r>
            <a:r>
              <a:rPr lang="en-US" altLang="en-US" b="1">
                <a:sym typeface="+mn-ea"/>
              </a:rPr>
              <a:t>GABAA receptors inhibitor </a:t>
            </a:r>
            <a:r>
              <a:rPr lang="en-US" altLang="en-US">
                <a:sym typeface="+mn-ea"/>
              </a:rPr>
              <a:t>(gabazine), </a:t>
            </a:r>
            <a:r>
              <a:rPr lang="en-US" altLang="en-US" b="1">
                <a:sym typeface="+mn-ea"/>
              </a:rPr>
              <a:t>PINK1 activator</a:t>
            </a:r>
            <a:r>
              <a:rPr lang="en-US" altLang="en-US">
                <a:sym typeface="+mn-ea"/>
              </a:rPr>
              <a:t> (kinetin-riboside)</a:t>
            </a:r>
            <a:endParaRPr lang="en-US" altLang="en-US">
              <a:sym typeface="+mn-ea"/>
            </a:endParaRP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2365" y="2285365"/>
            <a:ext cx="4718685" cy="448373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Compare to clue.io 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450"/>
            <a:ext cx="10515600" cy="4351338"/>
          </a:xfrm>
        </p:spPr>
        <p:txBody>
          <a:bodyPr/>
          <a:p>
            <a:r>
              <a:rPr lang="en-US" altLang="en-US" sz="1800"/>
              <a:t>The website reveals that some HDACi are affecting Tgfa in all cells. (not the one we got, but still!)</a:t>
            </a:r>
            <a:endParaRPr lang="en-US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890" y="1784985"/>
            <a:ext cx="10781665" cy="500507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When testing the cMAP on the site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/>
              <a:t>The query accepts only 150 genes upregulates and 150 genes downregulted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Compares treatment with DMSO (total!)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Different for each cell-line</a:t>
            </a:r>
            <a:endParaRPr lang="en-US" altLang="en-US" sz="2000"/>
          </a:p>
          <a:p>
            <a:r>
              <a:rPr lang="en-US" altLang="en-US" sz="2000"/>
              <a:t>Different from the analysis I did</a:t>
            </a:r>
            <a:endParaRPr lang="en-US" alt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2506345" y="5198745"/>
            <a:ext cx="565340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 lists</a:t>
            </a:r>
            <a:endParaRPr lang="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9965" y="927100"/>
            <a:ext cx="11914505" cy="6000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Compare to clue.io 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1484630"/>
            <a:ext cx="3092450" cy="4351655"/>
          </a:xfrm>
        </p:spPr>
        <p:txBody>
          <a:bodyPr/>
          <a:p>
            <a:r>
              <a:rPr lang="en-US" altLang="en-US" sz="1800"/>
              <a:t>Top 150 downregulated genes and top 150 upregulted genes from mouse experiment were submitted throught the website </a:t>
            </a:r>
            <a:r>
              <a:rPr lang="en-US" altLang="en-US" sz="1800">
                <a:solidFill>
                  <a:srgbClr val="0070C0"/>
                </a:solidFill>
              </a:rPr>
              <a:t>https://clue.io/query</a:t>
            </a:r>
            <a:endParaRPr lang="en-US" altLang="en-US" sz="1800"/>
          </a:p>
          <a:p>
            <a:r>
              <a:rPr lang="en-US" altLang="en-US" sz="1800"/>
              <a:t>With HA1E</a:t>
            </a:r>
            <a:endParaRPr lang="en-US" alt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3820" y="1073785"/>
            <a:ext cx="13971270" cy="578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Compare to clue.io 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1484630"/>
            <a:ext cx="3092450" cy="4351655"/>
          </a:xfrm>
        </p:spPr>
        <p:txBody>
          <a:bodyPr/>
          <a:p>
            <a:r>
              <a:rPr lang="en-US" altLang="en-US" sz="1800">
                <a:sym typeface="+mn-ea"/>
              </a:rPr>
              <a:t>Top 150 downregulated genes and top 150 upregulted genes from mouse experiment were submitted throught the website </a:t>
            </a:r>
            <a:r>
              <a:rPr lang="en-US" altLang="en-US" sz="1800"/>
              <a:t>https://clue.io/query</a:t>
            </a:r>
            <a:endParaRPr lang="en-US" altLang="en-US" sz="1800"/>
          </a:p>
          <a:p>
            <a:r>
              <a:rPr lang="en-US" altLang="en-US" sz="1800"/>
              <a:t>With HA1E</a:t>
            </a:r>
            <a:endParaRPr lang="en-US" altLang="en-US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130" y="1053465"/>
            <a:ext cx="12771120" cy="5800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Compare to clue.io 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1484630"/>
            <a:ext cx="3092450" cy="4351655"/>
          </a:xfrm>
        </p:spPr>
        <p:txBody>
          <a:bodyPr/>
          <a:p>
            <a:r>
              <a:rPr lang="en-US" altLang="en-US" sz="1800"/>
              <a:t>Top 150-300 downregulated genes and top 150 upregulted genes from mouse experiment were submitted throught the website https://clue.io/query</a:t>
            </a:r>
            <a:endParaRPr lang="en-US" altLang="en-US" sz="1800"/>
          </a:p>
          <a:p>
            <a:r>
              <a:rPr lang="en-US" altLang="en-US" sz="1800"/>
              <a:t>With HA1E</a:t>
            </a: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RNA-Seq both </a:t>
            </a:r>
            <a:r>
              <a:rPr lang="en-US" altLang="en-US" b="1" i="1"/>
              <a:t>Nx </a:t>
            </a:r>
            <a:r>
              <a:rPr lang="en-US" altLang="en-US" b="1"/>
              <a:t>and Sham</a:t>
            </a:r>
            <a:endParaRPr lang="en-US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3125" y="1825625"/>
            <a:ext cx="7905115" cy="43516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24500" y="5399405"/>
            <a:ext cx="255270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549900" y="5400675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89225" y="5365750"/>
            <a:ext cx="2552700" cy="438150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689225" y="5469255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sham</a:t>
            </a:r>
            <a:endParaRPr lang="en-US" altLang="en-US" b="1" i="1"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8110220" y="4458335"/>
            <a:ext cx="102362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180705" y="4493260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16200000">
            <a:off x="7962265" y="3046095"/>
            <a:ext cx="1320800" cy="438150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065770" y="3034665"/>
            <a:ext cx="111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sham</a:t>
            </a:r>
            <a:endParaRPr lang="en-US" altLang="en-US" b="1" i="1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988935" y="6177280"/>
            <a:ext cx="4149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Nx is the biggest factor of change</a:t>
            </a:r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*condition is misstyped as species!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7615" y="1279525"/>
            <a:ext cx="11904980" cy="5571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Compare to clue.io 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1484630"/>
            <a:ext cx="3092450" cy="4351655"/>
          </a:xfrm>
        </p:spPr>
        <p:txBody>
          <a:bodyPr/>
          <a:p>
            <a:r>
              <a:rPr lang="en-US" altLang="en-US" sz="1800">
                <a:sym typeface="+mn-ea"/>
              </a:rPr>
              <a:t>Top 150-300 downregulated genes and top 150 upregulted genes from mouse experiment were submitted throught the website https://clue.io/query</a:t>
            </a:r>
            <a:endParaRPr lang="en-US" altLang="en-US" sz="1800">
              <a:sym typeface="+mn-ea"/>
            </a:endParaRPr>
          </a:p>
          <a:p>
            <a:r>
              <a:rPr lang="en-US" altLang="en-US" sz="1800"/>
              <a:t>With HA1E</a:t>
            </a:r>
            <a:endParaRPr lang="en-US" altLang="en-U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0510" y="1395095"/>
            <a:ext cx="14199870" cy="5466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Compare to clue.io 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1484630"/>
            <a:ext cx="3092450" cy="4351655"/>
          </a:xfrm>
        </p:spPr>
        <p:txBody>
          <a:bodyPr/>
          <a:p>
            <a:r>
              <a:rPr lang="en-US" altLang="en-US" sz="1800">
                <a:sym typeface="+mn-ea"/>
              </a:rPr>
              <a:t>Top 301-450 downregulated genes and top 150-300 upregulted genes from mouse experiment were submitted throught the website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/>
              <a:t>https://clue.io/query</a:t>
            </a:r>
            <a:endParaRPr lang="en-US" altLang="en-US" sz="1800"/>
          </a:p>
          <a:p>
            <a:r>
              <a:rPr lang="en-US" altLang="en-US" sz="1800"/>
              <a:t>With HA1E</a:t>
            </a:r>
            <a:endParaRPr lang="en-US" altLang="en-US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Compare to clue.io 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1484630"/>
            <a:ext cx="3092450" cy="4351655"/>
          </a:xfrm>
        </p:spPr>
        <p:txBody>
          <a:bodyPr/>
          <a:p>
            <a:r>
              <a:rPr lang="en-US" altLang="en-US" sz="1800">
                <a:sym typeface="+mn-ea"/>
              </a:rPr>
              <a:t>Top 301-450 downregulated genes and top 150-300 upregulted genes from mouse experiment were submitted throught the website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/>
              <a:t>https://clue.io/query</a:t>
            </a:r>
            <a:endParaRPr lang="en-US" altLang="en-US" sz="1800"/>
          </a:p>
          <a:p>
            <a:r>
              <a:rPr lang="en-US" altLang="en-US" sz="1800"/>
              <a:t>With HA1E</a:t>
            </a:r>
            <a:endParaRPr lang="en-US" alt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8960" y="1484630"/>
            <a:ext cx="9704705" cy="538099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The common drugs</a:t>
            </a:r>
            <a:endParaRPr lang="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38200" y="1825625"/>
          <a:ext cx="10515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Factors affecting positively corresponing to Tgfa KO genes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sym typeface="+mn-ea"/>
                        </a:rPr>
                        <a:t>Factors </a:t>
                      </a:r>
                      <a:r>
                        <a:rPr lang="en-US" altLang="en-US" sz="1800">
                          <a:sym typeface="+mn-ea"/>
                        </a:rPr>
                        <a:t>affecting </a:t>
                      </a:r>
                      <a:r>
                        <a:rPr lang="" altLang="en-US" sz="1800">
                          <a:sym typeface="+mn-ea"/>
                        </a:rPr>
                        <a:t>negatively</a:t>
                      </a:r>
                      <a:r>
                        <a:rPr lang="en-US" altLang="en-US" sz="1800">
                          <a:sym typeface="+mn-ea"/>
                        </a:rPr>
                        <a:t> corresponing to Tgfa KO genes</a:t>
                      </a:r>
                      <a:endParaRPr lang="en-US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"chromomycin-a3"  DNA binding agent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"UBR7" </a:t>
                      </a:r>
                      <a:r>
                        <a:rPr lang="en-US" sz="1400"/>
                        <a:t> Ubiquitin protein ligase E3 component n-recognins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/>
                        <a:t>"OXGR1"  GPCR / Class A : Orphans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"idarubicin" Topoisomerase inhibitor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"ZG-10" JNK inhibitor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"JNK-9L"JNK inhibitor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"F10" Chymotrypsin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"ochratoxin-a" </a:t>
                      </a:r>
                      <a:r>
                        <a:rPr lang="en-US" sz="1400">
                          <a:sym typeface="+mn-ea"/>
                        </a:rPr>
                        <a:t>Phenylalanyl tRNA synthetase inhibitor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"RAB21" GTPases </a:t>
                      </a:r>
                      <a:r>
                        <a:rPr lang="" altLang="en-US"/>
                        <a:t>gene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"torin-1" MTOR inhibitor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"kinetin-riboside"  Apoptosis stimulant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"DAXX"  </a:t>
                      </a:r>
                      <a:r>
                        <a:rPr lang="" altLang="en-US"/>
                        <a:t>?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"TRAF4"  </a:t>
                      </a:r>
                      <a:r>
                        <a:rPr lang="" altLang="en-US"/>
                        <a:t>gene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"C19ORF10"  </a:t>
                      </a:r>
                      <a:r>
                        <a:rPr lang="" altLang="en-US"/>
                        <a:t>gene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"LZIC" </a:t>
                      </a:r>
                      <a:r>
                        <a:rPr lang="" altLang="en-US"/>
                        <a:t>gene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"KLHDC9" </a:t>
                      </a:r>
                      <a:r>
                        <a:rPr lang="" altLang="en-US"/>
                        <a:t>gene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common in top 200 factors of the three lists</a:t>
                      </a:r>
                      <a:endParaRPr lang="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common in </a:t>
                      </a:r>
                      <a:r>
                        <a:rPr lang="" altLang="en-US" sz="1400">
                          <a:sym typeface="+mn-ea"/>
                        </a:rPr>
                        <a:t>low </a:t>
                      </a:r>
                      <a:r>
                        <a:rPr lang="en-US" altLang="en-US" sz="1400">
                          <a:sym typeface="+mn-ea"/>
                        </a:rPr>
                        <a:t>200 factors of the three lists</a:t>
                      </a:r>
                      <a:endParaRPr lang="en-US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14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The common between the two methods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Similar to Tgfa-KO</a:t>
            </a:r>
            <a:endParaRPr lang="" altLang="en-US"/>
          </a:p>
          <a:p>
            <a:r>
              <a:rPr lang="" altLang="en-US"/>
              <a:t>Topo-isomerase inhibitors</a:t>
            </a:r>
            <a:endParaRPr lang="" altLang="en-US"/>
          </a:p>
          <a:p>
            <a:r>
              <a:rPr lang="" altLang="en-US"/>
              <a:t>Anti tumoral</a:t>
            </a:r>
            <a:endParaRPr lang="" altLang="en-US"/>
          </a:p>
          <a:p>
            <a:endParaRPr lang="" altLang="en-US"/>
          </a:p>
          <a:p>
            <a:endParaRPr lang="" altLang="en-US"/>
          </a:p>
          <a:p>
            <a:pPr marL="0" indent="0">
              <a:buNone/>
            </a:pPr>
            <a:r>
              <a:rPr lang="" altLang="en-US"/>
              <a:t>Different from Tgfa-KO</a:t>
            </a:r>
            <a:endParaRPr lang="" altLang="en-US"/>
          </a:p>
          <a:p>
            <a:r>
              <a:rPr lang="" altLang="en-US"/>
              <a:t>Apoptosis stimulant</a:t>
            </a:r>
            <a:endParaRPr lang="" altLang="en-US"/>
          </a:p>
          <a:p>
            <a:endParaRPr lang="" altLang="en-US"/>
          </a:p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For now!</a:t>
            </a:r>
            <a:endParaRPr lang="en-US" alt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RNA-Seq: sham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8040" y="1253490"/>
            <a:ext cx="8924290" cy="56203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140190" y="6351905"/>
            <a:ext cx="3125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-Tgfa differ a little from Egf</a:t>
            </a:r>
            <a:endParaRPr lang="en-US" altLang="en-US" sz="1400"/>
          </a:p>
          <a:p>
            <a:r>
              <a:rPr lang="en-US" altLang="en-US" sz="1400"/>
              <a:t>-Egf mut differ from p</a:t>
            </a:r>
            <a:endParaRPr lang="en-US" altLang="en-US" sz="1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" y="4500245"/>
            <a:ext cx="3085465" cy="2314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310" y="4526280"/>
            <a:ext cx="3192780" cy="2394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" y="901065"/>
            <a:ext cx="6205220" cy="3907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7465"/>
            <a:ext cx="10515600" cy="1325563"/>
          </a:xfrm>
        </p:spPr>
        <p:txBody>
          <a:bodyPr/>
          <a:p>
            <a:r>
              <a:rPr lang="en-US" altLang="en-US"/>
              <a:t>RNA-Seq: sham</a:t>
            </a: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68060" y="1002665"/>
            <a:ext cx="5882005" cy="37045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503930" y="5229860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Tgfa</a:t>
            </a:r>
            <a:endParaRPr lang="en-US" altLang="en-US" b="1" i="1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075295" y="5229860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Egf</a:t>
            </a:r>
            <a:endParaRPr lang="en-US" altLang="en-US" b="1" i="1"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RNA-Seq - Nx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80" y="1451610"/>
            <a:ext cx="10052685" cy="53695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" y="4789805"/>
            <a:ext cx="3121660" cy="2341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65" y="15240"/>
            <a:ext cx="10515600" cy="1325563"/>
          </a:xfrm>
        </p:spPr>
        <p:txBody>
          <a:bodyPr/>
          <a:p>
            <a:r>
              <a:rPr lang="en-US" altLang="en-US"/>
              <a:t>RNA-Seq - Nx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" y="1016000"/>
            <a:ext cx="7340600" cy="392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20" y="1089660"/>
            <a:ext cx="7203440" cy="38481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978150" y="5456555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Tgfa</a:t>
            </a:r>
            <a:endParaRPr lang="en-US" altLang="en-US" b="1" i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637780" y="5456555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Egf</a:t>
            </a:r>
            <a:endParaRPr lang="en-US" altLang="en-US" b="1" i="1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100" y="4789805"/>
            <a:ext cx="3045460" cy="22840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EGF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8025" y="1825625"/>
            <a:ext cx="8234680" cy="43516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82900" y="5516880"/>
            <a:ext cx="2552700" cy="43815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908300" y="5518150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Nx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59425" y="5518150"/>
            <a:ext cx="2552700" cy="438150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559425" y="5621655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ym typeface="+mn-ea"/>
              </a:rPr>
              <a:t>sham</a:t>
            </a:r>
            <a:endParaRPr lang="en-US" altLang="en-US" b="1" i="1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6639</Words>
  <Application>WPS Presentation</Application>
  <PresentationFormat>Widescreen</PresentationFormat>
  <Paragraphs>338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Arial</vt:lpstr>
      <vt:lpstr>SimSun</vt:lpstr>
      <vt:lpstr>Wingdings</vt:lpstr>
      <vt:lpstr>Calibri Light</vt:lpstr>
      <vt:lpstr>Calibri</vt:lpstr>
      <vt:lpstr>微软雅黑</vt:lpstr>
      <vt:lpstr>Droid Sans Fallback</vt:lpstr>
      <vt:lpstr/>
      <vt:lpstr>Arial Unicode MS</vt:lpstr>
      <vt:lpstr>Gubbi</vt:lpstr>
      <vt:lpstr>Times New Roman</vt:lpstr>
      <vt:lpstr>Office Theme</vt:lpstr>
      <vt:lpstr>Connectivety Map</vt:lpstr>
      <vt:lpstr>Goal</vt:lpstr>
      <vt:lpstr>Part1: RNA-Seq</vt:lpstr>
      <vt:lpstr>RNA-Seq both Nx and Sham</vt:lpstr>
      <vt:lpstr>RNA-Seq: sham</vt:lpstr>
      <vt:lpstr>RNA-Seq: sham</vt:lpstr>
      <vt:lpstr>RNA-Seq - Nx</vt:lpstr>
      <vt:lpstr>RNA-Seq - Nx</vt:lpstr>
      <vt:lpstr>EGF</vt:lpstr>
      <vt:lpstr>EGFmut is not affecting Nx, but affects sham</vt:lpstr>
      <vt:lpstr>EGF dispersion</vt:lpstr>
      <vt:lpstr>Tgfa</vt:lpstr>
      <vt:lpstr>Tgfamut has perfect separation in Nx, no effect in sham</vt:lpstr>
      <vt:lpstr>Tgfa dispersion</vt:lpstr>
      <vt:lpstr>Sham vs Nx</vt:lpstr>
      <vt:lpstr>Genes that differ after Nx</vt:lpstr>
      <vt:lpstr>Selecting RNA-Seq genes</vt:lpstr>
      <vt:lpstr>Part2: cMAP</vt:lpstr>
      <vt:lpstr>Connectivity map: L1000 platform (phase I)</vt:lpstr>
      <vt:lpstr>Connectivity map: L1000 platform (phase I)</vt:lpstr>
      <vt:lpstr>Selecting RNA-Seq genes</vt:lpstr>
      <vt:lpstr>Normalize the two experiments</vt:lpstr>
      <vt:lpstr>DMSO noise</vt:lpstr>
      <vt:lpstr>Average DMSO per plate</vt:lpstr>
      <vt:lpstr>Normalize DMSO</vt:lpstr>
      <vt:lpstr>Normalize all samples</vt:lpstr>
      <vt:lpstr>PCA for all HA1E</vt:lpstr>
      <vt:lpstr>t-SNE for all HA1E</vt:lpstr>
      <vt:lpstr>Eucledean Distance between RNA-Seq and L1000</vt:lpstr>
      <vt:lpstr>Eucledean Distance between RNA-Seq and L1000</vt:lpstr>
      <vt:lpstr>Sample correlation</vt:lpstr>
      <vt:lpstr>Results!</vt:lpstr>
      <vt:lpstr>Sample correlation</vt:lpstr>
      <vt:lpstr>Sample correlation (no DMSO /plate correction) </vt:lpstr>
      <vt:lpstr>Compare to clue.io </vt:lpstr>
      <vt:lpstr>When testing the cMAP on the site</vt:lpstr>
      <vt:lpstr>Compare to clue.io </vt:lpstr>
      <vt:lpstr>Compare to clue.io </vt:lpstr>
      <vt:lpstr>Compare to clue.io </vt:lpstr>
      <vt:lpstr>Compare to clue.io </vt:lpstr>
      <vt:lpstr>Compare to clue.io </vt:lpstr>
      <vt:lpstr>Compare to clue.io </vt:lpstr>
      <vt:lpstr>PowerPoint 演示文稿</vt:lpstr>
      <vt:lpstr>PowerPoint 演示文稿</vt:lpstr>
      <vt:lpstr>For now!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ros</dc:creator>
  <cp:lastModifiedBy>ros</cp:lastModifiedBy>
  <cp:revision>56</cp:revision>
  <dcterms:created xsi:type="dcterms:W3CDTF">2020-04-27T13:37:00Z</dcterms:created>
  <dcterms:modified xsi:type="dcterms:W3CDTF">2020-04-27T13:37:00Z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