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7" r:id="rId6"/>
    <p:sldId id="263" r:id="rId7"/>
    <p:sldId id="264" r:id="rId8"/>
    <p:sldId id="269" r:id="rId9"/>
    <p:sldId id="275" r:id="rId10"/>
    <p:sldId id="270" r:id="rId11"/>
    <p:sldId id="276" r:id="rId12"/>
    <p:sldId id="277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2CE0B-48F0-48DF-B6C9-7D6076215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56F3135-AB77-4688-ACB8-8389EE5B4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6BED65D-EC49-4E54-8135-1266C2AE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E4F7DDC-F4CF-4E78-ADAE-398E0C72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FCA55CA-FC91-4E68-B246-4B133FE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96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9DB9-E835-4B71-B3CC-57CA8A7D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A66A8B3-3D44-46A9-B963-B5F96084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F6F6F17-D896-4A20-BBDD-CDCB3A0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D68E812-861F-439E-B7C9-4BA042A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086A98-4B63-4B37-A5E6-9A370C28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93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F1CDF40-AE9D-4361-9143-C61037B24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897613B-CECD-4838-811F-5DE8096B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1AF3ADA-1A82-4CAB-B84A-46D99AC3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D467D3D-8428-474B-BED1-CC2FAE19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0CFFC06-A641-4F79-B550-E919B6D0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782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27F4D-070D-45C5-BF75-4215192C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CC0B7E-AC08-45B1-B195-99A5BE61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38B62B7-1208-4895-9E4D-328F476B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6BD2687-D1CF-48AF-BD25-BB40DBC2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709B7B8-E5AC-4260-A558-60204128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214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8DCE-3237-4EA9-93AC-AB7A6F4E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DAA34A7-EA4E-4576-81D3-5F090F4E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36C83C-EF39-4AA4-9624-19EBBE57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DFBDE72-8A7E-4BB1-B433-63B0F51C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813FD3B-6F78-450A-A920-9F67F1E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388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A823A-D47C-4604-9FA6-5E0888FF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6A0D4D-35D0-428E-974E-C006E033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8768FD9-5DE6-46FB-BA61-9EA9E1DE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29F1FB5-F647-4C63-B73A-E766E1A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10701E0-39EF-4126-8D29-B614BEA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7604EB0-950E-4EBF-B54F-1270B26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02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E5817-8A40-4474-8257-31813AD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9A50F07-DA25-4D3B-8434-A830DAF3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783771E-E0D0-4A99-8D26-577D40F9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0B214CF-C0A0-4915-9C37-DDD813585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EF6C985-3FC2-4AF9-BE46-EAAD7067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6D1AF29-E686-4F84-8283-953F97DA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003D285-F6BE-458E-9E07-03DE8B38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46A5920-6266-4936-BB7E-D88A0E7E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0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D2E9B-ABF5-4001-901A-639E2139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678401-B982-4FA2-9F51-BF40BFCC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2B21704-58DE-4E73-B55F-EE43D9B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11AB3CA-D24D-4BD7-9B61-51437F92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48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1C899B90-D08E-4828-B8C4-C69472D2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2BAB0E5-FE2F-4BFF-8E15-0635E471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3D544B4-7140-486E-B5E4-903A3EC2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781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C075-2B7B-4092-9020-ABD0E063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D70997D-0FB0-45E4-8FBC-8856CDB8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BED9063-2757-4128-816F-9AB9AFB2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3EC8F1-12AC-4F71-B2BD-36E8D750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379EA26-1CBD-4667-85BD-EF0B7AA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5E2082-2E16-466F-95BC-8BDF92E2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3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7C260-5575-4B38-9FB2-44AB2D59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3CD295D1-5284-4D07-B7AC-7575C0056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2EF247B-8EE5-493F-BEAC-5145C172E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DA78558-63C6-41A8-9524-2C6EA70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DEAACF-D415-4DC1-B5A0-41345A36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B2DAA2C-0EFE-4A1E-B058-3BA9B6BC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50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4F1E5FC-E589-430A-9A3E-3FC23786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95CD86C-0E94-4243-BF3C-2A44FAE6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1717CA4-8792-493A-B33A-5B5663D82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DD5A-363B-4CCC-AC1E-38E8E2A02A56}" type="datetimeFigureOut">
              <a:rPr lang="uk-UA" smtClean="0"/>
              <a:t>13.06.2020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1AAFC9F-B2E4-4F99-9426-419076D1F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0E8E2D9-7B4C-409E-957F-E432067F0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85E2-ABD6-4858-BB58-E3A5B7AADDB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67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1590368" y="2027904"/>
            <a:ext cx="9011264" cy="4218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Розробка програмного рішення для консольної бази даних по предметній області «Розробники комп’ютерних ігор» засобами С++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250723"/>
            <a:ext cx="9908458" cy="1061884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Братусь Руслан Романович </a:t>
            </a:r>
          </a:p>
          <a:p>
            <a:pPr algn="ctr"/>
            <a:r>
              <a:rPr lang="uk-UA" sz="3200" dirty="0"/>
              <a:t>Студент групи ІП-19-1</a:t>
            </a:r>
          </a:p>
        </p:txBody>
      </p:sp>
    </p:spTree>
    <p:extLst>
      <p:ext uri="{BB962C8B-B14F-4D97-AF65-F5344CB8AC3E}">
        <p14:creationId xmlns:p14="http://schemas.microsoft.com/office/powerpoint/2010/main" val="3879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84600"/>
            <a:ext cx="9908458" cy="65605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читання з файлу на прикладі класу «</a:t>
            </a:r>
            <a:r>
              <a:rPr lang="en-US" sz="3200" dirty="0"/>
              <a:t>games</a:t>
            </a:r>
            <a:r>
              <a:rPr lang="ru-RU" sz="3200" dirty="0"/>
              <a:t>»</a:t>
            </a:r>
            <a:endParaRPr lang="uk-UA" sz="3200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A7B1ED1B-506D-47CE-8D21-D27ADEE3934F}"/>
              </a:ext>
            </a:extLst>
          </p:cNvPr>
          <p:cNvSpPr/>
          <p:nvPr/>
        </p:nvSpPr>
        <p:spPr>
          <a:xfrm>
            <a:off x="1141771" y="930688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ідентифікаційний</a:t>
            </a:r>
            <a:r>
              <a:rPr lang="ru-RU" sz="2000" dirty="0"/>
              <a:t> код продукту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вивести</a:t>
            </a:r>
            <a:r>
              <a:rPr lang="ru-RU" sz="2000" dirty="0"/>
              <a:t> перший продукт у списку і через </a:t>
            </a:r>
            <a:r>
              <a:rPr lang="ru-RU" sz="2000" dirty="0" err="1"/>
              <a:t>функцію</a:t>
            </a:r>
            <a:r>
              <a:rPr lang="ru-RU" sz="2000" dirty="0"/>
              <a:t> «</a:t>
            </a:r>
            <a:r>
              <a:rPr lang="ru-RU" sz="2000" dirty="0" err="1"/>
              <a:t>Вивести</a:t>
            </a:r>
            <a:r>
              <a:rPr lang="ru-RU" sz="2000" dirty="0"/>
              <a:t> </a:t>
            </a:r>
            <a:r>
              <a:rPr lang="ru-RU" sz="2000" dirty="0" err="1"/>
              <a:t>наступний</a:t>
            </a:r>
            <a:r>
              <a:rPr lang="ru-RU" sz="2000" dirty="0"/>
              <a:t>» </a:t>
            </a:r>
            <a:r>
              <a:rPr lang="ru-RU" sz="2000" dirty="0" err="1"/>
              <a:t>виводити</a:t>
            </a:r>
            <a:r>
              <a:rPr lang="ru-RU" sz="2000" dirty="0"/>
              <a:t> </a:t>
            </a:r>
            <a:r>
              <a:rPr lang="ru-RU" sz="2000" dirty="0" err="1"/>
              <a:t>наступні</a:t>
            </a:r>
            <a:r>
              <a:rPr lang="ru-RU" sz="2000" dirty="0"/>
              <a:t> </a:t>
            </a:r>
            <a:r>
              <a:rPr lang="ru-RU" sz="2000" dirty="0" err="1"/>
              <a:t>продукти</a:t>
            </a:r>
            <a:r>
              <a:rPr lang="ru-RU" sz="2000" dirty="0"/>
              <a:t> у списку по </a:t>
            </a:r>
            <a:r>
              <a:rPr lang="ru-RU" sz="2000" dirty="0" err="1"/>
              <a:t>черзі</a:t>
            </a:r>
            <a:r>
              <a:rPr lang="ru-RU" sz="2000" dirty="0"/>
              <a:t>. </a:t>
            </a:r>
            <a:endParaRPr lang="uk-UA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CCBBFE-2EEB-4FE7-8610-5C410E98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3" y="3117474"/>
            <a:ext cx="5791200" cy="25241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A47B03-4F09-4875-B13D-879EB7124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7" y="2511527"/>
            <a:ext cx="5810250" cy="397192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5597474" y="5119027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uk-UA" sz="2000" dirty="0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2C504C58-28E8-48C2-8298-203CE3B103D5}"/>
              </a:ext>
            </a:extLst>
          </p:cNvPr>
          <p:cNvSpPr/>
          <p:nvPr/>
        </p:nvSpPr>
        <p:spPr>
          <a:xfrm>
            <a:off x="11522177" y="5893317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639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читання з файлу на прикладі класу «</a:t>
            </a:r>
            <a:r>
              <a:rPr lang="en-US" sz="3200" dirty="0"/>
              <a:t>games</a:t>
            </a:r>
            <a:r>
              <a:rPr lang="ru-RU" sz="3200" dirty="0"/>
              <a:t>»</a:t>
            </a:r>
            <a:endParaRPr lang="uk-UA" sz="32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442452" y="4824082"/>
            <a:ext cx="11606979" cy="173895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1 зображено частину коду, який відповідальний за відкриття файлу для читання, запиту на обрання функції, після чого іде наступний код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8AB860-0918-4A4C-A535-3564B990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508088"/>
            <a:ext cx="8715375" cy="323850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10024909" y="4186215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905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читання з файлу на прикладі класу «</a:t>
            </a:r>
            <a:r>
              <a:rPr lang="en-US" sz="3200" dirty="0"/>
              <a:t>games</a:t>
            </a:r>
            <a:r>
              <a:rPr lang="ru-RU" sz="3200" dirty="0"/>
              <a:t>»</a:t>
            </a:r>
            <a:endParaRPr lang="uk-UA" sz="32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5616679" y="2484247"/>
            <a:ext cx="5852649" cy="34233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2 і 3 зображено код, який приймає введений ідентифікаційний код, як текст, переробляє його у </a:t>
            </a:r>
            <a:r>
              <a:rPr lang="en-US" dirty="0"/>
              <a:t>int</a:t>
            </a:r>
            <a:r>
              <a:rPr lang="uk-UA" dirty="0"/>
              <a:t> значення і читає файл на наявність такого ідентифікаційного коду (саме 1 слово до пропуску (</a:t>
            </a:r>
            <a:r>
              <a:rPr lang="uk-UA" dirty="0" err="1"/>
              <a:t>пробел</a:t>
            </a:r>
            <a:r>
              <a:rPr lang="uk-UA" dirty="0"/>
              <a:t>) і є код у файлі, тому </a:t>
            </a:r>
            <a:r>
              <a:rPr lang="uk-UA" dirty="0" err="1"/>
              <a:t>читається</a:t>
            </a:r>
            <a:r>
              <a:rPr lang="uk-UA" dirty="0"/>
              <a:t> спочатку тільки перше слово, якщо воно не підходить – </a:t>
            </a:r>
            <a:r>
              <a:rPr lang="uk-UA" dirty="0" err="1"/>
              <a:t>читається</a:t>
            </a:r>
            <a:r>
              <a:rPr lang="uk-UA" dirty="0"/>
              <a:t> увесь рядок, але з ним нічого не робимо і переходимо у наступний рядок і так по колу, якщо код відповідає введеному, то відбувається наступне, у наступному коді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427575-AABF-447F-9564-5C620E1A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8" y="1485393"/>
            <a:ext cx="4152900" cy="3162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BDCF21-10D0-48CB-872A-43BCE318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638" y="3735536"/>
            <a:ext cx="1638300" cy="218122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4214044" y="5327638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3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7847143-6E61-43A6-B770-210BC3A97C1F}"/>
              </a:ext>
            </a:extLst>
          </p:cNvPr>
          <p:cNvSpPr/>
          <p:nvPr/>
        </p:nvSpPr>
        <p:spPr>
          <a:xfrm>
            <a:off x="4214043" y="1615302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52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читання з файлу на прикладі класу «</a:t>
            </a:r>
            <a:r>
              <a:rPr lang="en-US" sz="3200" dirty="0"/>
              <a:t>games</a:t>
            </a:r>
            <a:r>
              <a:rPr lang="ru-RU" sz="3200" dirty="0"/>
              <a:t>»</a:t>
            </a:r>
            <a:endParaRPr lang="uk-UA" sz="32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5616679" y="2484247"/>
            <a:ext cx="5852649" cy="34233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4 частина коду, яка відповідальна за правильне виведення інформації і працює як цикл. Коли було знайдено правильний продукт із введеним ідентифікаційним кодом, починається цикл </a:t>
            </a:r>
            <a:r>
              <a:rPr lang="en-US" dirty="0" err="1"/>
              <a:t>choise</a:t>
            </a:r>
            <a:r>
              <a:rPr lang="uk-UA" dirty="0"/>
              <a:t>, його значення зростається на 1 при кожному виведенні інформації із файлу до знаку «</a:t>
            </a:r>
            <a:r>
              <a:rPr lang="en-US" dirty="0"/>
              <a:t>|</a:t>
            </a:r>
            <a:r>
              <a:rPr lang="uk-UA" dirty="0"/>
              <a:t>», в результаті отримуємо правильно структурований варіант виведення інформації про продукт із усіма деталями і описами. Тут також задіяна функція «</a:t>
            </a:r>
            <a:r>
              <a:rPr lang="en-US" dirty="0" err="1"/>
              <a:t>goto</a:t>
            </a:r>
            <a:r>
              <a:rPr lang="uk-UA" dirty="0"/>
              <a:t>»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5C03D6-9739-4943-B97C-2BF2AC3F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59" y="2166869"/>
            <a:ext cx="3135261" cy="4058093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4149519" y="2259334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473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читання з файлу на прикладі класу «</a:t>
            </a:r>
            <a:r>
              <a:rPr lang="en-US" sz="3200" dirty="0"/>
              <a:t>games</a:t>
            </a:r>
            <a:r>
              <a:rPr lang="ru-RU" sz="3200" dirty="0"/>
              <a:t>»</a:t>
            </a:r>
            <a:endParaRPr lang="uk-UA" sz="32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464574" y="4453285"/>
            <a:ext cx="11262851" cy="1673263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</a:t>
            </a:r>
            <a:r>
              <a:rPr lang="en-US" dirty="0"/>
              <a:t>5 </a:t>
            </a:r>
            <a:r>
              <a:rPr lang="uk-UA" dirty="0"/>
              <a:t>зображено код, який відповідальний за виведення інформацію про наступний продукт, якщо було спочатку обрано функцію «Вивести перший продукт у списку», через функцію «</a:t>
            </a:r>
            <a:r>
              <a:rPr lang="en-US" dirty="0" err="1"/>
              <a:t>goto</a:t>
            </a:r>
            <a:r>
              <a:rPr lang="uk-UA" dirty="0"/>
              <a:t>», код знову повертається до коду, який зображено на 3 і 4 фото, де буде виведено інформацію про продукт.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03D14B-6ECA-4822-8DCA-F12D2BC3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456096"/>
            <a:ext cx="9086850" cy="275272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10163791" y="3566409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8494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читання з файлу на прикладі класу «</a:t>
            </a:r>
            <a:r>
              <a:rPr lang="en-US" sz="3200" dirty="0"/>
              <a:t>games</a:t>
            </a:r>
            <a:r>
              <a:rPr lang="ru-RU" sz="3200" dirty="0"/>
              <a:t>»</a:t>
            </a:r>
            <a:endParaRPr lang="uk-UA" sz="32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393905" y="4858567"/>
            <a:ext cx="11404190" cy="2040128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6 і 7 частина коду, яка відповідальна за пошук першого продукту у файлі і виведення його ідентифікаційного коду, після чого, завдяки функції «</a:t>
            </a:r>
            <a:r>
              <a:rPr lang="en-US" dirty="0" err="1"/>
              <a:t>goto</a:t>
            </a:r>
            <a:r>
              <a:rPr lang="uk-UA" dirty="0"/>
              <a:t>», </a:t>
            </a:r>
            <a:r>
              <a:rPr lang="uk-UA" dirty="0" err="1"/>
              <a:t>перекидує</a:t>
            </a:r>
            <a:r>
              <a:rPr lang="uk-UA" dirty="0"/>
              <a:t> на код, який зображено на фото 3 і 4, щоб вивести інформацію про продукт (без повторного виведення ідентифікаційного коду.) І також на фото 7 зображено частину «</a:t>
            </a:r>
            <a:r>
              <a:rPr lang="en-US" dirty="0"/>
              <a:t>catch</a:t>
            </a:r>
            <a:r>
              <a:rPr lang="uk-UA" dirty="0"/>
              <a:t>», який виводить на екран помилку, коли потрібний файл не вдалось відкрити.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BD0CC2-4974-4556-B197-016602AE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3" y="1534438"/>
            <a:ext cx="4029075" cy="301942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4045512" y="4007887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F1E7E1-8934-4933-B118-D0D487B01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11" y="1456096"/>
            <a:ext cx="3333750" cy="3267075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618C7B7D-BDEB-429F-9205-8942990BC442}"/>
              </a:ext>
            </a:extLst>
          </p:cNvPr>
          <p:cNvSpPr/>
          <p:nvPr/>
        </p:nvSpPr>
        <p:spPr>
          <a:xfrm>
            <a:off x="10431564" y="1548307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240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ідентифікаційний</a:t>
            </a:r>
            <a:r>
              <a:rPr lang="ru-RU" sz="2000" dirty="0"/>
              <a:t> код </a:t>
            </a:r>
            <a:r>
              <a:rPr lang="ru-RU" sz="2000" dirty="0" err="1"/>
              <a:t>організації</a:t>
            </a:r>
            <a:r>
              <a:rPr lang="ru-RU" sz="2000" dirty="0"/>
              <a:t>, </a:t>
            </a:r>
            <a:r>
              <a:rPr lang="ru-RU" sz="2000" dirty="0" err="1"/>
              <a:t>інформацію</a:t>
            </a:r>
            <a:r>
              <a:rPr lang="ru-RU" sz="2000" dirty="0"/>
              <a:t> про яку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видалити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видалення запису з файлу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8BEBAE-0C4D-44D8-BD55-8B8797D6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42794"/>
            <a:ext cx="7581900" cy="452437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A1554BF-6526-42B1-A5BD-B0BAF9E2D497}"/>
              </a:ext>
            </a:extLst>
          </p:cNvPr>
          <p:cNvSpPr/>
          <p:nvPr/>
        </p:nvSpPr>
        <p:spPr>
          <a:xfrm>
            <a:off x="9422682" y="5888598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90185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6730098" y="1819649"/>
            <a:ext cx="5525499" cy="4426168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1</a:t>
            </a:r>
            <a:r>
              <a:rPr lang="en-US" dirty="0"/>
              <a:t> </a:t>
            </a:r>
            <a:r>
              <a:rPr lang="uk-UA" dirty="0"/>
              <a:t>зображено код, який відповідальний за пошук організації із введеним ідентифікаційним кодом, якщо із таким кодом організації не існує, система виведе помилку і перекине назад, до початку функції видалення організації, мітка «</a:t>
            </a:r>
            <a:r>
              <a:rPr lang="en-US" dirty="0" err="1"/>
              <a:t>Owrong_code</a:t>
            </a:r>
            <a:r>
              <a:rPr lang="uk-UA" dirty="0"/>
              <a:t>»</a:t>
            </a:r>
            <a:endParaRPr lang="en-US" dirty="0"/>
          </a:p>
          <a:p>
            <a:pPr algn="ctr"/>
            <a:r>
              <a:rPr lang="en-US" dirty="0"/>
              <a:t>(Organizations wrong code).</a:t>
            </a:r>
            <a:endParaRPr lang="uk-UA" dirty="0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видалення запису з файлу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8E506A-C56D-4B05-B6E0-CF133854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96" y="1947838"/>
            <a:ext cx="6202706" cy="4169789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6009199" y="2093733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456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240937" y="5029294"/>
            <a:ext cx="11720203" cy="1710718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</a:t>
            </a:r>
            <a:r>
              <a:rPr lang="en-US" dirty="0"/>
              <a:t>2 </a:t>
            </a:r>
            <a:r>
              <a:rPr lang="uk-UA" dirty="0"/>
              <a:t>і 3 код, який дозволяє перезаписати увесь файл у змінну, але без рядка із організацію, яку потрібно видалити, заново генерує для організацій, які ідуть після видаленої організації, ідентифікаційний код і записує усю інформацію у цей самий файл, але з нуля (фото 4)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видалення запису з файлу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5D6A96-000E-4BC8-892D-64C23F5F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0" y="1480334"/>
            <a:ext cx="6621016" cy="33813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1C41B1-54E8-4F1F-9E50-7B84AA21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36" y="1480334"/>
            <a:ext cx="2333625" cy="3381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E849BA-5CB0-4988-A8DF-8E2914F7A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218" y="3890159"/>
            <a:ext cx="2752725" cy="97155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6361723" y="4297512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2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FB7761ED-6D5A-4424-9E18-74DF77FEC43D}"/>
              </a:ext>
            </a:extLst>
          </p:cNvPr>
          <p:cNvSpPr/>
          <p:nvPr/>
        </p:nvSpPr>
        <p:spPr>
          <a:xfrm>
            <a:off x="8782188" y="4297512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3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11922EFB-382D-477E-B215-6B747B678B3B}"/>
              </a:ext>
            </a:extLst>
          </p:cNvPr>
          <p:cNvSpPr/>
          <p:nvPr/>
        </p:nvSpPr>
        <p:spPr>
          <a:xfrm>
            <a:off x="11775513" y="4454632"/>
            <a:ext cx="283788" cy="3915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350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ідентифікаційний</a:t>
            </a:r>
            <a:r>
              <a:rPr lang="ru-RU" sz="2000" dirty="0"/>
              <a:t> код </a:t>
            </a:r>
            <a:r>
              <a:rPr lang="ru-RU" sz="2000" dirty="0" err="1"/>
              <a:t>організації</a:t>
            </a:r>
            <a:r>
              <a:rPr lang="ru-RU" sz="2000" dirty="0"/>
              <a:t>, </a:t>
            </a:r>
            <a:r>
              <a:rPr lang="ru-RU" sz="2000" dirty="0" err="1"/>
              <a:t>інформацію</a:t>
            </a:r>
            <a:r>
              <a:rPr lang="ru-RU" sz="2000" dirty="0"/>
              <a:t> про яку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змінити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F0AE53-9B0F-4824-9806-C08DBB40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004091"/>
            <a:ext cx="6686550" cy="489585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A1554BF-6526-42B1-A5BD-B0BAF9E2D497}"/>
              </a:ext>
            </a:extLst>
          </p:cNvPr>
          <p:cNvSpPr/>
          <p:nvPr/>
        </p:nvSpPr>
        <p:spPr>
          <a:xfrm>
            <a:off x="9003735" y="2070689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4689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1590368" y="2277240"/>
            <a:ext cx="9011264" cy="105727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Для кожного файлу і його функцій було створено власний клас із усіма необхідними змінними: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66368"/>
            <a:ext cx="9908458" cy="2153264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Основні функції курсової роботи – можливість редагувати, вписувати, видаляти і переглядати інформацію у файлах «</a:t>
            </a:r>
            <a:r>
              <a:rPr lang="en-US" sz="3200" dirty="0"/>
              <a:t>Aministrators_file.txt.</a:t>
            </a:r>
            <a:r>
              <a:rPr lang="ru-RU" sz="3200" dirty="0"/>
              <a:t>», </a:t>
            </a:r>
            <a:r>
              <a:rPr lang="uk-UA" sz="3200" dirty="0"/>
              <a:t>«</a:t>
            </a:r>
            <a:r>
              <a:rPr lang="en-US" sz="3200" dirty="0"/>
              <a:t>games_file.txt.</a:t>
            </a:r>
            <a:r>
              <a:rPr lang="ru-RU" sz="3200" dirty="0"/>
              <a:t>» і </a:t>
            </a:r>
            <a:r>
              <a:rPr lang="uk-UA" sz="3200" dirty="0"/>
              <a:t> «</a:t>
            </a:r>
            <a:r>
              <a:rPr lang="en-US" sz="3200" dirty="0"/>
              <a:t>Organizations_file.txt.</a:t>
            </a:r>
            <a:r>
              <a:rPr lang="ru-RU" sz="3200" dirty="0"/>
              <a:t>» </a:t>
            </a:r>
            <a:endParaRPr lang="uk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A3B778-7E07-4999-A7D8-DA193A88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49875"/>
            <a:ext cx="5943600" cy="12096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E37CFD-2A99-40D2-BDB9-8C6D5465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71" y="5806563"/>
            <a:ext cx="8982075" cy="1019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F1017-3AA2-4F35-B9AD-CA03429FC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771" y="3434991"/>
            <a:ext cx="8534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ідентифікаційний</a:t>
            </a:r>
            <a:r>
              <a:rPr lang="ru-RU" sz="2000" dirty="0"/>
              <a:t> код </a:t>
            </a:r>
            <a:r>
              <a:rPr lang="ru-RU" sz="2000" dirty="0" err="1"/>
              <a:t>організації</a:t>
            </a:r>
            <a:r>
              <a:rPr lang="ru-RU" sz="2000" dirty="0"/>
              <a:t>, </a:t>
            </a:r>
            <a:r>
              <a:rPr lang="ru-RU" sz="2000" dirty="0" err="1"/>
              <a:t>інформацію</a:t>
            </a:r>
            <a:r>
              <a:rPr lang="ru-RU" sz="2000" dirty="0"/>
              <a:t> про яку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змінити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932BA3-CCBB-4CF4-9EA5-EA36EF4C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1994566"/>
            <a:ext cx="6610350" cy="491490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A1554BF-6526-42B1-A5BD-B0BAF9E2D497}"/>
              </a:ext>
            </a:extLst>
          </p:cNvPr>
          <p:cNvSpPr/>
          <p:nvPr/>
        </p:nvSpPr>
        <p:spPr>
          <a:xfrm>
            <a:off x="8959490" y="2064237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141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7952489" y="1859744"/>
            <a:ext cx="3417322" cy="41363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1</a:t>
            </a:r>
            <a:r>
              <a:rPr lang="en-US" dirty="0"/>
              <a:t> </a:t>
            </a:r>
            <a:r>
              <a:rPr lang="uk-UA" dirty="0"/>
              <a:t>зображено код, який відповідальний за пошук організації із введеним ідентифікаційним кодом, якщо із таким кодом організації не існує, система виведе помилку і перекине назад, до початку функції редагування організації, мітка «</a:t>
            </a:r>
            <a:r>
              <a:rPr lang="en-US" dirty="0" err="1"/>
              <a:t>Gwrong_code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B0924C-3AFA-4405-AC80-3905D9D5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63" y="1753082"/>
            <a:ext cx="6435062" cy="434962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7174544" y="1786004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067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8207084" y="1844151"/>
            <a:ext cx="3417322" cy="41363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</a:t>
            </a:r>
            <a:r>
              <a:rPr lang="en-US" dirty="0"/>
              <a:t> 2</a:t>
            </a:r>
            <a:r>
              <a:rPr lang="ru-RU" dirty="0"/>
              <a:t> і 3 </a:t>
            </a:r>
            <a:r>
              <a:rPr lang="ru-RU" dirty="0" err="1"/>
              <a:t>наявний</a:t>
            </a:r>
            <a:r>
              <a:rPr lang="ru-RU" dirty="0"/>
              <a:t> код,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виводитиме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потрібну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B75076-22A7-4901-A4F7-4D96E7FB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5" y="2216851"/>
            <a:ext cx="2257425" cy="33909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E13E92-E2B8-46A7-9392-B1AB7ED8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57" y="2164464"/>
            <a:ext cx="3343275" cy="349567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2501907" y="5104390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2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41E560EA-18BD-4746-B294-C04B4305CD31}"/>
              </a:ext>
            </a:extLst>
          </p:cNvPr>
          <p:cNvSpPr/>
          <p:nvPr/>
        </p:nvSpPr>
        <p:spPr>
          <a:xfrm>
            <a:off x="6373181" y="2288304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954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605733" y="5055573"/>
            <a:ext cx="10980531" cy="1590497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 4 і 5 код, який відповідає за запит системи, що саме потрібно змінити із інформації про організацію, після введення якої, буде запит на підтвердження, або можливість ще щось змінити (фото 6)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8A4F47-3EEE-467A-8094-EA49E9B5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92" y="1633359"/>
            <a:ext cx="4286250" cy="3219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670D97-FF10-4BBA-8953-B7AAFEBB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808" y="1590496"/>
            <a:ext cx="3695700" cy="3305175"/>
          </a:xfrm>
          <a:prstGeom prst="rect">
            <a:avLst/>
          </a:prstGeom>
        </p:spPr>
      </p:pic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41E560EA-18BD-4746-B294-C04B4305CD31}"/>
              </a:ext>
            </a:extLst>
          </p:cNvPr>
          <p:cNvSpPr/>
          <p:nvPr/>
        </p:nvSpPr>
        <p:spPr>
          <a:xfrm>
            <a:off x="4987682" y="4390399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4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2578C40F-3BA2-48A9-B197-E7B391A408FC}"/>
              </a:ext>
            </a:extLst>
          </p:cNvPr>
          <p:cNvSpPr/>
          <p:nvPr/>
        </p:nvSpPr>
        <p:spPr>
          <a:xfrm>
            <a:off x="10823655" y="4411830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8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8388907" y="2318646"/>
            <a:ext cx="3417322" cy="41363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</a:t>
            </a:r>
            <a:r>
              <a:rPr lang="en-US" dirty="0"/>
              <a:t> </a:t>
            </a:r>
            <a:r>
              <a:rPr lang="uk-UA" dirty="0"/>
              <a:t>6 код, який продовжує і закінчує фото 4 і 5, підтверджує введену інформацію і дозволяє ще щось змінити.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AFC879-EE6E-4024-AA4A-DF2B3D6A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97" y="2862561"/>
            <a:ext cx="6934200" cy="2943225"/>
          </a:xfrm>
          <a:prstGeom prst="rect">
            <a:avLst/>
          </a:prstGeom>
        </p:spPr>
      </p:pic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41E560EA-18BD-4746-B294-C04B4305CD31}"/>
              </a:ext>
            </a:extLst>
          </p:cNvPr>
          <p:cNvSpPr/>
          <p:nvPr/>
        </p:nvSpPr>
        <p:spPr>
          <a:xfrm>
            <a:off x="7466116" y="3010552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039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7757423" y="1895611"/>
            <a:ext cx="3417322" cy="41363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фото</a:t>
            </a:r>
            <a:r>
              <a:rPr lang="en-US" dirty="0"/>
              <a:t> </a:t>
            </a:r>
            <a:r>
              <a:rPr lang="uk-UA" dirty="0"/>
              <a:t>7 і 8 код, який дозволяє перезаписати увесь файл у змінну, але уже із своїми редагуваннями, які </a:t>
            </a:r>
            <a:r>
              <a:rPr lang="uk-UA" dirty="0" err="1"/>
              <a:t>вніс</a:t>
            </a:r>
            <a:r>
              <a:rPr lang="uk-UA" dirty="0"/>
              <a:t> користувач, і перезаписати усе у цей самий файл, але уже пустий.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редагування запису у файлі на прикладі класу «</a:t>
            </a:r>
            <a:r>
              <a:rPr lang="en-US" sz="3200" dirty="0"/>
              <a:t>organizations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F3A417-266D-4BE5-B0C1-59B63EFE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7" y="2287363"/>
            <a:ext cx="2733675" cy="3352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4DE493-2AB1-479C-B08F-B4058C9C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18" y="2796950"/>
            <a:ext cx="2533650" cy="2333625"/>
          </a:xfrm>
          <a:prstGeom prst="rect">
            <a:avLst/>
          </a:prstGeom>
        </p:spPr>
      </p:pic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41E560EA-18BD-4746-B294-C04B4305CD31}"/>
              </a:ext>
            </a:extLst>
          </p:cNvPr>
          <p:cNvSpPr/>
          <p:nvPr/>
        </p:nvSpPr>
        <p:spPr>
          <a:xfrm>
            <a:off x="3281305" y="2348142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7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0DC3CEC-A1E1-4D42-8E75-F71C057154B0}"/>
              </a:ext>
            </a:extLst>
          </p:cNvPr>
          <p:cNvSpPr/>
          <p:nvPr/>
        </p:nvSpPr>
        <p:spPr>
          <a:xfrm>
            <a:off x="6422856" y="2843294"/>
            <a:ext cx="273068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488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943705" y="4681239"/>
            <a:ext cx="10304590" cy="1459913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Меню читання викликається при обиранні функції читання, у ній можна обрати базу даних, яку потрібно відобразити.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Меню читання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9CBB0B-B1B8-4208-A682-FE489755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279386"/>
            <a:ext cx="9277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943705" y="4681239"/>
            <a:ext cx="10304590" cy="1459913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Меню редагування викликається при обиранні функції редагування, у ній можна обрати базу даних, яку потрібно змінити.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Меню редагування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AF7B93-2714-4FA5-9865-4C4EF6C9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5" y="1179373"/>
            <a:ext cx="4781550" cy="3419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B34F2-44A6-4A9F-ABCD-49A14E026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60" y="1650860"/>
            <a:ext cx="365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97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943705" y="4681239"/>
            <a:ext cx="10304590" cy="1459913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Меню видалення викликається при обиранні функції видалення, у ній можна обрати базу даних, у якій потрібно видалити якийсь об’єкт.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Меню видалення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173465-6C2B-4243-9654-EEB0A9C8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5" y="1549196"/>
            <a:ext cx="4495800" cy="2933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7F7C0D-C03F-4201-B810-55579AFB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452" y="1815896"/>
            <a:ext cx="3276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943705" y="4681239"/>
            <a:ext cx="10304590" cy="1459913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Меню додавання викликається при обиранні функції додавання, у ній можна обрати базу даних, у якій потрібно додати новий об’єкт.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Меню додавання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C5D9A3-AFED-4BA8-BB33-5009AA10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71" y="1255573"/>
            <a:ext cx="4371975" cy="3267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EEB07C-0110-4525-8503-A68AE997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023" y="1898510"/>
            <a:ext cx="2457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повну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r>
              <a:rPr lang="ru-RU" sz="2000" dirty="0"/>
              <a:t> про </a:t>
            </a:r>
            <a:r>
              <a:rPr lang="ru-RU" sz="2000" dirty="0" err="1"/>
              <a:t>адміністратора</a:t>
            </a:r>
            <a:r>
              <a:rPr lang="ru-RU" sz="2000" dirty="0"/>
              <a:t>, </a:t>
            </a: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чого</a:t>
            </a:r>
            <a:r>
              <a:rPr lang="ru-RU" sz="2000" dirty="0"/>
              <a:t> </a:t>
            </a:r>
            <a:r>
              <a:rPr lang="ru-RU" sz="2000" dirty="0" err="1"/>
              <a:t>перевірити</a:t>
            </a:r>
            <a:r>
              <a:rPr lang="ru-RU" sz="2000" dirty="0"/>
              <a:t> </a:t>
            </a:r>
            <a:r>
              <a:rPr lang="ru-RU" sz="2000" dirty="0" err="1"/>
              <a:t>вірність</a:t>
            </a:r>
            <a:r>
              <a:rPr lang="ru-RU" sz="2000" dirty="0"/>
              <a:t> </a:t>
            </a:r>
            <a:r>
              <a:rPr lang="ru-RU" sz="2000" dirty="0" err="1"/>
              <a:t>введеної</a:t>
            </a:r>
            <a:r>
              <a:rPr lang="ru-RU" sz="2000" dirty="0"/>
              <a:t> </a:t>
            </a:r>
            <a:r>
              <a:rPr lang="ru-RU" sz="2000" dirty="0" err="1"/>
              <a:t>інфомрації</a:t>
            </a:r>
            <a:r>
              <a:rPr lang="ru-RU" sz="2000" dirty="0"/>
              <a:t> і </a:t>
            </a:r>
            <a:r>
              <a:rPr lang="ru-RU" sz="2000" dirty="0" err="1"/>
              <a:t>підтвердити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запис</a:t>
            </a:r>
            <a:r>
              <a:rPr lang="ru-RU" sz="2000" dirty="0"/>
              <a:t> у файл:</a:t>
            </a:r>
            <a:endParaRPr lang="uk-UA" sz="20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210344-9294-40E3-9CBB-8C7E7640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2031285"/>
            <a:ext cx="5695950" cy="4752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C82661-86CF-4EB5-80D1-141462DD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63" y="3243799"/>
            <a:ext cx="5876925" cy="232410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A1554BF-6526-42B1-A5BD-B0BAF9E2D497}"/>
              </a:ext>
            </a:extLst>
          </p:cNvPr>
          <p:cNvSpPr/>
          <p:nvPr/>
        </p:nvSpPr>
        <p:spPr>
          <a:xfrm>
            <a:off x="5366876" y="6130486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</a:t>
            </a:r>
            <a:endParaRPr lang="uk-UA" sz="20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A872B82-FEE3-4132-BC42-5BC37E56AD95}"/>
              </a:ext>
            </a:extLst>
          </p:cNvPr>
          <p:cNvSpPr/>
          <p:nvPr/>
        </p:nvSpPr>
        <p:spPr>
          <a:xfrm>
            <a:off x="11448127" y="3429000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2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834490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943704" y="5286764"/>
            <a:ext cx="10304590" cy="110719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Головне меню викликається при запуску програми, у ньому можна обрати подальші функції.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Головне меню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69D0E3-1BC1-4CA5-AF7B-41F23A0B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1824037"/>
            <a:ext cx="5038725" cy="3209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AA9E05-045E-4CEA-BC1D-541ACFE4E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55" y="2257424"/>
            <a:ext cx="21050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943704" y="5286764"/>
            <a:ext cx="10304590" cy="110719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У головному блоці тільки змінні, команда для української мови і виклик головного меню для подальшої роботи у програмі.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169C040-FBF5-46E5-A74F-958244B0C7F2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 main</a:t>
            </a:r>
            <a:endParaRPr lang="uk-UA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71ABDD-F092-4141-9A77-05C31199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80" y="1873694"/>
            <a:ext cx="2672837" cy="28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8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2898058"/>
            <a:ext cx="9908458" cy="1061884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8491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248542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повну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r>
              <a:rPr lang="ru-RU" sz="2000" dirty="0"/>
              <a:t> про </a:t>
            </a:r>
            <a:r>
              <a:rPr lang="ru-RU" sz="2000" dirty="0" err="1"/>
              <a:t>адміністратора</a:t>
            </a:r>
            <a:r>
              <a:rPr lang="ru-RU" sz="2000" dirty="0"/>
              <a:t>, </a:t>
            </a: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чого</a:t>
            </a:r>
            <a:r>
              <a:rPr lang="ru-RU" sz="2000" dirty="0"/>
              <a:t> </a:t>
            </a:r>
            <a:r>
              <a:rPr lang="ru-RU" sz="2000" dirty="0" err="1"/>
              <a:t>перевірити</a:t>
            </a:r>
            <a:r>
              <a:rPr lang="ru-RU" sz="2000" dirty="0"/>
              <a:t> </a:t>
            </a:r>
            <a:r>
              <a:rPr lang="ru-RU" sz="2000" dirty="0" err="1"/>
              <a:t>вірність</a:t>
            </a:r>
            <a:r>
              <a:rPr lang="ru-RU" sz="2000" dirty="0"/>
              <a:t> </a:t>
            </a:r>
            <a:r>
              <a:rPr lang="ru-RU" sz="2000" dirty="0" err="1"/>
              <a:t>введеної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і </a:t>
            </a:r>
            <a:r>
              <a:rPr lang="ru-RU" sz="2000" dirty="0" err="1"/>
              <a:t>підтвердити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запис</a:t>
            </a:r>
            <a:r>
              <a:rPr lang="ru-RU" sz="2000" dirty="0"/>
              <a:t> у файл:</a:t>
            </a:r>
            <a:endParaRPr lang="uk-UA" sz="20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250723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79ED45-54E7-448F-B0FE-10DF0838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8" y="3066744"/>
            <a:ext cx="6562725" cy="3286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58689-89E0-4103-91D1-3C681223B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56" y="3262006"/>
            <a:ext cx="4838700" cy="2895600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6C69AB4-12DA-4A49-96D9-0A983A5A5B47}"/>
              </a:ext>
            </a:extLst>
          </p:cNvPr>
          <p:cNvSpPr/>
          <p:nvPr/>
        </p:nvSpPr>
        <p:spPr>
          <a:xfrm>
            <a:off x="11624879" y="5567515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4</a:t>
            </a:r>
            <a:endParaRPr lang="uk-UA" sz="20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4532FAFA-C663-4111-B705-B23F3A26B404}"/>
              </a:ext>
            </a:extLst>
          </p:cNvPr>
          <p:cNvSpPr/>
          <p:nvPr/>
        </p:nvSpPr>
        <p:spPr>
          <a:xfrm>
            <a:off x="6600592" y="5770384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3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82472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940128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25494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BC8750-F0A7-415B-BD31-C85E9E60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46587"/>
            <a:ext cx="4876800" cy="3457575"/>
          </a:xfrm>
          <a:prstGeom prst="rect">
            <a:avLst/>
          </a:prstGeom>
        </p:spPr>
      </p:pic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8116BBB6-F168-4775-8B38-1CE37EDD5BAF}"/>
              </a:ext>
            </a:extLst>
          </p:cNvPr>
          <p:cNvSpPr/>
          <p:nvPr/>
        </p:nvSpPr>
        <p:spPr>
          <a:xfrm>
            <a:off x="3541457" y="1381713"/>
            <a:ext cx="5109086" cy="189628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1 фото зображено код, який дозволяє ввести всю необхідну інформацію у правильні змінні</a:t>
            </a:r>
          </a:p>
          <a:p>
            <a:pPr algn="ctr"/>
            <a:r>
              <a:rPr lang="uk-UA" dirty="0"/>
              <a:t>Після усіх команд «</a:t>
            </a:r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стоїть команда «</a:t>
            </a:r>
            <a:r>
              <a:rPr lang="en-US" dirty="0" err="1"/>
              <a:t>cin.ignore</a:t>
            </a:r>
            <a:r>
              <a:rPr lang="en-US" dirty="0"/>
              <a:t>()</a:t>
            </a:r>
            <a:r>
              <a:rPr lang="uk-UA" dirty="0"/>
              <a:t>», щоб не виникало проблем із наступним введенням інформації (зайві літери </a:t>
            </a:r>
            <a:r>
              <a:rPr lang="uk-UA" dirty="0" err="1"/>
              <a:t>перекидуються</a:t>
            </a:r>
            <a:r>
              <a:rPr lang="uk-UA" dirty="0"/>
              <a:t> у наступне введення, або пропуски\новий рядок\пустота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113E9DE-EEA4-47F3-B5D8-E2DBA659E933}"/>
              </a:ext>
            </a:extLst>
          </p:cNvPr>
          <p:cNvSpPr/>
          <p:nvPr/>
        </p:nvSpPr>
        <p:spPr>
          <a:xfrm>
            <a:off x="8045934" y="3469670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74865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940128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25494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83178F-5489-4939-9EFA-3BC7DF18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81" y="2631704"/>
            <a:ext cx="5334000" cy="3333750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4363B3BC-495D-4BF1-BBD6-FA7A81BCAA8B}"/>
              </a:ext>
            </a:extLst>
          </p:cNvPr>
          <p:cNvSpPr/>
          <p:nvPr/>
        </p:nvSpPr>
        <p:spPr>
          <a:xfrm>
            <a:off x="529714" y="3003850"/>
            <a:ext cx="5852649" cy="258945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2 фото код, який дозволяє змінити якусь інформацію, яку уже ввели у змінну</a:t>
            </a:r>
          </a:p>
          <a:p>
            <a:pPr algn="ctr"/>
            <a:r>
              <a:rPr lang="uk-UA" dirty="0"/>
              <a:t>Завдяки функції «</a:t>
            </a:r>
            <a:r>
              <a:rPr lang="en-US" dirty="0" err="1"/>
              <a:t>goto</a:t>
            </a:r>
            <a:r>
              <a:rPr lang="uk-UA" dirty="0"/>
              <a:t>» і мітці «</a:t>
            </a:r>
            <a:r>
              <a:rPr lang="en-US" dirty="0" err="1"/>
              <a:t>Aagain</a:t>
            </a:r>
            <a:r>
              <a:rPr lang="uk-UA" dirty="0"/>
              <a:t>» (</a:t>
            </a:r>
            <a:r>
              <a:rPr lang="en-US" dirty="0"/>
              <a:t>administrators again), </a:t>
            </a:r>
            <a:r>
              <a:rPr lang="uk-UA" dirty="0"/>
              <a:t>можна змінити змінні безліч разів.</a:t>
            </a:r>
            <a:br>
              <a:rPr lang="uk-UA" dirty="0"/>
            </a:br>
            <a:r>
              <a:rPr lang="uk-UA" dirty="0"/>
              <a:t>При введені вибору завжди стоїть спочатку змінна «</a:t>
            </a:r>
            <a:r>
              <a:rPr lang="en-US" dirty="0"/>
              <a:t>string</a:t>
            </a:r>
            <a:r>
              <a:rPr lang="uk-UA" dirty="0"/>
              <a:t>», в яку вводимо, а потім</a:t>
            </a:r>
            <a:r>
              <a:rPr lang="en-US" dirty="0"/>
              <a:t>  </a:t>
            </a:r>
            <a:r>
              <a:rPr lang="uk-UA" dirty="0"/>
              <a:t>«</a:t>
            </a: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uk-UA" dirty="0"/>
              <a:t> 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temp.c_str</a:t>
            </a:r>
            <a:r>
              <a:rPr lang="en-US" dirty="0"/>
              <a:t>())</a:t>
            </a:r>
            <a:r>
              <a:rPr lang="uk-UA" dirty="0"/>
              <a:t>» для того, щоб не виникали проблеми, коли користувач вводить букву замість цифри, якщо введе букву – система </a:t>
            </a:r>
            <a:r>
              <a:rPr lang="uk-UA" dirty="0" err="1"/>
              <a:t>порекине</a:t>
            </a:r>
            <a:r>
              <a:rPr lang="uk-UA" dirty="0"/>
              <a:t> назад, до мітка «</a:t>
            </a:r>
            <a:r>
              <a:rPr lang="en-US" dirty="0" err="1"/>
              <a:t>Aagain</a:t>
            </a:r>
            <a:r>
              <a:rPr lang="uk-UA" dirty="0"/>
              <a:t>» </a:t>
            </a: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2F405322-D196-4BE8-A278-D463850C680E}"/>
              </a:ext>
            </a:extLst>
          </p:cNvPr>
          <p:cNvSpPr/>
          <p:nvPr/>
        </p:nvSpPr>
        <p:spPr>
          <a:xfrm>
            <a:off x="11499285" y="5368396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2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53152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A02868-4992-4CD6-8302-5ECAE5CA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7" y="2318646"/>
            <a:ext cx="3495214" cy="3992311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10157181" y="5785362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3</a:t>
            </a:r>
            <a:endParaRPr lang="uk-UA" sz="20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519882" y="2362023"/>
            <a:ext cx="5852649" cy="34233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3 фото код, який читає файл на наявність у ньому уже адміністраторів і генерує код, якщо адміністраторів немає – «код = 10», якщо є, то «код = код останнього адміністратора, найбільший + 1». Це виконано для більш зручного пошуку за кодом, так можна набагато легше запам’ятовувати ідентифікаційний код будь-якого адміністратора або іншого продукту чи організації.</a:t>
            </a:r>
          </a:p>
          <a:p>
            <a:pPr algn="ctr"/>
            <a:r>
              <a:rPr lang="uk-UA" dirty="0"/>
              <a:t>Команда «</a:t>
            </a:r>
            <a:r>
              <a:rPr lang="en-US" dirty="0" err="1"/>
              <a:t>administrators_file.clear</a:t>
            </a:r>
            <a:r>
              <a:rPr lang="en-US" dirty="0"/>
              <a:t>()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наявна для того, щоб перейти у початок файлу(Використовується дуже часто при переході з однієї функції в іншу)</a:t>
            </a:r>
          </a:p>
        </p:txBody>
      </p:sp>
    </p:spTree>
    <p:extLst>
      <p:ext uri="{BB962C8B-B14F-4D97-AF65-F5344CB8AC3E}">
        <p14:creationId xmlns:p14="http://schemas.microsoft.com/office/powerpoint/2010/main" val="1740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387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Основні частини коду: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0A7E9B-40EE-46D2-8B9B-4607117DA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0" y="2134244"/>
            <a:ext cx="4481359" cy="4123344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6FD8990-E49B-4D1F-AF26-04DFF01F0B67}"/>
              </a:ext>
            </a:extLst>
          </p:cNvPr>
          <p:cNvSpPr/>
          <p:nvPr/>
        </p:nvSpPr>
        <p:spPr>
          <a:xfrm>
            <a:off x="4568006" y="2259334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4</a:t>
            </a:r>
            <a:endParaRPr lang="uk-UA" sz="20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D30A995-C35B-4295-9EC2-2AEACEBF67EE}"/>
              </a:ext>
            </a:extLst>
          </p:cNvPr>
          <p:cNvSpPr/>
          <p:nvPr/>
        </p:nvSpPr>
        <p:spPr>
          <a:xfrm>
            <a:off x="5616679" y="2484247"/>
            <a:ext cx="5852649" cy="34233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 4 фото код, який записує усю введену нами раніше інформацію у файл, розділяючи її знаком «</a:t>
            </a:r>
            <a:r>
              <a:rPr lang="en-US" dirty="0"/>
              <a:t>|</a:t>
            </a:r>
            <a:r>
              <a:rPr lang="uk-UA" dirty="0"/>
              <a:t>», це все для того, щоб можна було набагато зручніше читати файл, змінювати його і у крайньому випадку, зайти у сам файл і бачити де і який тип інформації знаходиться. Набагато зручніше, ніж використовувати пропуски.</a:t>
            </a:r>
            <a:br>
              <a:rPr lang="uk-UA" dirty="0"/>
            </a:br>
            <a:r>
              <a:rPr lang="uk-UA" dirty="0"/>
              <a:t>Також, якщо ідентифікаційний код перший, тобто = 10, то у файл не добавляється пропуск у новий рядок.</a:t>
            </a:r>
          </a:p>
        </p:txBody>
      </p:sp>
    </p:spTree>
    <p:extLst>
      <p:ext uri="{BB962C8B-B14F-4D97-AF65-F5344CB8AC3E}">
        <p14:creationId xmlns:p14="http://schemas.microsoft.com/office/powerpoint/2010/main" val="391353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28CD-B51D-4A8B-89F1-270169C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017"/>
            <a:ext cx="12192000" cy="814425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59F71F-5F75-400E-BF71-33ED4B268BCA}"/>
              </a:ext>
            </a:extLst>
          </p:cNvPr>
          <p:cNvSpPr/>
          <p:nvPr/>
        </p:nvSpPr>
        <p:spPr>
          <a:xfrm>
            <a:off x="905797" y="1043142"/>
            <a:ext cx="10380406" cy="8996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Обравши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потрібно</a:t>
            </a:r>
            <a:r>
              <a:rPr lang="ru-RU" sz="2000" dirty="0"/>
              <a:t> буде ввести </a:t>
            </a:r>
            <a:r>
              <a:rPr lang="ru-RU" sz="2000" dirty="0" err="1"/>
              <a:t>повну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r>
              <a:rPr lang="ru-RU" sz="2000" dirty="0"/>
              <a:t> про </a:t>
            </a:r>
            <a:r>
              <a:rPr lang="ru-RU" sz="2000" dirty="0" err="1"/>
              <a:t>адміністратора</a:t>
            </a:r>
            <a:r>
              <a:rPr lang="ru-RU" sz="2000" dirty="0"/>
              <a:t>, </a:t>
            </a: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чого</a:t>
            </a:r>
            <a:r>
              <a:rPr lang="ru-RU" sz="2000" dirty="0"/>
              <a:t> </a:t>
            </a:r>
            <a:r>
              <a:rPr lang="ru-RU" sz="2000" dirty="0" err="1"/>
              <a:t>перевірити</a:t>
            </a:r>
            <a:r>
              <a:rPr lang="ru-RU" sz="2000" dirty="0"/>
              <a:t> </a:t>
            </a:r>
            <a:r>
              <a:rPr lang="ru-RU" sz="2000" dirty="0" err="1"/>
              <a:t>вірність</a:t>
            </a:r>
            <a:r>
              <a:rPr lang="ru-RU" sz="2000" dirty="0"/>
              <a:t> </a:t>
            </a:r>
            <a:r>
              <a:rPr lang="ru-RU" sz="2000" dirty="0" err="1"/>
              <a:t>введеної</a:t>
            </a:r>
            <a:r>
              <a:rPr lang="ru-RU" sz="2000" dirty="0"/>
              <a:t> </a:t>
            </a:r>
            <a:r>
              <a:rPr lang="ru-RU" sz="2000" dirty="0" err="1"/>
              <a:t>інфомрації</a:t>
            </a:r>
            <a:r>
              <a:rPr lang="ru-RU" sz="2000" dirty="0"/>
              <a:t> і </a:t>
            </a:r>
            <a:r>
              <a:rPr lang="ru-RU" sz="2000" dirty="0" err="1"/>
              <a:t>підтвердити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запис</a:t>
            </a:r>
            <a:r>
              <a:rPr lang="ru-RU" sz="2000" dirty="0"/>
              <a:t> у файл:</a:t>
            </a:r>
            <a:endParaRPr lang="uk-UA" sz="20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7D115B-4796-4F1D-9BD9-5107558EA228}"/>
              </a:ext>
            </a:extLst>
          </p:cNvPr>
          <p:cNvSpPr/>
          <p:nvPr/>
        </p:nvSpPr>
        <p:spPr>
          <a:xfrm>
            <a:off x="1141771" y="117989"/>
            <a:ext cx="9908458" cy="89965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Функція запису у файл на прикладі класу «</a:t>
            </a:r>
            <a:r>
              <a:rPr lang="en-US" sz="3200" dirty="0"/>
              <a:t>administrators</a:t>
            </a:r>
            <a:r>
              <a:rPr lang="ru-RU" sz="3200" dirty="0"/>
              <a:t>»</a:t>
            </a:r>
            <a:endParaRPr lang="uk-UA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210344-9294-40E3-9CBB-8C7E7640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2031285"/>
            <a:ext cx="5695950" cy="4752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C82661-86CF-4EB5-80D1-141462DD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63" y="3243799"/>
            <a:ext cx="5876925" cy="232410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A1554BF-6526-42B1-A5BD-B0BAF9E2D497}"/>
              </a:ext>
            </a:extLst>
          </p:cNvPr>
          <p:cNvSpPr/>
          <p:nvPr/>
        </p:nvSpPr>
        <p:spPr>
          <a:xfrm>
            <a:off x="5366876" y="6130486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</a:t>
            </a:r>
            <a:endParaRPr lang="uk-UA" sz="2000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A872B82-FEE3-4132-BC42-5BC37E56AD95}"/>
              </a:ext>
            </a:extLst>
          </p:cNvPr>
          <p:cNvSpPr/>
          <p:nvPr/>
        </p:nvSpPr>
        <p:spPr>
          <a:xfrm>
            <a:off x="11448127" y="3429000"/>
            <a:ext cx="326001" cy="44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2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395171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1608</Words>
  <Application>Microsoft Office PowerPoint</Application>
  <PresentationFormat>Широкий екран</PresentationFormat>
  <Paragraphs>118</Paragraphs>
  <Slides>32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Руслан Братусь</dc:creator>
  <cp:lastModifiedBy>Руслан Братусь</cp:lastModifiedBy>
  <cp:revision>38</cp:revision>
  <dcterms:created xsi:type="dcterms:W3CDTF">2020-06-13T05:09:07Z</dcterms:created>
  <dcterms:modified xsi:type="dcterms:W3CDTF">2020-06-13T08:51:27Z</dcterms:modified>
</cp:coreProperties>
</file>