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5" r:id="rId7"/>
    <p:sldId id="258" r:id="rId8"/>
    <p:sldId id="263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4" clrIdx="0">
    <p:extLst>
      <p:ext uri="{19B8F6BF-5375-455C-9EA6-DF929625EA0E}">
        <p15:presenceInfo xmlns="" xmlns:p15="http://schemas.microsoft.com/office/powerpoint/2012/main" userId="a7e79253c160c525" providerId="Windows Live"/>
      </p:ext>
    </p:extLst>
  </p:cmAuthor>
  <p:cmAuthor id="2" name="Руслан Руслан" initials="РР" lastIdx="1" clrIdx="1">
    <p:extLst>
      <p:ext uri="{19B8F6BF-5375-455C-9EA6-DF929625EA0E}">
        <p15:presenceInfo xmlns="" xmlns:p15="http://schemas.microsoft.com/office/powerpoint/2012/main" userId="791efc0b3b82c9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A7D5E-FD84-4BF2-B681-046A20FA24E8}" v="33" dt="2019-11-07T13:37:52.706"/>
    <p1510:client id="{267E6809-FF38-40FA-948E-D2A3B42761E8}" v="9" dt="2019-11-07T13:45:20.316"/>
    <p1510:client id="{2B4BB41D-20BD-4066-A6C3-C8BFD74C8007}" v="161" dt="2019-11-07T09:30:01.681"/>
    <p1510:client id="{55578CDF-5535-4880-A47C-42E92C3D0C26}" v="1" dt="2019-11-07T08:34:01.618"/>
    <p1510:client id="{7487E8D2-D3CE-469D-A8EF-DF955D27A2EC}" v="205" dt="2019-11-06T23:55:08.625"/>
    <p1510:client id="{765EB39A-37E5-4563-9B8F-C173A4C9BAB2}" v="86" dt="2019-11-07T11:21:56.573"/>
    <p1510:client id="{CE2AA9A3-FC94-41BB-B421-FEAF2112369E}" v="13" dt="2019-11-07T13:18:10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3" autoAdjust="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07T05:33:34.566" idx="1">
    <p:pos x="4925" y="1080"/>
    <p:text>corr = 0.22
</p:text>
    <p:extLst>
      <p:ext uri="{C676402C-5697-4E1C-873F-D02D1690AC5C}">
        <p15:threadingInfo xmlns="" xmlns:p15="http://schemas.microsoft.com/office/powerpoint/2012/main" timeZoneBias="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79C770-D9EA-4474-A04E-866F1C163D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8189BBB-1A67-461E-9E77-F66A8EE892B9}">
      <dgm:prSet/>
      <dgm:spPr/>
      <dgm:t>
        <a:bodyPr/>
        <a:lstStyle/>
        <a:p>
          <a:r>
            <a:rPr lang="ru-RU"/>
            <a:t>10 </a:t>
          </a:r>
          <a:r>
            <a:rPr lang="ru-RU" err="1"/>
            <a:t>seasons</a:t>
          </a:r>
          <a:r>
            <a:rPr lang="ru-RU"/>
            <a:t> (07/08 – 16/17)</a:t>
          </a:r>
          <a:endParaRPr lang="en-US"/>
        </a:p>
      </dgm:t>
    </dgm:pt>
    <dgm:pt modelId="{A038842F-02B9-445E-AD3E-ADB5F4F40CB2}" type="parTrans" cxnId="{37060479-0760-4B1A-9E56-C197A3C474AF}">
      <dgm:prSet/>
      <dgm:spPr/>
      <dgm:t>
        <a:bodyPr/>
        <a:lstStyle/>
        <a:p>
          <a:endParaRPr lang="en-US"/>
        </a:p>
      </dgm:t>
    </dgm:pt>
    <dgm:pt modelId="{06719DD2-30FC-4F09-95AB-FEDA67C0F941}" type="sibTrans" cxnId="{37060479-0760-4B1A-9E56-C197A3C474AF}">
      <dgm:prSet/>
      <dgm:spPr/>
      <dgm:t>
        <a:bodyPr/>
        <a:lstStyle/>
        <a:p>
          <a:endParaRPr lang="en-US"/>
        </a:p>
      </dgm:t>
    </dgm:pt>
    <dgm:pt modelId="{4E4E1B33-1168-4695-85B8-B53D3226A7F0}">
      <dgm:prSet/>
      <dgm:spPr/>
      <dgm:t>
        <a:bodyPr/>
        <a:lstStyle/>
        <a:p>
          <a:pPr rtl="0"/>
          <a:r>
            <a:rPr lang="ru-RU" err="1"/>
            <a:t>Top</a:t>
          </a:r>
          <a:r>
            <a:rPr lang="ru-RU"/>
            <a:t> 5 </a:t>
          </a:r>
          <a:r>
            <a:rPr lang="ru-RU" err="1">
              <a:latin typeface="Calibri Light" panose="020F0302020204030204"/>
            </a:rPr>
            <a:t>Europe</a:t>
          </a:r>
          <a:r>
            <a:rPr lang="ru-RU">
              <a:latin typeface="Calibri Light" panose="020F0302020204030204"/>
            </a:rPr>
            <a:t> </a:t>
          </a:r>
          <a:r>
            <a:rPr lang="ru-RU" err="1">
              <a:latin typeface="Calibri Light" panose="020F0302020204030204"/>
            </a:rPr>
            <a:t>Leagues</a:t>
          </a:r>
          <a:endParaRPr lang="en-US" err="1"/>
        </a:p>
      </dgm:t>
    </dgm:pt>
    <dgm:pt modelId="{39175156-4F33-483E-B835-0D33FEBDCA4A}" type="parTrans" cxnId="{585DB0F0-19F2-4E5C-81AB-3043FF4C7DBF}">
      <dgm:prSet/>
      <dgm:spPr/>
      <dgm:t>
        <a:bodyPr/>
        <a:lstStyle/>
        <a:p>
          <a:endParaRPr lang="en-US"/>
        </a:p>
      </dgm:t>
    </dgm:pt>
    <dgm:pt modelId="{C061E3B5-0D31-4CD4-81BD-C1B9DD47F9ED}" type="sibTrans" cxnId="{585DB0F0-19F2-4E5C-81AB-3043FF4C7DBF}">
      <dgm:prSet/>
      <dgm:spPr/>
      <dgm:t>
        <a:bodyPr/>
        <a:lstStyle/>
        <a:p>
          <a:endParaRPr lang="en-US"/>
        </a:p>
      </dgm:t>
    </dgm:pt>
    <dgm:pt modelId="{50BF6F1B-B53A-4345-9D03-53D5A87CF329}">
      <dgm:prSet/>
      <dgm:spPr/>
      <dgm:t>
        <a:bodyPr/>
        <a:lstStyle/>
        <a:p>
          <a:r>
            <a:rPr lang="ru-RU"/>
            <a:t>5.890 </a:t>
          </a:r>
          <a:r>
            <a:rPr lang="ru-RU" err="1"/>
            <a:t>transfers</a:t>
          </a:r>
          <a:endParaRPr lang="en-US" err="1"/>
        </a:p>
      </dgm:t>
    </dgm:pt>
    <dgm:pt modelId="{5167C377-17DC-41AC-90AD-47C5D26421C3}" type="parTrans" cxnId="{254468D6-B8DE-4491-97EC-6657A7178E5C}">
      <dgm:prSet/>
      <dgm:spPr/>
      <dgm:t>
        <a:bodyPr/>
        <a:lstStyle/>
        <a:p>
          <a:endParaRPr lang="en-US"/>
        </a:p>
      </dgm:t>
    </dgm:pt>
    <dgm:pt modelId="{9A3FA634-21F5-4DC8-96FB-DB42DC067C2F}" type="sibTrans" cxnId="{254468D6-B8DE-4491-97EC-6657A7178E5C}">
      <dgm:prSet/>
      <dgm:spPr/>
      <dgm:t>
        <a:bodyPr/>
        <a:lstStyle/>
        <a:p>
          <a:endParaRPr lang="en-US"/>
        </a:p>
      </dgm:t>
    </dgm:pt>
    <dgm:pt modelId="{BDD57DA4-23C9-4A19-901F-1DF46D04DE20}">
      <dgm:prSet/>
      <dgm:spPr/>
      <dgm:t>
        <a:bodyPr/>
        <a:lstStyle/>
        <a:p>
          <a:r>
            <a:rPr lang="ru-RU" err="1"/>
            <a:t>Total</a:t>
          </a:r>
          <a:r>
            <a:rPr lang="ru-RU"/>
            <a:t> 17.192.435.000 </a:t>
          </a:r>
          <a:r>
            <a:rPr lang="ru-RU" err="1"/>
            <a:t>euro</a:t>
          </a:r>
          <a:endParaRPr lang="en-US" err="1"/>
        </a:p>
      </dgm:t>
    </dgm:pt>
    <dgm:pt modelId="{A36FC624-5586-4E26-91A1-BC6CDC9A3057}" type="parTrans" cxnId="{D05FE081-CA21-4A8D-AFF4-3DC5216975FD}">
      <dgm:prSet/>
      <dgm:spPr/>
      <dgm:t>
        <a:bodyPr/>
        <a:lstStyle/>
        <a:p>
          <a:endParaRPr lang="en-US"/>
        </a:p>
      </dgm:t>
    </dgm:pt>
    <dgm:pt modelId="{ED1776B7-ADBC-4C76-AD4A-E5ECCD4F51F7}" type="sibTrans" cxnId="{D05FE081-CA21-4A8D-AFF4-3DC5216975FD}">
      <dgm:prSet/>
      <dgm:spPr/>
      <dgm:t>
        <a:bodyPr/>
        <a:lstStyle/>
        <a:p>
          <a:endParaRPr lang="en-US"/>
        </a:p>
      </dgm:t>
    </dgm:pt>
    <dgm:pt modelId="{1D252FE0-5908-4EED-A1C5-6F62EA2D214A}" type="pres">
      <dgm:prSet presAssocID="{8879C770-D9EA-4474-A04E-866F1C163D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7983F75-1651-4FF0-8B1F-625CB001991A}" type="pres">
      <dgm:prSet presAssocID="{08189BBB-1A67-461E-9E77-F66A8EE892B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D9476F-A0A2-4E13-B15F-BBF5D4E9A0B4}" type="pres">
      <dgm:prSet presAssocID="{06719DD2-30FC-4F09-95AB-FEDA67C0F941}" presName="spacer" presStyleCnt="0"/>
      <dgm:spPr/>
    </dgm:pt>
    <dgm:pt modelId="{A07F1478-5D3E-4989-928D-C9AEBBFCECB4}" type="pres">
      <dgm:prSet presAssocID="{4E4E1B33-1168-4695-85B8-B53D3226A7F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D79F8D-D6F8-4F1A-BD93-53FE7213ACE4}" type="pres">
      <dgm:prSet presAssocID="{C061E3B5-0D31-4CD4-81BD-C1B9DD47F9ED}" presName="spacer" presStyleCnt="0"/>
      <dgm:spPr/>
    </dgm:pt>
    <dgm:pt modelId="{A604BDE1-1F1A-4D24-8719-FE751A02849A}" type="pres">
      <dgm:prSet presAssocID="{50BF6F1B-B53A-4345-9D03-53D5A87CF32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FC8322-C691-402F-9F99-130BA0D3DDC3}" type="pres">
      <dgm:prSet presAssocID="{9A3FA634-21F5-4DC8-96FB-DB42DC067C2F}" presName="spacer" presStyleCnt="0"/>
      <dgm:spPr/>
    </dgm:pt>
    <dgm:pt modelId="{BAB8F83E-4CFC-4637-9437-3780603A6BD4}" type="pres">
      <dgm:prSet presAssocID="{BDD57DA4-23C9-4A19-901F-1DF46D04DE2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85DB0F0-19F2-4E5C-81AB-3043FF4C7DBF}" srcId="{8879C770-D9EA-4474-A04E-866F1C163DFA}" destId="{4E4E1B33-1168-4695-85B8-B53D3226A7F0}" srcOrd="1" destOrd="0" parTransId="{39175156-4F33-483E-B835-0D33FEBDCA4A}" sibTransId="{C061E3B5-0D31-4CD4-81BD-C1B9DD47F9ED}"/>
    <dgm:cxn modelId="{C179F351-6805-46A5-AE87-58F9501B91D4}" type="presOf" srcId="{8879C770-D9EA-4474-A04E-866F1C163DFA}" destId="{1D252FE0-5908-4EED-A1C5-6F62EA2D214A}" srcOrd="0" destOrd="0" presId="urn:microsoft.com/office/officeart/2005/8/layout/vList2"/>
    <dgm:cxn modelId="{D05FE081-CA21-4A8D-AFF4-3DC5216975FD}" srcId="{8879C770-D9EA-4474-A04E-866F1C163DFA}" destId="{BDD57DA4-23C9-4A19-901F-1DF46D04DE20}" srcOrd="3" destOrd="0" parTransId="{A36FC624-5586-4E26-91A1-BC6CDC9A3057}" sibTransId="{ED1776B7-ADBC-4C76-AD4A-E5ECCD4F51F7}"/>
    <dgm:cxn modelId="{D411FAD2-B332-4CDA-8EF3-28B992F5FC68}" type="presOf" srcId="{50BF6F1B-B53A-4345-9D03-53D5A87CF329}" destId="{A604BDE1-1F1A-4D24-8719-FE751A02849A}" srcOrd="0" destOrd="0" presId="urn:microsoft.com/office/officeart/2005/8/layout/vList2"/>
    <dgm:cxn modelId="{2FD94437-A60B-461E-8B93-814B00568764}" type="presOf" srcId="{08189BBB-1A67-461E-9E77-F66A8EE892B9}" destId="{27983F75-1651-4FF0-8B1F-625CB001991A}" srcOrd="0" destOrd="0" presId="urn:microsoft.com/office/officeart/2005/8/layout/vList2"/>
    <dgm:cxn modelId="{37060479-0760-4B1A-9E56-C197A3C474AF}" srcId="{8879C770-D9EA-4474-A04E-866F1C163DFA}" destId="{08189BBB-1A67-461E-9E77-F66A8EE892B9}" srcOrd="0" destOrd="0" parTransId="{A038842F-02B9-445E-AD3E-ADB5F4F40CB2}" sibTransId="{06719DD2-30FC-4F09-95AB-FEDA67C0F941}"/>
    <dgm:cxn modelId="{D02624A3-9DCA-4AC7-B032-F86B61E4CC12}" type="presOf" srcId="{BDD57DA4-23C9-4A19-901F-1DF46D04DE20}" destId="{BAB8F83E-4CFC-4637-9437-3780603A6BD4}" srcOrd="0" destOrd="0" presId="urn:microsoft.com/office/officeart/2005/8/layout/vList2"/>
    <dgm:cxn modelId="{8BD52A43-BB7B-4857-8104-789D609217BA}" type="presOf" srcId="{4E4E1B33-1168-4695-85B8-B53D3226A7F0}" destId="{A07F1478-5D3E-4989-928D-C9AEBBFCECB4}" srcOrd="0" destOrd="0" presId="urn:microsoft.com/office/officeart/2005/8/layout/vList2"/>
    <dgm:cxn modelId="{254468D6-B8DE-4491-97EC-6657A7178E5C}" srcId="{8879C770-D9EA-4474-A04E-866F1C163DFA}" destId="{50BF6F1B-B53A-4345-9D03-53D5A87CF329}" srcOrd="2" destOrd="0" parTransId="{5167C377-17DC-41AC-90AD-47C5D26421C3}" sibTransId="{9A3FA634-21F5-4DC8-96FB-DB42DC067C2F}"/>
    <dgm:cxn modelId="{11C347EB-CB57-45E3-919F-F7142931AA56}" type="presParOf" srcId="{1D252FE0-5908-4EED-A1C5-6F62EA2D214A}" destId="{27983F75-1651-4FF0-8B1F-625CB001991A}" srcOrd="0" destOrd="0" presId="urn:microsoft.com/office/officeart/2005/8/layout/vList2"/>
    <dgm:cxn modelId="{E86F2D12-198C-471A-89F6-2467A9058CC6}" type="presParOf" srcId="{1D252FE0-5908-4EED-A1C5-6F62EA2D214A}" destId="{DED9476F-A0A2-4E13-B15F-BBF5D4E9A0B4}" srcOrd="1" destOrd="0" presId="urn:microsoft.com/office/officeart/2005/8/layout/vList2"/>
    <dgm:cxn modelId="{E9B6A21E-7BC5-49E3-8D1F-7DAEE051845C}" type="presParOf" srcId="{1D252FE0-5908-4EED-A1C5-6F62EA2D214A}" destId="{A07F1478-5D3E-4989-928D-C9AEBBFCECB4}" srcOrd="2" destOrd="0" presId="urn:microsoft.com/office/officeart/2005/8/layout/vList2"/>
    <dgm:cxn modelId="{2DB5D93F-1B4C-4BB4-A690-2D65615DD0D8}" type="presParOf" srcId="{1D252FE0-5908-4EED-A1C5-6F62EA2D214A}" destId="{32D79F8D-D6F8-4F1A-BD93-53FE7213ACE4}" srcOrd="3" destOrd="0" presId="urn:microsoft.com/office/officeart/2005/8/layout/vList2"/>
    <dgm:cxn modelId="{0364B067-34FB-4558-A114-5D2113FA6111}" type="presParOf" srcId="{1D252FE0-5908-4EED-A1C5-6F62EA2D214A}" destId="{A604BDE1-1F1A-4D24-8719-FE751A02849A}" srcOrd="4" destOrd="0" presId="urn:microsoft.com/office/officeart/2005/8/layout/vList2"/>
    <dgm:cxn modelId="{EE10F482-9555-4949-ABCB-484C298B0EA0}" type="presParOf" srcId="{1D252FE0-5908-4EED-A1C5-6F62EA2D214A}" destId="{92FC8322-C691-402F-9F99-130BA0D3DDC3}" srcOrd="5" destOrd="0" presId="urn:microsoft.com/office/officeart/2005/8/layout/vList2"/>
    <dgm:cxn modelId="{52D373B9-491B-4661-8279-D866843AE8B6}" type="presParOf" srcId="{1D252FE0-5908-4EED-A1C5-6F62EA2D214A}" destId="{BAB8F83E-4CFC-4637-9437-3780603A6B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983F75-1651-4FF0-8B1F-625CB001991A}">
      <dsp:nvSpPr>
        <dsp:cNvPr id="0" name=""/>
        <dsp:cNvSpPr/>
      </dsp:nvSpPr>
      <dsp:spPr>
        <a:xfrm>
          <a:off x="0" y="746533"/>
          <a:ext cx="6513603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/>
            <a:t>10 </a:t>
          </a:r>
          <a:r>
            <a:rPr lang="ru-RU" sz="4200" kern="1200" err="1"/>
            <a:t>seasons</a:t>
          </a:r>
          <a:r>
            <a:rPr lang="ru-RU" sz="4200" kern="1200"/>
            <a:t> (07/08 – 16/17)</a:t>
          </a:r>
          <a:endParaRPr lang="en-US" sz="4200" kern="1200"/>
        </a:p>
      </dsp:txBody>
      <dsp:txXfrm>
        <a:off x="0" y="746533"/>
        <a:ext cx="6513603" cy="1007370"/>
      </dsp:txXfrm>
    </dsp:sp>
    <dsp:sp modelId="{A07F1478-5D3E-4989-928D-C9AEBBFCECB4}">
      <dsp:nvSpPr>
        <dsp:cNvPr id="0" name=""/>
        <dsp:cNvSpPr/>
      </dsp:nvSpPr>
      <dsp:spPr>
        <a:xfrm>
          <a:off x="0" y="1874863"/>
          <a:ext cx="6513603" cy="100737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err="1"/>
            <a:t>Top</a:t>
          </a:r>
          <a:r>
            <a:rPr lang="ru-RU" sz="4200" kern="1200"/>
            <a:t> 5 </a:t>
          </a:r>
          <a:r>
            <a:rPr lang="ru-RU" sz="4200" kern="1200" err="1">
              <a:latin typeface="Calibri Light" panose="020F0302020204030204"/>
            </a:rPr>
            <a:t>Europe</a:t>
          </a:r>
          <a:r>
            <a:rPr lang="ru-RU" sz="4200" kern="1200">
              <a:latin typeface="Calibri Light" panose="020F0302020204030204"/>
            </a:rPr>
            <a:t> </a:t>
          </a:r>
          <a:r>
            <a:rPr lang="ru-RU" sz="4200" kern="1200" err="1">
              <a:latin typeface="Calibri Light" panose="020F0302020204030204"/>
            </a:rPr>
            <a:t>Leagues</a:t>
          </a:r>
          <a:endParaRPr lang="en-US" sz="4200" kern="1200" err="1"/>
        </a:p>
      </dsp:txBody>
      <dsp:txXfrm>
        <a:off x="0" y="1874863"/>
        <a:ext cx="6513603" cy="1007370"/>
      </dsp:txXfrm>
    </dsp:sp>
    <dsp:sp modelId="{A604BDE1-1F1A-4D24-8719-FE751A02849A}">
      <dsp:nvSpPr>
        <dsp:cNvPr id="0" name=""/>
        <dsp:cNvSpPr/>
      </dsp:nvSpPr>
      <dsp:spPr>
        <a:xfrm>
          <a:off x="0" y="3003192"/>
          <a:ext cx="6513603" cy="100737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/>
            <a:t>5.890 </a:t>
          </a:r>
          <a:r>
            <a:rPr lang="ru-RU" sz="4200" kern="1200" err="1"/>
            <a:t>transfers</a:t>
          </a:r>
          <a:endParaRPr lang="en-US" sz="4200" kern="1200" err="1"/>
        </a:p>
      </dsp:txBody>
      <dsp:txXfrm>
        <a:off x="0" y="3003192"/>
        <a:ext cx="6513603" cy="1007370"/>
      </dsp:txXfrm>
    </dsp:sp>
    <dsp:sp modelId="{BAB8F83E-4CFC-4637-9437-3780603A6BD4}">
      <dsp:nvSpPr>
        <dsp:cNvPr id="0" name=""/>
        <dsp:cNvSpPr/>
      </dsp:nvSpPr>
      <dsp:spPr>
        <a:xfrm>
          <a:off x="0" y="4131523"/>
          <a:ext cx="6513603" cy="10073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err="1"/>
            <a:t>Total</a:t>
          </a:r>
          <a:r>
            <a:rPr lang="ru-RU" sz="4200" kern="1200"/>
            <a:t> 17.192.435.000 </a:t>
          </a:r>
          <a:r>
            <a:rPr lang="ru-RU" sz="4200" kern="1200" err="1"/>
            <a:t>euro</a:t>
          </a:r>
          <a:endParaRPr lang="en-US" sz="4200" kern="1200" err="1"/>
        </a:p>
      </dsp:txBody>
      <dsp:txXfrm>
        <a:off x="0" y="4131523"/>
        <a:ext cx="6513603" cy="1007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1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Autofit/>
          </a:bodyPr>
          <a:lstStyle/>
          <a:p>
            <a:pPr algn="l"/>
            <a:r>
              <a:rPr lang="en-GB" sz="4000" dirty="0">
                <a:solidFill>
                  <a:schemeClr val="bg1"/>
                </a:solidFill>
                <a:ea typeface="+mj-lt"/>
                <a:cs typeface="+mj-lt"/>
              </a:rPr>
              <a:t>Question 1:</a:t>
            </a:r>
            <a:br>
              <a:rPr lang="en-GB" sz="40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GB" sz="4000" dirty="0">
                <a:solidFill>
                  <a:schemeClr val="bg1"/>
                </a:solidFill>
                <a:ea typeface="+mj-lt"/>
                <a:cs typeface="+mj-lt"/>
              </a:rPr>
              <a:t>Is there any correlation between the results and the revenue of the football club?</a:t>
            </a:r>
            <a:endParaRPr lang="en-GB" sz="44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5" name="Freeform: Shape 23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5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 descr="A close up of a football ball&#10;&#10;Description generated with high confidence">
            <a:extLst>
              <a:ext uri="{FF2B5EF4-FFF2-40B4-BE49-F238E27FC236}">
                <a16:creationId xmlns="" xmlns:a16="http://schemas.microsoft.com/office/drawing/2014/main" id="{AC3A4485-0810-42C0-8622-80FEC0AF01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382" y="597518"/>
            <a:ext cx="4047843" cy="42947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0D9D698-0FA1-448E-AD52-E7B68D3E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FFFFFF"/>
                </a:solidFill>
                <a:cs typeface="Calibri Light"/>
              </a:rPr>
              <a:t>About</a:t>
            </a:r>
            <a:r>
              <a:rPr lang="ru-RU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ru-RU" dirty="0" err="1">
                <a:solidFill>
                  <a:srgbClr val="FFFFFF"/>
                </a:solidFill>
                <a:cs typeface="Calibri Light"/>
              </a:rPr>
              <a:t>transfers</a:t>
            </a:r>
            <a:r>
              <a:rPr lang="ru-RU" dirty="0">
                <a:solidFill>
                  <a:srgbClr val="FFFFFF"/>
                </a:solidFill>
                <a:cs typeface="Calibri Light"/>
              </a:rPr>
              <a:t>:</a:t>
            </a:r>
            <a:endParaRPr lang="ru-RU" dirty="0">
              <a:solidFill>
                <a:srgbClr val="FFFFFF"/>
              </a:soli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="" xmlns:a16="http://schemas.microsoft.com/office/drawing/2014/main" id="{17CA6424-C268-4D42-8863-801A90723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737060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66178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="" xmlns:a16="http://schemas.microsoft.com/office/drawing/2014/main" id="{554315F0-88A0-4AB7-9558-6F65461565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751" y="321734"/>
            <a:ext cx="4521665" cy="2905170"/>
          </a:xfrm>
          <a:prstGeom prst="rect">
            <a:avLst/>
          </a:prstGeom>
        </p:spPr>
      </p:pic>
      <p:sp>
        <p:nvSpPr>
          <p:cNvPr id="12" name="Rectangle 14">
            <a:extLst>
              <a:ext uri="{FF2B5EF4-FFF2-40B4-BE49-F238E27FC236}">
                <a16:creationId xmlns="" xmlns:a16="http://schemas.microsoft.com/office/drawing/2014/main" id="{417CDA24-35F8-4540-8C52-3096D6D949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="" xmlns:a16="http://schemas.microsoft.com/office/drawing/2014/main" id="{5120E6BA-23ED-46FC-943E-235F1BEF6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093841" y="321734"/>
            <a:ext cx="3540981" cy="2905170"/>
          </a:xfrm>
          <a:prstGeom prst="rect">
            <a:avLst/>
          </a:prstGeom>
        </p:spPr>
      </p:pic>
      <p:sp>
        <p:nvSpPr>
          <p:cNvPr id="13" name="Rectangle 16">
            <a:extLst>
              <a:ext uri="{FF2B5EF4-FFF2-40B4-BE49-F238E27FC236}">
                <a16:creationId xmlns="" xmlns:a16="http://schemas.microsoft.com/office/drawing/2014/main" id="{8658BFE0-4E65-4174-9C75-687C94E88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="" xmlns:a16="http://schemas.microsoft.com/office/drawing/2014/main" id="{FA75DFED-A0C1-4A83-BE1D-0271C1826E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10" descr="Изображение выглядит как черный, вода&#10;&#10;Описание создано с очень высокой степенью достоверности">
            <a:extLst>
              <a:ext uri="{FF2B5EF4-FFF2-40B4-BE49-F238E27FC236}">
                <a16:creationId xmlns="" xmlns:a16="http://schemas.microsoft.com/office/drawing/2014/main" id="{2993AEA9-2627-48A4-B520-A1D7DDDA278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2287" y="3631096"/>
            <a:ext cx="4296591" cy="2760560"/>
          </a:xfrm>
          <a:prstGeom prst="rect">
            <a:avLst/>
          </a:prstGeom>
        </p:spPr>
      </p:pic>
      <p:pic>
        <p:nvPicPr>
          <p:cNvPr id="8" name="Рисунок 8" descr="Изображение выглядит как снимок экрана, рисунок&#10;&#10;Описание создано с очень высокой степенью достоверности">
            <a:extLst>
              <a:ext uri="{FF2B5EF4-FFF2-40B4-BE49-F238E27FC236}">
                <a16:creationId xmlns="" xmlns:a16="http://schemas.microsoft.com/office/drawing/2014/main" id="{A0D760AE-4D3C-46C2-BA40-784570B7AB0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35496" y="3631096"/>
            <a:ext cx="3457671" cy="27605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227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="" xmlns:a16="http://schemas.microsoft.com/office/drawing/2014/main" id="{FB0044B8-742D-4271-AB7F-D8E0E2AD12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1291" y="1573397"/>
            <a:ext cx="4533440" cy="3719551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="" xmlns:a16="http://schemas.microsoft.com/office/drawing/2014/main" id="{B09F21B7-E193-47E6-8C11-50A22BACB0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5661" y="1833247"/>
            <a:ext cx="4340645" cy="28009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765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FA6B8D-E2B5-4E2C-AA47-BFC3FFE6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85" y="200080"/>
            <a:ext cx="5314536" cy="1325563"/>
          </a:xfrm>
        </p:spPr>
        <p:txBody>
          <a:bodyPr>
            <a:normAutofit/>
          </a:bodyPr>
          <a:lstStyle/>
          <a:p>
            <a:r>
              <a:rPr lang="en-US" sz="4100" dirty="0">
                <a:cs typeface="Calibri Light"/>
              </a:rPr>
              <a:t>Answer 1:</a:t>
            </a:r>
          </a:p>
        </p:txBody>
      </p:sp>
      <p:sp>
        <p:nvSpPr>
          <p:cNvPr id="13" name="Freeform: Shape 15">
            <a:extLst>
              <a:ext uri="{FF2B5EF4-FFF2-40B4-BE49-F238E27FC236}">
                <a16:creationId xmlns="" xmlns:a16="http://schemas.microsoft.com/office/drawing/2014/main" id="{E0D60ECE-8986-45DC-B7FE-EC7699B46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7">
            <a:extLst>
              <a:ext uri="{FF2B5EF4-FFF2-40B4-BE49-F238E27FC236}">
                <a16:creationId xmlns="" xmlns:a16="http://schemas.microsoft.com/office/drawing/2014/main" id="{96964194-5878-40D2-8EC0-DDC58387F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06487C40-DE32-4537-9E7E-778A152471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3013" r="14814" b="1"/>
          <a:stretch/>
        </p:blipFill>
        <p:spPr>
          <a:xfrm>
            <a:off x="51657" y="776695"/>
            <a:ext cx="4655361" cy="48344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2B3373-918F-480A-8AAB-06FB176E6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385" y="1272748"/>
            <a:ext cx="4959521" cy="19211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Results of the correlation indicated that there was a positive association between revenue and results of football club (r = .49)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="" xmlns:a16="http://schemas.microsoft.com/office/drawing/2014/main" id="{79C7DF4D-1281-4BBA-8E9D-D3BDF34A6D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8673" y="3426139"/>
            <a:ext cx="3990109" cy="2854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F9B93BF-21E2-412B-B7DB-C32E4DCEFDCF}"/>
              </a:ext>
            </a:extLst>
          </p:cNvPr>
          <p:cNvSpPr txBox="1"/>
          <p:nvPr/>
        </p:nvSpPr>
        <p:spPr>
          <a:xfrm rot="-5400000">
            <a:off x="5845751" y="4399683"/>
            <a:ext cx="1141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Revenue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7E0DBB2-0BC0-418D-934A-72CB40A90E1A}"/>
              </a:ext>
            </a:extLst>
          </p:cNvPr>
          <p:cNvSpPr txBox="1"/>
          <p:nvPr/>
        </p:nvSpPr>
        <p:spPr>
          <a:xfrm>
            <a:off x="8408843" y="6278706"/>
            <a:ext cx="838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Calibri"/>
              </a:rPr>
              <a:t>Rating</a:t>
            </a:r>
          </a:p>
        </p:txBody>
      </p:sp>
    </p:spTree>
    <p:extLst>
      <p:ext uri="{BB962C8B-B14F-4D97-AF65-F5344CB8AC3E}">
        <p14:creationId xmlns="" xmlns:p14="http://schemas.microsoft.com/office/powerpoint/2010/main" val="2798418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1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67500" y="1047750"/>
            <a:ext cx="4914900" cy="3638550"/>
          </a:xfrm>
        </p:spPr>
        <p:txBody>
          <a:bodyPr anchor="b">
            <a:no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  <a:ea typeface="+mj-lt"/>
                <a:cs typeface="+mj-lt"/>
              </a:rPr>
              <a:t>Question 2: </a:t>
            </a:r>
            <a:br>
              <a:rPr lang="en-GB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Does the transfer strategy affect the rating?</a:t>
            </a:r>
            <a:endParaRPr lang="en-GB" sz="4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5" name="Freeform: Shape 23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5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 descr="A close up of a football ball&#10;&#10;Description generated with high confidence">
            <a:extLst>
              <a:ext uri="{FF2B5EF4-FFF2-40B4-BE49-F238E27FC236}">
                <a16:creationId xmlns="" xmlns:a16="http://schemas.microsoft.com/office/drawing/2014/main" id="{AC3A4485-0810-42C0-8622-80FEC0AF01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382" y="597518"/>
            <a:ext cx="4047843" cy="42947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165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="" xmlns:a16="http://schemas.microsoft.com/office/drawing/2014/main" id="{BB79B1F1-2503-4106-BB3A-B25CC5D8A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12018" b="433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30728" y="0"/>
            <a:ext cx="30459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Transfers</a:t>
            </a:r>
            <a:endParaRPr lang="ru-RU" sz="4000" dirty="0"/>
          </a:p>
        </p:txBody>
      </p:sp>
    </p:spTree>
    <p:extLst>
      <p:ext uri="{BB962C8B-B14F-4D97-AF65-F5344CB8AC3E}">
        <p14:creationId xmlns="" xmlns:p14="http://schemas.microsoft.com/office/powerpoint/2010/main" val="260152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CE2481E-5D7B-405A-8922-FA2333D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Strategies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comparison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="" xmlns:a16="http://schemas.microsoft.com/office/drawing/2014/main" id="{E4A50C93-A3EE-4836-B985-919A554B9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0497" y="1397984"/>
            <a:ext cx="5389938" cy="3821716"/>
          </a:xfrm>
        </p:spPr>
      </p:pic>
      <p:pic>
        <p:nvPicPr>
          <p:cNvPr id="6" name="Рисунок 6">
            <a:extLst>
              <a:ext uri="{FF2B5EF4-FFF2-40B4-BE49-F238E27FC236}">
                <a16:creationId xmlns="" xmlns:a16="http://schemas.microsoft.com/office/drawing/2014/main" id="{D44A4546-CAAC-4E13-92E7-66C543DC3B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9577" y="1425282"/>
            <a:ext cx="5583381" cy="501535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097528" y="5339834"/>
            <a:ext cx="1699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 0.22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7874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FA6B8D-E2B5-4E2C-AA47-BFC3FFE6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294" y="224939"/>
            <a:ext cx="5314536" cy="1325563"/>
          </a:xfrm>
        </p:spPr>
        <p:txBody>
          <a:bodyPr>
            <a:normAutofit/>
          </a:bodyPr>
          <a:lstStyle/>
          <a:p>
            <a:r>
              <a:rPr lang="en-US" sz="4100" dirty="0">
                <a:cs typeface="Calibri Light"/>
              </a:rPr>
              <a:t>Answer 2:</a:t>
            </a:r>
          </a:p>
        </p:txBody>
      </p:sp>
      <p:sp>
        <p:nvSpPr>
          <p:cNvPr id="13" name="Freeform: Shape 15">
            <a:extLst>
              <a:ext uri="{FF2B5EF4-FFF2-40B4-BE49-F238E27FC236}">
                <a16:creationId xmlns="" xmlns:a16="http://schemas.microsoft.com/office/drawing/2014/main" id="{E0D60ECE-8986-45DC-B7FE-EC7699B46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7">
            <a:extLst>
              <a:ext uri="{FF2B5EF4-FFF2-40B4-BE49-F238E27FC236}">
                <a16:creationId xmlns="" xmlns:a16="http://schemas.microsoft.com/office/drawing/2014/main" id="{96964194-5878-40D2-8EC0-DDC58387F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06487C40-DE32-4537-9E7E-778A152471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3013" r="14814" b="1"/>
          <a:stretch/>
        </p:blipFill>
        <p:spPr>
          <a:xfrm>
            <a:off x="51657" y="776695"/>
            <a:ext cx="4655361" cy="48344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2B3373-918F-480A-8AAB-06FB176E6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294" y="1425211"/>
            <a:ext cx="4959521" cy="19211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ea typeface="+mn-lt"/>
                <a:cs typeface="+mn-lt"/>
              </a:rPr>
              <a:t>Results of the correlation indicated that there was not a positive association between revenue and results of football club (r = .22)</a:t>
            </a:r>
          </a:p>
          <a:p>
            <a:pPr marL="0" indent="0">
              <a:buNone/>
            </a:pPr>
            <a:endParaRPr lang="en-GB" sz="18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2172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84</Words>
  <Application>Microsoft Office PowerPoint</Application>
  <PresentationFormat>Произвольный</PresentationFormat>
  <Paragraphs>17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Question 1: Is there any correlation between the results and the revenue of the football club?</vt:lpstr>
      <vt:lpstr>About transfers:</vt:lpstr>
      <vt:lpstr>Слайд 3</vt:lpstr>
      <vt:lpstr>Слайд 4</vt:lpstr>
      <vt:lpstr>Answer 1:</vt:lpstr>
      <vt:lpstr>Question 2:  Does the transfer strategy affect the rating?</vt:lpstr>
      <vt:lpstr>Слайд 7</vt:lpstr>
      <vt:lpstr>Strategies comparison</vt:lpstr>
      <vt:lpstr>Answer 2: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НР</dc:creator>
  <cp:lastModifiedBy>НР</cp:lastModifiedBy>
  <cp:revision>14</cp:revision>
  <dcterms:created xsi:type="dcterms:W3CDTF">2019-11-06T22:16:36Z</dcterms:created>
  <dcterms:modified xsi:type="dcterms:W3CDTF">2019-11-07T14:08:49Z</dcterms:modified>
</cp:coreProperties>
</file>