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8" r:id="rId4"/>
    <p:sldId id="280" r:id="rId5"/>
    <p:sldId id="257" r:id="rId6"/>
    <p:sldId id="259" r:id="rId7"/>
    <p:sldId id="260" r:id="rId8"/>
    <p:sldId id="261" r:id="rId9"/>
    <p:sldId id="268" r:id="rId10"/>
    <p:sldId id="262" r:id="rId11"/>
    <p:sldId id="279" r:id="rId12"/>
    <p:sldId id="269" r:id="rId13"/>
    <p:sldId id="275" r:id="rId14"/>
    <p:sldId id="270" r:id="rId15"/>
    <p:sldId id="276" r:id="rId16"/>
    <p:sldId id="271" r:id="rId17"/>
    <p:sldId id="277" r:id="rId18"/>
    <p:sldId id="272" r:id="rId19"/>
    <p:sldId id="278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6BA"/>
    <a:srgbClr val="32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>
        <p:scale>
          <a:sx n="125" d="100"/>
          <a:sy n="125" d="100"/>
        </p:scale>
        <p:origin x="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8C7EA-EA1D-4749-A7EC-2C6687542C42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705D-9D40-4DCE-9FF5-11D7D1A745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39712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Predicting Stock Exchange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50783"/>
            <a:ext cx="8229600" cy="1040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NL" sz="1600" dirty="0"/>
              <a:t>Ruslan Gusiev</a:t>
            </a:r>
          </a:p>
          <a:p>
            <a:pPr marL="0" indent="0" algn="ctr">
              <a:buNone/>
            </a:pPr>
            <a:r>
              <a:rPr lang="en-NL" sz="1600" dirty="0" smtClean="0"/>
              <a:t>IronHack Data </a:t>
            </a:r>
            <a:r>
              <a:rPr lang="en-NL" sz="1600" dirty="0"/>
              <a:t>Analytics </a:t>
            </a:r>
            <a:r>
              <a:rPr lang="en-NL" sz="1600" dirty="0" smtClean="0"/>
              <a:t>Bootcamp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b="13953"/>
          <a:stretch/>
        </p:blipFill>
        <p:spPr>
          <a:xfrm>
            <a:off x="3095836" y="1719032"/>
            <a:ext cx="295232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en-US" dirty="0" err="1" smtClean="0"/>
              <a:t>lassical</a:t>
            </a:r>
            <a:r>
              <a:rPr lang="en-US" dirty="0" smtClean="0"/>
              <a:t> </a:t>
            </a:r>
            <a:r>
              <a:rPr lang="en-US" dirty="0"/>
              <a:t>time series forecasting methods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dirty="0" err="1"/>
              <a:t>Autoregression</a:t>
            </a:r>
            <a:r>
              <a:rPr lang="en-US" dirty="0"/>
              <a:t> (AR)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Moving Average (MA)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Autoregressive Moving Average (ARMA)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Autoregressive Integrated Moving Average (ARIMA)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Seasonal Autoregressive Integrated Moving-Average (SARIMA)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Seasonal Autoregressive Integrated Moving-Average with Exogenous </a:t>
            </a:r>
            <a:r>
              <a:rPr lang="en-US" dirty="0" err="1"/>
              <a:t>Regressors</a:t>
            </a:r>
            <a:r>
              <a:rPr lang="en-US" dirty="0"/>
              <a:t> (SARIMAX)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(VAR)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Moving-Average (VARMA)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Moving-Average with Exogenous </a:t>
            </a:r>
            <a:r>
              <a:rPr lang="en-US" dirty="0" err="1"/>
              <a:t>Regressors</a:t>
            </a:r>
            <a:r>
              <a:rPr lang="en-US" dirty="0"/>
              <a:t> (VARMAX)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Simple Exponential Smoothing (SES)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Holt Winter’s Exponential Smoothing (HWES)</a:t>
            </a:r>
          </a:p>
          <a:p>
            <a:endParaRPr lang="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en-US" dirty="0" err="1" smtClean="0"/>
              <a:t>lassical</a:t>
            </a:r>
            <a:r>
              <a:rPr lang="en-US" dirty="0" smtClean="0"/>
              <a:t> </a:t>
            </a:r>
            <a:r>
              <a:rPr lang="en-US" dirty="0"/>
              <a:t>time series forecasting methods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00B050"/>
                </a:solidFill>
              </a:rPr>
              <a:t>Autoregression</a:t>
            </a:r>
            <a:r>
              <a:rPr lang="en-US" dirty="0">
                <a:solidFill>
                  <a:srgbClr val="00B050"/>
                </a:solidFill>
              </a:rPr>
              <a:t> (AR)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Moving Average (MA)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B050"/>
                </a:solidFill>
              </a:rPr>
              <a:t>Autoregressive Moving Average (ARMA)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B050"/>
                </a:solidFill>
              </a:rPr>
              <a:t>Autoregressive Integrated Moving Average (ARIMA)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B050"/>
                </a:solidFill>
              </a:rPr>
              <a:t>Seasonal Autoregressive Integrated Moving-Average (SARIMA)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Seasonal Autoregressive Integrated Moving-Average with Exogenous </a:t>
            </a:r>
            <a:r>
              <a:rPr lang="en-US" dirty="0" err="1"/>
              <a:t>Regressors</a:t>
            </a:r>
            <a:r>
              <a:rPr lang="en-US" dirty="0"/>
              <a:t> (SARIMAX)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(VAR)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Moving-Average (VARMA)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/>
              <a:t>Vector </a:t>
            </a:r>
            <a:r>
              <a:rPr lang="en-US" dirty="0" err="1"/>
              <a:t>Autoregression</a:t>
            </a:r>
            <a:r>
              <a:rPr lang="en-US" dirty="0"/>
              <a:t> Moving-Average with Exogenous </a:t>
            </a:r>
            <a:r>
              <a:rPr lang="en-US" dirty="0" err="1"/>
              <a:t>Regressors</a:t>
            </a:r>
            <a:r>
              <a:rPr lang="en-US" dirty="0"/>
              <a:t> (VARMAX)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B050"/>
                </a:solidFill>
              </a:rPr>
              <a:t>Simple Exponential Smoothing (SES)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3100" dirty="0">
                <a:solidFill>
                  <a:srgbClr val="00B050"/>
                </a:solidFill>
              </a:rPr>
              <a:t>Holt Winter’s Exponential Smoothing (HWES)</a:t>
            </a:r>
          </a:p>
          <a:p>
            <a:endParaRPr lang="" dirty="0" smtClean="0"/>
          </a:p>
        </p:txBody>
      </p:sp>
    </p:spTree>
    <p:extLst>
      <p:ext uri="{BB962C8B-B14F-4D97-AF65-F5344CB8AC3E}">
        <p14:creationId xmlns:p14="http://schemas.microsoft.com/office/powerpoint/2010/main" val="6868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4272960" cy="30536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48"/>
            <a:ext cx="4196069" cy="305368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Autoregression</a:t>
            </a:r>
            <a:r>
              <a:rPr lang="en-US" sz="3600" dirty="0"/>
              <a:t> (AR)</a:t>
            </a:r>
            <a:br>
              <a:rPr lang="en-US" sz="3600" dirty="0"/>
            </a:b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5114532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52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827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68144" y="5114532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Autoregressive Moving Average (ARMA)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792"/>
            <a:ext cx="4301970" cy="3074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1792"/>
            <a:ext cx="4224556" cy="30744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97133" y="4966208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1080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908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4966208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ru-RU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351.154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9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4395094" cy="3140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38587"/>
            <a:ext cx="4346594" cy="3163228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Autoregressive Integrated Moving Average (ARIMA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02755" y="5166263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49.495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5166263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8.400</a:t>
            </a:r>
          </a:p>
        </p:txBody>
      </p:sp>
    </p:spTree>
    <p:extLst>
      <p:ext uri="{BB962C8B-B14F-4D97-AF65-F5344CB8AC3E}">
        <p14:creationId xmlns:p14="http://schemas.microsoft.com/office/powerpoint/2010/main" val="39152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Seasonal Autoregressive Integrated Moving-Average (SARIMA)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" y="2132856"/>
            <a:ext cx="4464497" cy="31905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61" y="2144577"/>
            <a:ext cx="4340767" cy="31589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6485" y="5303564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2491.303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67252" y="5303564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36.764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4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88840"/>
            <a:ext cx="4438996" cy="31723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8840"/>
            <a:ext cx="4320480" cy="3144223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Simple Exponential Smoothing (SES)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47390" y="5135371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23.513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135371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17.471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1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Holt Winter’s Exponential Smoothing (HWES)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" y="2204864"/>
            <a:ext cx="4511339" cy="32240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4864"/>
            <a:ext cx="4430158" cy="322404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12160" y="5301208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17.471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5301208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23.513</a:t>
            </a: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Electric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254688" cy="3096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44824"/>
            <a:ext cx="4241267" cy="30865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31640" y="4982664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12.113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0112" y="4988558"/>
            <a:ext cx="20265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MSE = 22.970</a:t>
            </a:r>
          </a:p>
        </p:txBody>
      </p:sp>
    </p:spTree>
    <p:extLst>
      <p:ext uri="{BB962C8B-B14F-4D97-AF65-F5344CB8AC3E}">
        <p14:creationId xmlns:p14="http://schemas.microsoft.com/office/powerpoint/2010/main" val="424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68" y="1960240"/>
            <a:ext cx="5338936" cy="32689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</a:t>
            </a:r>
            <a:r>
              <a:rPr lang="en-US" sz="2400" dirty="0" smtClean="0"/>
              <a:t>redicting </a:t>
            </a:r>
            <a:r>
              <a:rPr lang="en-US" sz="2400" dirty="0"/>
              <a:t>future prices may </a:t>
            </a:r>
            <a:r>
              <a:rPr lang="en-US" sz="2400" dirty="0" smtClean="0"/>
              <a:t>work, </a:t>
            </a:r>
            <a:r>
              <a:rPr lang="en-US" sz="2400" dirty="0"/>
              <a:t>but the risks are still quite </a:t>
            </a:r>
            <a:r>
              <a:rPr lang="en-US" sz="2400" dirty="0" smtClean="0"/>
              <a:t>high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shorter the prediction period, the higher the chance to catch a </a:t>
            </a:r>
            <a:r>
              <a:rPr lang="en-US" sz="2400" dirty="0" smtClean="0"/>
              <a:t>trend (for 6 days prediction MSE=0.5)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Some </a:t>
            </a:r>
            <a:r>
              <a:rPr lang="en-US" sz="2400" dirty="0"/>
              <a:t>machine learning models are not suitable for trending </a:t>
            </a:r>
            <a:r>
              <a:rPr lang="en-US" sz="2400" dirty="0" smtClean="0"/>
              <a:t>charts (SES &amp; HWES)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17644"/>
          <a:stretch/>
        </p:blipFill>
        <p:spPr>
          <a:xfrm>
            <a:off x="5436096" y="1758516"/>
            <a:ext cx="357576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NL" strike="sngStrike" dirty="0" smtClean="0"/>
              <a:t>love</a:t>
            </a:r>
            <a:r>
              <a:rPr lang="en-NL" dirty="0" smtClean="0"/>
              <a:t> </a:t>
            </a:r>
            <a:r>
              <a:rPr lang="en-US" dirty="0" smtClean="0"/>
              <a:t>stock exchange?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3" y="1749442"/>
            <a:ext cx="2381250" cy="19240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95343"/>
            <a:ext cx="2652104" cy="21378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b="19387"/>
          <a:stretch/>
        </p:blipFill>
        <p:spPr>
          <a:xfrm>
            <a:off x="3281693" y="1595343"/>
            <a:ext cx="2580613" cy="22322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0" b="17773"/>
          <a:stretch/>
        </p:blipFill>
        <p:spPr>
          <a:xfrm>
            <a:off x="3172351" y="3673492"/>
            <a:ext cx="2799295" cy="23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Top-10 companies by capitalization</a:t>
            </a:r>
            <a:endParaRPr lang="ru-RU" dirty="0"/>
          </a:p>
        </p:txBody>
      </p:sp>
      <p:pic>
        <p:nvPicPr>
          <p:cNvPr id="17410" name="Picture 2" descr="C:\Users\НР\Downloads\newplot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583" y="1484784"/>
            <a:ext cx="7504834" cy="4824536"/>
          </a:xfrm>
          <a:prstGeom prst="rect">
            <a:avLst/>
          </a:prstGeom>
          <a:noFill/>
        </p:spPr>
      </p:pic>
      <p:sp>
        <p:nvSpPr>
          <p:cNvPr id="7" name="Овал 6"/>
          <p:cNvSpPr/>
          <p:nvPr/>
        </p:nvSpPr>
        <p:spPr>
          <a:xfrm rot="17919228">
            <a:off x="2054883" y="5021588"/>
            <a:ext cx="2880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 rot="17932380">
            <a:off x="2909049" y="4879206"/>
            <a:ext cx="288032" cy="1470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 rot="17932380">
            <a:off x="3449650" y="4862741"/>
            <a:ext cx="257128" cy="1424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 rot="17932380">
            <a:off x="4548782" y="4862741"/>
            <a:ext cx="257128" cy="1424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72" y="260648"/>
            <a:ext cx="2638425" cy="2857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33056"/>
            <a:ext cx="2638425" cy="285750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990750" y="3309578"/>
            <a:ext cx="1201068" cy="432048"/>
          </a:xfrm>
          <a:prstGeom prst="downArrow">
            <a:avLst/>
          </a:prstGeom>
          <a:solidFill>
            <a:srgbClr val="32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араллелограмм 7"/>
          <p:cNvSpPr/>
          <p:nvPr/>
        </p:nvSpPr>
        <p:spPr>
          <a:xfrm rot="1124956">
            <a:off x="3576775" y="4802344"/>
            <a:ext cx="140760" cy="551470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араллелограмм 8"/>
          <p:cNvSpPr/>
          <p:nvPr/>
        </p:nvSpPr>
        <p:spPr>
          <a:xfrm rot="4749477">
            <a:off x="3618491" y="5029982"/>
            <a:ext cx="129171" cy="274737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4834632" cy="6446178"/>
          </a:xfrm>
        </p:spPr>
      </p:pic>
      <p:sp>
        <p:nvSpPr>
          <p:cNvPr id="5" name="Прямоугольник 4"/>
          <p:cNvSpPr/>
          <p:nvPr/>
        </p:nvSpPr>
        <p:spPr>
          <a:xfrm>
            <a:off x="6056885" y="1628800"/>
            <a:ext cx="2912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Team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56176" y="4869160"/>
            <a:ext cx="2713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Data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" b="17809"/>
          <a:stretch/>
        </p:blipFill>
        <p:spPr>
          <a:xfrm>
            <a:off x="4860032" y="5301208"/>
            <a:ext cx="2100917" cy="176400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" b="17809"/>
          <a:stretch/>
        </p:blipFill>
        <p:spPr>
          <a:xfrm>
            <a:off x="4788024" y="2102177"/>
            <a:ext cx="2100917" cy="17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trader sees?</a:t>
            </a:r>
            <a:endParaRPr lang="ru-RU" dirty="0"/>
          </a:p>
        </p:txBody>
      </p:sp>
      <p:pic>
        <p:nvPicPr>
          <p:cNvPr id="1026" name="Picture 2" descr="C:\Users\НР\Downloads\newplot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612" y="1628800"/>
            <a:ext cx="6984776" cy="4490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Trend &amp; anti-trend</a:t>
            </a:r>
            <a:endParaRPr lang="ru-RU" sz="3200" dirty="0"/>
          </a:p>
        </p:txBody>
      </p:sp>
      <p:pic>
        <p:nvPicPr>
          <p:cNvPr id="1026" name="Picture 2" descr="C:\Users\НР\Downloads\newplot (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612" y="1628800"/>
            <a:ext cx="6984776" cy="4490213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5508668" y="3200438"/>
            <a:ext cx="73149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uy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084168" y="3354328"/>
            <a:ext cx="21602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179686" y="3200439"/>
            <a:ext cx="73149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sell</a:t>
            </a:r>
            <a:endParaRPr lang="ru-RU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4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(S&amp;P 500)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2 </a:t>
            </a:r>
            <a:r>
              <a:rPr lang="en-US" sz="2000" dirty="0" smtClean="0"/>
              <a:t>datasets</a:t>
            </a:r>
            <a:r>
              <a:rPr lang="en-NL" sz="2000" dirty="0" smtClean="0"/>
              <a:t>:</a:t>
            </a:r>
            <a:endParaRPr lang="en-US" sz="2000" dirty="0" smtClean="0"/>
          </a:p>
          <a:p>
            <a:pPr>
              <a:buNone/>
            </a:pPr>
            <a:r>
              <a:rPr lang="en-US" sz="2000" i="1" dirty="0" smtClean="0"/>
              <a:t>https://www.kaggle.com/camnugent/sandp500</a:t>
            </a:r>
          </a:p>
          <a:p>
            <a:pPr>
              <a:buNone/>
            </a:pPr>
            <a:r>
              <a:rPr lang="en-US" sz="2000" i="1" dirty="0" smtClean="0"/>
              <a:t>https://datahub.io/core/s-and-p-500-companies/datapackage.json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Name – company name (505 companies)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Date (2013-02-08 – 2018-02-07)</a:t>
            </a:r>
            <a:endParaRPr lang="ru-RU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Open, low, high, close – prices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Volume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Sector - company industry (11 sectors)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Market Cap – company capitalization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of companies by sector</a:t>
            </a:r>
            <a:endParaRPr lang="ru-RU" dirty="0"/>
          </a:p>
        </p:txBody>
      </p:sp>
      <p:sp>
        <p:nvSpPr>
          <p:cNvPr id="2050" name="AutoShape 2" descr="data:image/png;base64,iVBORw0KGgoAAAANSUhEUgAAAZAAAAEFCAYAAADNFLE8AAAABHNCSVQICAgIfAhkiAAAAAlwSFlzAAALEgAACxIB0t1+/AAAADh0RVh0U29mdHdhcmUAbWF0cGxvdGxpYiB2ZXJzaW9uMy4xLjAsIGh0dHA6Ly9tYXRwbG90bGliLm9yZy+17YcXAAAgAElEQVR4nOzdd5hTVfrA8e87BYbepEoVFJAmJIquCriKuogFu2tjLRPL/ixrWwsKrG3XXcu6KjM27IqdBSy7KLh2cxEQEEXpICC9Dkw5vz/OHcjMZGaSTJKbzLyf58kzSW57U+a+OeWeI8YYlFJKqWhleB2AUkqp9KQJRCmlVEw0gSillIqJJhCllFIx0QSilFIqJppAlFJKxUQTSBgisl1EDojj/iaIyJh47S+C440VkReTdbxoiEhPEflWRLaJyDVexxNvInKbiDyV6vusCREZJiIrvY5DeS/L6wAARGQ0cAPQHdgKvAXcaozZkoRjzwBeNMbs/Qc1xjQOWT4RWGmMuSPC/Y0GLjPGHBWyvyviFW8tcDMwwxgz0OtAEsEYc2867DOdichYoIcx5gKvY6nrPC+BiMgNwF+Bm4BmwOFAV+BDEcn2MDQFiEi8f2R0AebHeZ9KRSwB3+m6yxjj2Q1oCmwHzi73fGNgHXCx+3gicHfI8mHYUkHp4z8DPwPbgAXAqJBlo4FPgb8Dm4AlwO/cZfcAxUCBG8e/3OcN0APIBQqBPe7yf1d1PKC3u69id/3N5eMHvgdGhsSXBawHBrmPDwc+BzYDc4BhVbx/twCr3Dh+AI51nx8LTAKed5fNB/xRvF+fAQ8BG0PivsSNfRPwAdClirhOcY+5GZgB9Haf/6jc+31QmG1bAs8Cq91jvROy7HLgJzeuyUCHkGUGuApY5L6uv2BLtF9gS7WTgHqh3x/gNve9XwqcH7Kvk4Bv3e1WAGNDlnV1j3UxsNzd/vaQ5WOxJdrSx5V+nu57vdiNd0loDOXek737rO74Ybatj/3uLwfWAhOABu6yFsAU4Ff3vZ4CdKzuswh5/27A/p/+AvyhihgqfZ1U8b0C+gD/cT/vte7ndSL2/7HQ/Q7Ncdft4H4nNrrfkcvLvX9vAC+6n+llXp73atPN24PbL0MRkBVm2XPAS+79iVSdQM5yv0AZwDnADqC9u2y0+2W7HMgErnT/IcRdPqP8F8r9B+0R7tgRHu/Tcuvv3QdwZ+nrch+fBCx07+8PbABGuPse7j5uHeb96Yk9uXVwH3cFurv3x2JP0iPc13wf8GUU8RcB/4dNbg2A09x/yt7uc3cAn1fymR7k7m84kI2tsvqJfSfvCu93ue2nAq9hT27ZwFD3+d/iJlrsSfFR4JNyn9lk7I+SPsBuYDpwALZku4B9P0iGua/xQXdfQ92Ye4Ys7+e+P/2xJ6/TQt5nAzzpvjcD3GP1DnnvX6zu8wQaYU9mpcdsD/Sp5D0J3WeVxw+z7cPu+9ISaAL8G7jPXdYKOANo6C57nbIJu7LPovT9G+8+PwLYCbQIc/xKXydVfK/ceH7BJqkc9/Hg8u9HyHFmAo+76x6CTYqhP6gK3eNl4CZQvcXhHO7pweECYE0ly+4HPnTvT6SKBBJm29nAqe790cBPIcsauv+A7dzHM4gygURwvKoSSA/sL7GG7uOXgDvd+7cAL5Tb9gPcE1+553tgf/0dB2SXWzYW+G/I44OBXVHEv7zc8veAS0MeZ7gnjC5h9jUGmFRu3VW4v7zDvd8h67YHSgh/Inoa+FvI48buSaFryGd2ZMhyB7gl5PE/gIdDvj9FQKOQ5ZOAMZXE9TDwkHu/q3us0F/qXwPnhrz3pSf7Sj9P7Il1M/YEXuUJjfAJJOzxy20n2MTYPeS5I4AllRznEGBTBJ/FMGAXIT/83O/i4WHWrfR1VvW9As4Dvq3u/XAfd8KWbJuEPHcfMDFk/U/C7UtvNbt53QayHtivkjrJ9thfEdUSkYtEZLaIbBaRzUBfYL+QVdaU3jHG7HTvNiZGERyvUsaYn7BF9pNFpCG2uudld3EX4KzS/br7Pgr7XoTbz3XYf451IvKqiHQIWWVNyP2dQE7p+xxB/CvKHa4L8EjI+huxJ6f9w7zEDsCykDhL3P2FW7e8TsBGY8ymCPa7HftrPnS/a0Pu7wrzOPQz32SM2RHyeJl7DERksIh8LCK/isgW4Aoqfr7l399w36dKP0/32Oe4+/5FRKaKSK8w+6hMJMdvjf3B5IQc/333eUSkoYjkicgyEdkKfAI0F5FMqv4sADYYY4qqi6Ga11nV96oTtpo1Eh3cWLeFPLeMst+N8t9pFQdeJ5AvsMXv00OfFJFGwO+wxVKwv6IahqzSLmTdLtji/B+BVsaY5sA87BcxEiaa5REcr7r9AbyC/YV1KrDATQZgv+QvGGOah9waGWPuDxuYMS8b29uri3vcv1Z34Ajfr/KvYQUQKBdXA2PM52EOsdqNp/R4gj0ZrKouNvc4LUWkeQT7bYStgolkv+G0cPdRqrN7DLAJfTLQyRjTDNtuEOn3KVSVn6cx5gNjzHDsD4SF2M8lntZjE2efkOM3M/t6Gd6ArQodbIxpCgxxnxeq/iyiUsXrrOp7tQLbhhV2l+Uer3ZjbRLyXGfKfjci+b9UUfI0gRjbTXcc8KiInCgi2SLSFVsXux5bvQO2imWEiLQUkXbYX96lGmG/HL8CiMgfsL+oI7UWW08e6fLqjrcW6Cgi9arY56vA8dj2mJdDnn8RWzI5QUQyRSTH7XPfsfwO3Ospfisi9bHtHbuwxfjqxPJ+TQBuFZE+7jbNROSsStadBJwkIse6vehuwP5ICJdsyjDG/IKt1nhcRFq434fSk9rLwB9E5BD3Nd8LfGWMWVrdfqswTkTqicjRwEjs9w5sfftGY0yBiBwG/D7G/Vf6eYpIWxE5xU1iu7ENwpF8fhFzS39PAg+JSBsAEdlfRE5wV2mC/d5sFpGWwF0h21b1WUSsmtdZ1fdqCtBORK4Tkfoi0kREBrvL1gJdRSTDjXUF9vt1n/se9wcuZd/5QyWI1yUQjDF/w/au+Dv7emk0BI4LqWJ4AduDZSnwIbZhr3T7Bdj67S+wX6x+2F5EkXoEOFNENonIP8Msfxo42C1mvxPB8T7C9kBaIyLrK3nNv7jb/6bca1mBLZXchj3Br8B2bw73OdXHthOtx1ZntHG3q1Is75cx5m1s6eZVt6pjHraEGG7dH7BtW4+6sZ0MnGyM2VNdbK4LsW0bC7H16te5+52ObV95E9u42h04N8J9hrMG2/NnNfZEc4UxZqG77CpgvIhsw3Z6mBTLAar5PDOwyXU1tupmqHvceLsF21D9pfvZ/Rdb6gDbttMA+zl9ia3eChX2s4hSpa+zqu+VWx01HPv9WYPtXXeMu8/SRL9BRGa598/Dtg+tBt4G7jLG/CeGeFUUSnsipQwRuQRbKjnSGLPc63hU7SMiw7CNsBVKdkqpyKXcBTXGmGdEpBD761wTiFJKpaiUSyAAxpgXvI5BKaVU1VKuCksppVR68LwRXSmlVHrSBKKUUiommkCUUkrFRBOIUkqpmGgCUUopFRNNIEoppWKiCUQppVRMNIEopZSKiSYQpZRSMdEEopRSKiaaQJRSSsVEE4hSSqmYaAJRSikVk5Qczl2pmhKR7cAR2Nkswc6RvcW9rTfGHOdVbErVFjqcu6qVRGS7MaZxyOOJwBRjzBveRaVU7aJVWEoppWKiCUQppVRMNIEopZSKiSYQpZRSMdEEopRSKiaaQJRSSsVEu/EqpZSKiZZAlFJKxUQTiFJKqZhoAlFKKRUTTSBKKaViooMpKm8FAq2AbkBX92/p/SbY72d2mFvp8xnYwRE3Ahvcv78Cq4GVIbcV5OUVJukVKVVnaC8slRyBQDfgaGAQZRNGkyQcfQ8wDwi6Nwf4TpOKUjWjCUTFXyAgQG9giHs7GujoaUwV7Qa+Y19SCQJzycvTfwilIqQJRMVHIDAA+C02YRwF7OdtQDH5BXgXeAuYoSUUpaqmCUTFLhDoB5wNnAMc6HE08bYJmAK8DXxAXt5Oj+NRKuVoAlGxCQS+Ag7zOowk2Ql8gE0m75CXt83jeJRKCdqNV8XqR68DSKKGwCjgeWAlgcCDBAJdvQ1JKe9pAlFhOY7TsJpVXkxKIKmnKXA98BOBwBsEAr/xOiClvKJVWGovx3EEGAr8ATgDGOTz+cKXNAKBTOw1Fu2SFmDq+hp4CHiDvLwir4NRKlk0gSgcx2kBXAVcAhwQsugvPp/vzko3DAQexP4aV9YK4FFggraTqLpAE0gd5jhOa+BP2OTRNMwqi30+X/dKdxAIDMJelKfKWgfcBTxJXl6x18EolSiaQOogx3E6ADcBudgG4qoc6fP5Pq90aSAwHzg4ftHVKt8DN5GXN9XrQJRKBG1Er0Mcx+niOM4TwGLgOqpPHgAXVLP8pRoHVnv1Bt5xh3GJmp/AgX4CE/wEWsU5LqXiQhNIHeA4TmfHcZ4FfgKuAOpHsfnZjuNkV7H8JUCLsZV7nLy8JTFu+xAQAH70E7jCT0DiGJdSNaZVWLWY4zhZ2JLGWKBRDXZ1qs/nm1zp0kDgE+x4VzV2yYwZTFm+nDYNGjDvrLMAGPPNN7y7bBkZIrTJyWHisGF0aFTx5dzy1VdMXb7cbjNoEOd0t80353/0Ed9t3MjIzp259zB77eNfZs2if8uWnNq1azzCrsx64EDy8jZHu6GfwInAe+We/hi4JEje0jjEplSNaQmklnIc53BsA/cD1Cx5QPXVWHG7JmR0z568P2JEmeduGjCAuWeeyewzzmBkly6MnzWrwnZTly9n1vr1zD7jDL467TQemDOHrXv2MHfDBgDmnnkm/1uzhi179vDLzp18vW5dopMHwJgYk0c2tvRR3jHAd34CV9Q4MqXiQBNILeM4TjPHcR4HPgP6x2m3JzuOE66XVqlJ2NFta2xI+/a0rF+2hq1pvXp77+8oLCRcPc6CTZsY2r49WRkZNMrOZkCrVry/YgXZGRnsKiqixBj2FBeTKcKdwSDj/f54hFuVOUB+jNv+EehVybLGwBN+Ah/6CXSOcf9KxUXaJxARKRaR2SG3riLiF5F/JjGGynsp7Vtne6LjcBznXGAhcCXx/WxzgDMrXWp/ZU+L4/EquP3rr+n00ku89NNPYU/+A1q14r0VK9hZVMT6ggI+Xr2aFTt20LtFCzo3bsygt97i7O7d+WnLFowxDNwv4YMFX0teXkm0G/kJtMZ2Aa7OcGC2n8BJUUemVJykfRuIiGw3xjT2Oo7qJDJOx3E6AU8CJyRi/66PfT7fbytdGgicDrwZjwMt3baNke+/v7cNJNR9335LQXEx48IkkXtmzeL1JUtonZNDmwYNOKx1a67t16/MOie//z55Rx/Nsz/8wJyNGxm+//5c3rt3PMIO9QZ5eRWDj4CfQD5weRSbGOA+4M4ges2JSq60L4GEIyLDRGSKe3+siDwjIjNEZLGIXBOy3jsi4ojIfBHJDXl+u4jcIyJzRORLEWnrPt9WRN52n58jIr8pXd/921hEpovILBH5TkRODRNbexH5xC0tzRORGjU+O44zHPiWxCYPgKGO41Q1KdRU7BDoCfX7Hj14c0n4Tk23DxrE7DPO4D8nnYQxhgObNSuz/N2lS/G3bs2OoiLmbdrEpOOO44VFi9hZFNfRR3YBN8ayoZ/AIODSKDcT4DbgQz+BNrEcV6lY1YYE0iCk+urtStbphT3BHgbcJSKl3VIvMcb4AD9wjYiU9rdvBHxpjBkAfMK+X4T/BGa6zw8C5pc7TgEwyhgzCNvg+Q8RKV9l/3vgA2PMIcAAYHYMrxnHccRxnNuB94FkXCeQgY09vLy83cAbiTjwoi1b9t6fvGwZvZo3r7BOcUkJGwoKAJi7YQNzN27k+I778l1hSQmPzJvHTQMGsLOoaG87SmnbSBz9nby8ZTFu+wix/0/+FpjlJ3BojNsrFbUsrwOIg13uybgqU40xu4HdIrIOaIsdCPAaERnlrtMJOynSBuwc2lPc5x1sfTPYf9KLAIwxxcC+M5slwL0iMgQoAfZ3j7UmZJ1vgGfcJPaOMSbqBOI4TjPs0OKnRLttDV0A/K2K5S8SXfVLBedNn86M1atZX1BAx5deYpzPx7Tly/lhyxYyROjSuDETjraFtuCvvzJhwQKeGjqUwpISjp5sexo3rVePF485hqyMfefix+bP5+KDDqJhVhb9W7bEAP1ef50RnTvTvH40l8VUaQVwfywb+gmci53JsSb2B2b4CZwbJO/fNdyXUtWqlW0gIjIMuNEYM1JExgLbjTF/d5fNA0YCXYG7geONMTtFZAYw1hgzI3SfInImMNIYM1pEfgU6usmoQgwiMhr4HXCBMaZQRJYCw4wxS8vtswNwEnAN8IAx5vlIX6/jOP2wU672iOJtiqdDfD7fnLBL7FzoS4AuSY0odfyevLxXot3IT6AhtvNDpzjFUQz8MUjehDjtT6mwakMVVqyaAZvc5NELODyCbaZjezghIpkiUr5razNgnZs8jiHMiVREurjrPAk8ja0Ki4jjOOcDX+Jd8oCqrgnJyzPU3aFNPo0lebhuIX7JAyAT29X3Pr16XSVSXU4g7wNZIjIX+Av2xFyda4FjROQ7bNVWn3LLXwL8IhIEzsf+qixvGDBbRL7FzrnxSHUHdRwnw3Gch7FVRJGMX5VI5zmOU9X3pi5ONFWC/W5EzU+gC3Zgy0T4M/Csn0Bd/j9XCZT2VVi1nTsO1XPAeV7HEuI4n883vdKlgYBDFCWrWuAp8vJiavvxE5gExNTlNwovAKODRH9dilJV0V8mKcxxnAbAO6RW8oAkDm2SBrYAt8eyoZ/AUBKfPAAuREsiKgH0C5Wi3KFDPgBGVLeuB053k1tlXsE25NYF48nLWxftRn4CmURQfRlHF6FJRMWZfplSkJs83idOI9wmQFOq6kKcl7cG2+GgtvsBO4VtLC7HXgeUTBcBTyX5mKoW0wSSYkKSxxFex1INrcaC68nLK4x2Iz+B5tiOG174g5+AV8dWtYwmkBSSRskD4ATHcaoakfAtYEeygvHANPLyys/XEalxQMJHc6zCHX4C0Q6ZolQFmkBShNvb6h3SI3kAZAPnVLo0L28H8G7SokmuQuD6WDb0EzgYuCq+4cRkgp9AosdPU7WcJpDU8S/s+FnppK5WY/2TvLwfY9z2IVJjCKEs4HU/geqGAVKqUppAUoDjONcBudWumHoOdxynexXLPwSi7qGU4tYC42PZ0E/gFOD4+IZTI02Ad/wEWnodiEpPmkA85jjO74C/ex1HDVQ1tEkx8GryQkmK28nL2xrtRn4C9YAHExBPTXUBntchT1QsNIF4yHGcPtgTbKbXsdTA+dUsf6FGe8/OhpwcaNQImjSxf3Ny7PPJ5wDPxrjt9UBVpTUvnQTc6nUQKv3oUCYecXswfQ10K79s3LhxfPrpp7Ro0YJJkyYB8MQTTzBz5kwyMjJo0aIFY8eOpXXr1hX2e9hhh9Gjhx1rsW3btjz00EMA3HHHHfz0008cffTRXH311QA89dRT9OjRg2HDhtX05Rzu8/m+qnRpIPA9lc3x3agRdO0K7dtDixbQtCk0bw7NmtlbTk7lRy0ogC1byt42b4bVq2HZMtge91mEjyQvr9rpi8vzE2gP/IidzzxVFQPDg+R9HMvGItIOeBg4FNgNLAWuM8bE2lbkORHpCnyPHdMuB9gGPGaMec5dfgpwsDEmpiH8Izj+acCPxpgF7uPxwCfGmP8m4nixSIXGvDrHcZx62G6uFZIHwMknn8w555zDnXfeufe5Cy+8kCuvvBKAV199lSeffJLbbrutwrb169fn5ZdfLvPcokWL9m532WWXsX37dgoKCpg/fz6XXXZZPF7SBUDlCcQOMvkXsrPhwAOhSxd769wZWtVgLqycHHtr2zb88o0bbSJZvtz+XbQI9uyJ9Wgvx5I8XPeR2skDbCn4FT+BAUHy1kazoTtp2tvAc8aYc93nDsHOhZM2CUREsowx5aen/NkYM9BdfgDwlohkGGOeNcZMBibX8JiZ7txC4ZyGnZdoAYAx5s5K1ouLSl5/lTSBeONhqrjKfNCgQaxevbrMc40b7zv/7Nq1i4oTHVYuKyuL3bt3U1JSQmFhIRkZGUyYMIFAIBB95OGd6zjO9T6fL9yXrwNjx5awfj307An16sXrmNVr2dLeBg60jwsLYeFCmDvX3jZvjnRPO4CbYwnBT+Aw3EnI0kBb4Ang9Ci3OwYoNMbsnX+kdKI0N7n8DTtPjgHuNsa85s7ZMxZYD/TFVg9eYIwxInI/dqSDIuBDY8yNIjIRmGKMecPdb+kcPMOw19WsBQ7B/jD7Djs6cgPgNGPMzyLSGpgAdHZDvM4Y85k7X1AH7PxA66li1k1jzGIR+RPwD+BZd/4fvzHmjyJyFnAXtiS3xRgzREQygb9iZ0M1wJPGmEfdeYKewXao+JeIfAM8BrQGdmJHKWjpvgdDReQO7MjdY0rfAxE5Ftt2moWdpO5KY8xud9/PASdju9qfZYxZKCKHYc87DbDTLv/BGPOD+xpOwpawGonIKuANY8y77vv8EvCamywr0ASSZI7jHI87p0i0HnvsMaZNm0ajRo3Iy8sLu86ePXu48MILyczMZPTo0QwbNoxu3brRrl07LrjgAkaMGMGKFSswxtCrV/hapRjsB5zIvlkcOwKjsb+gBtG+vdC+fbyOFbvsbOjXz97OP9+WSmbPhi++gE1VTud+P3l5q6I9nNsw/U8gnRqoR/kJnBckqrlNShNAOKdjT+wDsN+Tb0TkE3fZQOyUCKuBz4AjRWQBMAro5SaTivMXVzQA6A1sBBYDTxljDhORa4H/A67Djjv2kDHmUxHpjB1nrre7vQ84yhizK4JjzSJ8deydwAnGmFUhMediaxkGGmOKRCS0t1uBMeYoABGZDlxhjFkkIoOBx40xvxWRyZRNmrh/c4CJwLHGmB9F5HnsOeVhd9/rjTGDROQq4EbgMmw13BA3juOAe7FJCey1Z/2NMRtFZCi2ve5dEWkG/Aa4uLI3QxNIErlXmsc8FtHVV1/N1VdfzbPPPsukSZPCliCmTJlC69atWblyJVdeeSU9evSgY8eO3HDDDXvXuf7667ntttt4+umnWbRoEYMHD2bUqFEV9hWlC7B131dhf/2kfseA0qq0kSPhu+9g5kxYsKD8WkuJvZfchcDgmoTokUf9BD6KtiqrEkcBr7jVNGtFZCa2nWQr8LUxZiWAiMzGlgK+BAqAp0RkKvt+lFTlG2PML+5+fsZ2HwdbEim9tuo44OCQkntTEWni3p8cYfKAyn8MfAZMFJFJ2FJQ6TEnlFYLGWM2hqz/mhtvY+xJ+vWQ2KqbY7knsCSkfek54Gr2JZDS4zvsK002A54TkQOxpaHQXij/KY3NGDNTRB4TkTbutm9WVa2lvbCS6yHiMPPciSeeyPTp4ccqLG1Y79ixIz6fj4ULy85pNWPGDHr37s2uXbv4+eefuf/++5k2bRoFBQUxxZKRkUGbNm3o06fP2dh/3NNIh+QRKjMTDjkErr0Wxo+H446DBnsHG76RvLyo3xw/gcbEOD96CmiFrcqK1Hzsr/hwqip9hU4NXQyU1sEfBryJ/S697y4vwj1fudVi9SrZT0nI4xL2/UjOAI4wxhzi3vY3xmxzl0Uz5M5AbMN6GcaYK4A7sP/fs0WkFfa1V9ZLqfSYGcDmkLgOMcb0rmSbUtWVaEtffzH7Xv9fgI+NMX2xP/BCe6eUf/0vYHtX/oFqeh1qAkkS93qPS2Ldfvny5Xvvz5w5k65du1ZYZ+vWrexxG4k3b97MnDlzOOCAA/YuLyoq4tVXX+Wiiy6ioKBgb5G4tG0kGiJCu3bt6NevH506dSInJyedqmkq17YtnHUW3HsvnHnm4hqMd3U7kAL1djEb5SdwdoTrfgTUF5G9k2qJyKFudcgnwDnuFNCtgSHY3odhub/ImxljpmGrnkqvlF/KviR1KmV/QUfiQ+CPIceJ+gp8t1fW3wkzArOIdDfGfOU2dK/HJpIPgStEJMtdp8IFm8aYrcAStw0FsUpHad6GvdizvIVAVxEpndr6QmBmNeE3A0qrYUdXs+5E7HuPMWZ+VStqFVYSOI7THHgy0vVvu+02HMdh8+bNjBgxgtzcXD777DOWLVtGRkYG7du359Zbbbf9BQsW8OabbzJmzBiWLFnCvffeS0ZGBiUlJVx88cVlEsikSZMYOXIkOTk5HHjggRhjOOecczjyyCNp0iTc9zS8/fbbj/bt21MvmQ3iydawIQwffgDwM/bX25PYMbCq5SfQnRjHykoxD/oJTA2SV+UvdLetYhTwsIj8GVsFtRR7EvoEW8c+B/tr/GZjzBoRqawBrgm2/j0H+0u79H180n3+a+xUAdEO1HkN8Jg7hXWWG9cVEWzX3Z1+urQb76PGmHC/yh9wq4fEjW8OMA84CJgrIoXua/hXmG3PB55wG8uzsdeGzXH/Piki1wBnlq5sjCkQkT9gq71KG9EnVNxtGX/DVmH9CZvwK2WMWSsi32PH5quSXgeSBI7jPEf69MSpVPPmzdl///3JqerajNrrZ2yp4rXqVvQTeAf7K7k2uC9IXsX+4qrWEpGG2PajQcaYLVWuqwkksRzHOZka9hX3WnZ2Np07d6Z580g6xNR672F716wMt9BP4DjgP0mNKLF2A72C5C31OhCVeG4PrWeAB40xD1e7viaQxHGnfV0E7O91LLFq2bIlnTp1IitLaztDbAH+hP1H28tPIAuYje2aWptMCpJX+dD9qs7SRvTE+j/SNHlkZ2fTvXt3unXrpsmjombA08A07DUvpa6k9iUPgLP9BA73OgiVerQEkiCO4zTDXtSUdkNlN23aVBNH5LYAF/gJfIEtbbbwOJ5E+SBI3oleB6FSi5ZAEucm0jB5tG3blh49emjyiFwz4N3bOH8KtTd5AJzgDsui1F5aAkkAx3HaYHvtpPoAenuJCF26dKFVTQY3rOPe4yvu5gV2R9bbN2pLL5nBlinLyWrTgD7zztr7/LpH57HuX/ORrAyandSJjn+rWNtUtHk3yy77hF3zNtrP+pmhND6iLStv+Yqt762gwSGt6Pa8vWh7wws/UrRxN9a5w6EAACAASURBVG2v7Vd+N1OD5I1MyItTaUlLIIlxO2mUPLKzs+nZs6cmjxr6HYPJ50Zak5jeaq1G9+TA90eUeW7bx6vZ/O4yDp57Jn3mn0XbGweE3XbFtZ/T7MRO9F14Dr3nnEFO7+YUb9nDjs/XcvDcM6HYsOu7jZTsKmLDxB9pc1XYppyT/AQGxf+VqXSlCSTOHMfpQmQXKKWE+vXr06tXLxo1auR1KLVCH7ryHH+mC5UMMV8DTYa0J7Nl2WGSfn1iAe3+PICM+nb0mOw2DSpsV7x1D9s/WUOrS3sCkFEvk6zm9SEDSvYUY4yhZFcRkp3Bmgfm0Oaavkh2paeGMfF8TSq9aQKJv7GUHacnZeXk5NCzZ8/afUW5B9rQgnxupDsdEn6sgh+3sP1/a/h+8Nv8MPTf7Pim4hT0uxdvJat1Dsv+MJMFA99k6WUzKd5RSGaTerQ4oxvfD3yLet2akNmsHju/+ZXmp3at6pCn+AkcUNUKqu7QBBJHjuP0xI5Lk/JycnI46KCDyPZmatharxVNyeMGeiS4F7cpKqFo0256fXkaHR8YzOKzp1O+XdMUGXbOWk/rKw/m4G/PILNRNmvunw1Au5sP4eDZZ9DpH0ewasw3dBjvZ/1TC1l89n/55e5Z4Q6ZAcRtIhmV3jSBxNe1pMFItPXr19fkkQTNaczjXEdX2iXsGPU6NqLF6d0QERod1gYyoGh9QYV16nVsRKPBbWxcZ3Zj56z1ZdbZ+a19XP+gZmx4/kcOmHQcu+ZtpGBR2JEsLvETqG7IcVUHaAKJE3euj5QvfWRnZ2vySKKWNOUJrqcDiemg0Py0rmz7yM5eWfDjZsyeErL2KztWWXa7htTr1JiCH+wMjNumr6LBwWV7HK8eE6TDeD+msART7JZgMoSSnWGngtgPiHSkXlWLaQKJn4tJ8Z5XIkKPHj20zSPJWtOcf3AVDaqdJ6hqi8+bzsIj3qHgh83M7fgS659eSKtLerJ78Vbm932dxedOp+tzwxAR9qzewaIR+0ai7/Tob1hy/kcs6P8GO2dvoN1tA/cu2/zOUhoe2pp6HRqR1bw+jY9oy/x+ryMiNBxQaeKLaVZNVbvodSBx4DiOYCeZ6el1LFU54IADaNGiNl/rlto+4lturnbU7bTSJ0hehSkcVd2hJZA48Pl8Btt19xXKzo6WMtq1a6fJw2O/ZSABTvY6jHjSARbrOC2BxJnjOPthq7MuJ0VKJM2aNaN79+57ZyBU3imhhFt5kumE7eGUbn4IklfZxFCqDtAEkkCO4wzFzh1xBtSwAjxG9evXp3fv3mRmpnznsDpjF7u5gHtYxlqvQ4mHQ4LkzfE6COUNrcJKIJ/PN9Pn852PHdL9T9i5jJOqS5cumjxSTAPqcxejyaBWlAi1N1YdpiWQJHMcZwj7SiUJnRu2TZs2dOrUKZGHUDXwCG/yAh96HUZN/RQk70Cvg1De0ATiEcdxWmLnSb8cODje+9eqq9RXwB7O5+7aUJV1UJC8RV4HoZJPq7BqwslvEuumPp9vo8/ne9jn8/UBjgZeAAqq2SxiWnWV+nKoV1uqsoZ7HYDyhpZAYuXktwaWAO8D+cB/8OXW6M10HKcF9mr2XGowNWrr1q3p3LlzTUJRSfQPJvEK070OoybeDpJ3utdBqOTTBBIrJ/864KGQZxZj58l+Bl/umhrv3nF+gx207iyg4hjdlcjIyKBv3746VEka2cx2TuV2dsSvAJpsm4H9guQVex2ISi5NILFy8mcD4WbvKQImY0slH8ahVNKcfaWSvtWt3759ezp0SPww4iq+nmYaT/Cu12HUxOFB8r7yOgiVXJpAYuHkD4SIrgRbwr5SyS81PqzjHIFNJGcDDcsvz8rKom/fvtr2kYZ2UsAoxrCBrV6HEqtbg+Td73UQKrm0ET0250W4XjfgbmA5Tv7bOPm/w8mP+T33+Xxf+Hy+PwAdgD8Cc0OXt2vXTpNHmmpIDpdyktdh1ITf6wBU8mkJJBZO/ndEUJ1UiWXAU9hSyeoah+I4g4FAvXr1zu3Tp0+DjAz9TZCuCiniTO5iFeurXzn1LA2S183rIFRyaQKJlpPfEVgRhz0VAVOxbSXv48stqcnOiouLH8vMzLwqDnEpD73GxzzAq16HEatWQfI2eh2ESh79uRq9E+O0nyzgVGwSWYKTfydOfqzznzbMzMz8fZziUh46icNrPG+Ih3xeB6CSSxNI9OKVQEJ1BsYBy3DyJ+Pkj4yyreQ8oHkC4lJJ1pgGjGCw12HEShNIHaMJJBpOfhZwXAKPkAmcDPwbWIqTP9atMquOVl3VImcwxOsQYtXP6wBUcmkCic4RQLMkHasTcBc2kfwbJ/9knPxwXawGA4OSFJNKgoPoxAC6ex1GLA7wOgCVXJpAopOI6qvqZAIjsRcnLsXJH4eTHzrEbq4HMakES9NSiCaQOkYTSHS8SCChOgJ3YhPJVGY9PQpjTvU4JpUAR9GPzPT792zjJ9DI6yBU8qTdN9QzduTdgV6H4coARtCo9VuItPI6GBV/TWnEQNJymg29FqQO0QQSub6QYuNuN+vidQQqgYaEHWot5Wk1Vh2iCSRyqdfDpLkmkNpsCP29DiEW7bwOQCWPJpDIxTp0SWLUbwY5eulHbdaR1hxAe6/DiFYLrwNQyaMJJHKplUCa6VzndcFvUuxrFwFNIHWIJpDIpdZ/csPWXkegkuBgunodQrS0WFyHaAKJhJPfFkitM3aj1ApHJcbBpF07l5ZA6hBNIJFJrdJHRrZtA1G1Xkda06Ti3GGpTBNIHaIJJDKplUAa7geSWj2KVeL0orPXIUQjbYcSVtHTBBKZnl4HUEbD/byOQCVR7/RKIDolZh2S5XUAaSK1rvZumFrhqMQayIG/Ps+HP3gdR4TmeR2ASh5NIJFJrXrdbB1uqC45mv7fB8kb6nUcSpWnVViRael1AGVkp1Wjqqq5Dl4HoFQ4mkAik2IlEE0gdUzaXY6u6gZNIJFJnQQimZClHV3qmEZAU6+DUKo8TSDVcfKF5M1CWD0tfdRVWgpRKUcTSPWakUrvkyaQukpHuVUpJ3VOjKkrdaqvADK0m30dleN1AEqVpwmkeqk1OJzoR1ZHaZd7lXL0S1m9MmOGXDLuOaZ8+h1tWjRh3qS7ABjzxLu8O3MOGRlCmxZNmDh2NB1al807y37ZwOk3TaC4pITComL+7+xjuOLMoezeU8ipNzzOyrWbueqsoVx11jAAcu95gSvPGMrAXuWvQtYhTOoo/V9VKSemn7Misj3K9YeJyJQYj3WdiFRa8S8iT4nIwdXsY4aI+GM5PlAY+mD0yUfw/qPXlFnhpguPZ+6rdzL75TGMPLo/45+cWmEn7fdrxufP3Mzsl8fw1cQ/c/9zH7D618188MUCfL26MPfVMeS//T8A5vy4gpISEyZ5qDqsxOsAlCovHepDroPww5GKSKYx5jJjzIIEHr9MAhky6CBaNi0bTtPGDfbe37Frd9hxDutlZ1G/XjYAu/cUUVJizwfZWZns2r2HouJ954cxT0xm/BWnhI/G6HmkjiryOgClyqtRAnFLFjNE5A0RWSgiL4nY06eInOg+9ylwesg2Y0XkxpDH80Skq4g0EpGpIjLHfe4cEbkGexXuxyLysbv+dhEZLyJfAUeEli5E5AkRCYrIfBEZFybeTBGZ6O7/OxG5PoKXWVj9KnD7Y+/Q6aQ/89J7X1d68l+xZiP9zx1Pp5P+zC0Xn0CH1s0ZPrg3azZsZfDF93PzRScweeYcfL07V6gC20sTSF0V0fdQqWSKR73qQKAPsBr4DDhSRILAk8BvgZ+A1yLYz4nAamPMSQAi0swYs0VE/gQcY4xZ767XCJhnjLnTXS90H7cbYzaKSCYwXUT6G2Pmhiw/BNjfGNPX3TaSBvLdEazDPVefxj1Xn8Z9z77HvyZ9zLhAxSTSqV1L5r56J6t/3cxpNzzBmcf6aNuqKS/fcxkAhUXFnPDHR5j84FX86cFJLF+ziYtOOpxThg7Yt5PiiMJRtc9GrwNQqrx4VGF9bYxZaYwpAWYDXYFewBJjzCJjjAFejGA/3wHHichfReRoY8yWStYrBt6sZNnZIjIL+Bab1Mq3jSwGDhCRR0XkRGBrBHFti2CdvX5/4mG8Of3bKtfp0Lo5fbq353/fLirz/OOvz+DikUfwxdzF1MvO4rX7Lufup6eV3bhwZzThqNrjF68DUKq8eCSQ0J/Exewr1ZhK1i8qd9wcAGPMj4APm0juE5E7K9m+wBhTXP5JEekG3Agca4zpD0ylXN95Y8wmYAAwA7gaeKrSV7XPtipeCwCLlq/de3/yzDn06lrxmq+Vazexq2APAJu27uCzOT/TM2S9TVt3MOV/33HRSYezs2APGRmCCBTsKVdzUVQAJRVevqrdioG11a6lVJIlqmvgQqCbiHQ3xvwMnBeybCkwEkBEBgHd3PsdgI3GmBfdXl6j3fW3AU2A9VStKbAD2CIibYHfYRPFXiKyH7DHGPOmiPwMTKz2lfhyS3DydwCNAc677SlmOD+wfvN2Oo64hXG5JzPts3n8sGwtGRlCl/YtmXDr+QAEFyxlwpuf8NSYi/h+yS/c8PAbiAjGGG68YDj9euy/9zDjn5zKHZeOQEQ44Yg+PPb6DPqdO54rTh9SMaaiXVCvcbWhq1pjHdoLS6UgsTVMUW4kst0Y01hEhgE3GmNKE8K/gKAxZqJbRfQw9sT/KdDXGDNSRBoA7wJtgG+Ao7An+57AA9h/lELgSmNMUET+D1ta+MUYc0zpsUNimeHGEBSRicBgbFXVbmCyG8sMbOmkEHiWfSWgW40x71X7gp38VaTSkNo9T4XGbb2OQiXJ+p0UvfW9520gl+f6mOxxDCrFxJRA6hwnP4itXksNBwyHFt28jkIlybLN8MHPXkfB6bk+3vY6CJVa0uE6kFTwk9cBlLG7sv4FqjbaXOB1BIB2I1ZhaAKJTGolkB2/eh2BSqL1qdHxbo/XAajUowkkMouqXyWJdlbXn0DVJimSQLQEoirQBBKZ1CqB7Nlmu/OqWm9PMWxJjWtH9QunKtAEEpnUKoGAlkLqiBQpfQCs9DoAlXo0gUTCl7uOyK5aTx5NIHXCrzu8jgCwF/+u9joIlXo0gUQutaqxtun/c13wS1QTJyTMylwfOvyBqkATSORSL4EUa8eY2qyoBFalRrl3mdcBqNSkCSRy870OoAxTAltXeR2FSqBVW6E4Na7z1QSiwtIEErmZXgdQwealXkegEmjpZq8j2EsTiApLE0jkviTVujJuWa4TTNVSxsDy1BlwQBOICksTSKR8ubuxSSR1FO+G7TrKd230607YlTqT2GoCUWFpAonODK8DqGBj6l2iomruxw1eR1CGJhAVliaQ6MzwOoAKNiyCotS4VFnFx55iWJQ6CcQAy70OQqUmTSDRSb12EFMMG3/SDFKLLNoAhanTtLU014d+v1RYmkCiYdtBvvA6jBDrgdtp2Oo3Xgei4mdBag22/InXAajUpQkkejO8DgBYA9wEdMWXey+N280CPvI4JhUHq7fBptQq46Ze93WVMhI1J3pt9iEwzqNjrwL+CjyJL7f8aeafwG+TH5KKp/nrvI6gAk0gqlI6pW0snPyfgO5JPOJS4H7gWXy5lY1fIsDXgD9ZQan4Wr8T3vre6yjKWJnro5PXQajUpVVYsXkhScf5CbgEOBBfbl4VyQNsb5k/JycslQhfp97INFr6UFXSBBKbFxO8/++BC4Be+HKfxZcb6SVl04H/Ji4slSirt8HK1Bg4MZQmEFUlTSCx8OX+DHyegD3PBc4G+uLLfQlfbpRDaPuHQqAppE4fUBWZr1JzuiZNIKpK2ogeu+eBeHWfdYC/AJPx5cbQKOUfDowBjra7+i9wfJxCU4m2ZJMduiTFrMn18aPXQajUpgkkdpOAR4D6NdjHF8Bf8OW+F9vm/pOAO4DDyz7/CDa3Na5BaCoZ9hTDF1r6UGlKq7Bi5cvdBEyNceuZwHH4cn8TffLwC/hHgd8BplAheQCsBR6KMTSVTF+thO2pOS/YDK8DUKlPSyA18zxwehTr/wdb4vhf9IfyZwBnAbcD/apf/13gWOJXy6bibdVW+D41p7YvBN70OgiV+jSB1Mw0YCXQsZr1pmITx1fRH8KfCfweuA3oFd229wCvoVVZqWdPMcxM3TFup+b6SK0BVVRK0iqsmvDlFlJ5XZEB3gZ8+HJHRp88/NngvxT4AVvSiTJ5gFZlpa4UrroCeNbrAFR60BJIzeVjG7JbuI9LgNeBu/Hlzot+d/762IsHbwG61Dy8d4HBaK+s1LFkU8pWXQGsw5aslaqWlkBqype7HXgMKMZeod4HX+650ScPfwPwXwv8DDxOXJJHqXHAwvjtTsVsw074eKnXUVTpxVwfqTMXokppWgKJj4eAie4FhlHyNwauBG4A2sY3rFK73d0/D7RKzCFUtXYVwgc/Q1FqX+ep1VcqYjqYomf8TYH/A64naWf1AcATQL3kHE7tVVwCUxfBmu1eR1KlYK6PQ70OQqUPrcJKOn8L8I/DzjN9N0ktEszBjgavku3zFSmfPAAmeh2ASi9ahZU0/tbYeqSrgCbexfEu0BK42rsQ6pjg6pRuNC+1G3jZ6yBUetEEknD+9tjZAwNAQ4+DcT2LHYHlMq8DqfW+/QVm/eJ1FBF5N9fHJq+DUOlFE0jC+Dthu+JeCuR4HEwYE7BzUF3qdSC11uw18M1qr6OI2ANeB6DSjyaQuPPXBx4FLiblW6ufAPZgO4GpeHJWg5MeJQ+Aabk+gl4HodKPNqLHXXA30JOUTx6lnsY2rGvX/3goMbbBPI2SB8BYrwNQ6UkTSGLc6XUA0Xkd26N4s9eBpLWCInhvEcxb53UkUXkv18c3Xgeh0pMmkIQIzgQ+9jqK6HyDrXWL4VpIxaZd8M5CWLXN60iiNs7rAFT60gSSOLdjB1RMI6uAPwCfeB1IWlm22SaPrbu9jiRqb+b6iGGEaKUsTSAJE/wCeM7rKKK3E3u5yj+xlwaoyhSXwNer7PAkhak9PEk4hcCtXgeh0psOZZJQ/v2ww7G39DqS2HTFtq/29TaMFLRuB8xcCpsKvI4kZv/K9fF/Xgeh0puWQBIquJ60/pW3FDuy/KNoacQqLXW8uzCtk8dWtO1DxYGWQBLOL8DnhJ27PJ10xU6KOMjjOLyzZjv8b1laJ45SN+X6+LvXQaj0pwkkKfyHAEEg0+tIau4o4I9AD68DSZqNu+CbVbBsi9eRxMVnwJBcH+nXaqNSjlZhJUVwNvCvaLa45JKltGkzh7595+997qabVtKr1zz691/AqFE/s3lz+Iv/wm0LcMstK+nffwEXXbRk73MvvLCBRx5ZG0VknwLnAXdhe23VXtt2w4yl8MaCWpM8tgMXafJQ8aIJJHnGEMUZd/ToVrz//oFlnhs+vCnz5vVh7tyDOeig+tx335qIt92ypZjPP9/B3LkHU1wM3323i127Spg4cQNXXdUmypdigKnAGdghlFZEuX1q27rbXk3+2nz4cYPX0cTVjbk+FnsdhKo9NIEkTXAbcAF26ttqDRnShJYty9Z4HX98U7KyBIDDD2/EypWFEW+bkQF79pRgjGHXrhKys4UHHljDNde0ITtbon85gB3+5DVgFPDMA8C/IT1/3ZYYez3He4vg1Xn2avKS2lW7+16ujzyvg1C1iyaQpArOIE69X555ZgO/+13TiNdv0iSTM85owcCB39OtWz2aNcvkm292cuqpzeMRzjZ4fCxwCnAAcB8QvniUYnYW2lFzX51nr+dYsdXriBJiIzrsskoAHY03+e4BjgaGx7yDe34hK0s4//zoLi+5+eZ23HxzOwAuu2wp48d34Kmn1vPhh1vp378Bd9zRPtaQXofgTvf+Mmx3rTuAwdikcgpwcKw7j7dNu2ybxrLNsHaH19EkxZW5PtJreEeVFjSBJF2wBPwXALOBqM/Yzz23gSlTtjB9+kGIxFb19O239lx/0EH1ufbaFXzySU/OPXcxixYVcOCBMU1dMjHMcyXAF+7tVqA7cPK23VyUmcHAhtkxhR6TXYXw605YtdUmjjQccqQmXsn1McnrIFTtpAnEE8F14P898F+i6Nr7/vtb+Otf1zBz5kE0bBh77eOYMavJz+9MYaGhuNhW9GdkwM6dMTVf/AzB/0W2Hg+/Mo8TABplw34NoXUj+7dFDjTMhswaVKqWGFsltXEXrN8Jv+6wf3eEbyqqC1ahcxerBNIE4pngDPCPA8aHW3reeYuZMWMb69cX0bHjXMaN68B9961h9+4Shg9fBNiG9AkTurB69R4uu2wZ06YdWOm2l166HwDvvLOZQw9tSIcOdrqSI45oTL9+8+nfvyEDBsQ04+7zka6Y79Aet+puRyHs2FKxe2xOlk0kDbNtksnJggyxNxEwxiaKEmOHT99ZaPe1s9A+TqTC3QX8/fIhFBXupri4iEHHnskpgXGsX7WEJ287l51bN9Kp1yAuGf8CWdllp4P56r2X+PCFfZP+rVo0l9tfnEW7br15/IZT2bx2JUPPuophZ10FwAv35DL0jCvp3GtgzOECF+g0tSqR9EJCT/kzgCnA77yOJEYG6AbBZZGsnO9wM3b2qrRkjGH3rh3kNGxMcVEhf7v0KM658RH++9KDDDzmdA494VxeuvcKOh40gKFnVj7L46qfvuPxG07lnncXM2fmZJbM+4pTrvwL91wwiDEvz2bFj3P4+LVHuWjMUzUJ98JcHy/WZAdKVUd7YXkqWAKcDWk7oc+MSJOH6+JEBZIMIkJOw8YAFBcVUlxUiIiw8JuPGHTsmQAcPvJiZs94p8r9fP3BKxx6/HkAZGZls2f3LkqK9xWfJj8xhlOuCFswjdTtmjxUMmgC8VxwOzACO2pvuol4uPp8h8NIoZ5YsSopLuYvvz+EG4e3offg4bTu2J2GTZqTmWVrg1u06cjmdVVfLxr88DUOPcEmkN6Dh7N1wxruv3gwJ1x0M3NmTqZzbx/NW3eINcQJuT7ujXVjpaKhbSApIbge/Cdgxyna3+toIrQdeCOK9dO69FEqIzOTMS/PZue2zTxx4yh+WfJ9xZWq6B23ZN5X1MtpyP497BD5mVlZXHbPy4At1TzyxxO46sHJTHrwT2xas5zDT7qIAUNPiTS8f2MHKlMqKbQEkjKCy4ATIW0aPd+AYERXUeQ71AfOTXA8SdWwSXMO8g1j8XdfsnPbZoqLbBXUpnUrqyw9fPPBq3tLH+XNeP1xjhh5MYvnfkFWdj0uv+81pj19d6QhfQ2cm+uLbKQDpeJBE0hKCc4DTgZ2eR1JBCZGse4ppO2kWvts2/QrO7dtBmBPwS4Wfv1f2nfrTU//McyabgtjX055jgFDTw27fUlJCc701zn0+Iq5dMfWTXz3vykcftJF7CnYiWRkgAiFeyIaO/5nYGSuj53VrqlUHGkVVsoJfgb+s4G3Sd3PZwnRTZxeK6qvtqz/hYl3XUxJSTGmpATf8LPpf/RI2nc7mKduO5d3n7iDTj0HcuSpdtSQOTMns+z74N4G8UWzPqFFm4607nhAhX1PfXI8Iy69AxGhzxEnMOP1xxh/bj+GnH5FdWGtB07M9fFrfF+tUtXTbrwpy38KMAmo73UkYYyD4NhIVsx3aIcdrjdVk2E624RNHl97HYiqm7QKK2UFJ2N7Z233OpJyDFH0vsKOQKzJI/6WA0dq8lBe0gSS0oIfAcdiR1NNFf+D4JLqV9urVlRfpZg5wBG5PsJ0AVMqeTSBpLzg18BvsO0OqWBipCvmO/iAvokLpU76CDsl7WqvA1FKE0haCP4AHIGdV91LO4DXo1h/dILiqKteBn6X66N2zlqi0k5aJBAR2V7u8WgRiWqO8ZBth4nIlJD7vwlZNlFEzoxgH+1E5FUR+VlEFojINBE5KJZ4IhdcCwwD3k3scar0lnvlfLXyHephJ09X8fF37OCIe7wORKlSdb1xcxi2kfrzSDcQOwnH28Bzxphz3ecOAdoCP0a4vRhjYhg7PbgDOA38N2Bn/UvirBpAdNd+jARaJSiOuqQE+FOuj0e8DkSp8tKiBFIVEWktIm+KyDfu7Uj3+cNE5HMR+db927Pcdl2BK4DrRWS2iBztLhrirr+4ktLIMUChMWZC6RPGmNnGmP+JSGMRmS4is0TkOxE5tfRYIvK9iDwOzAI6icjxIvKFu+7rItI48lcd/Ad2VsNoBjKsqWXAx1GsPzpBcdQlO7BXl2vyUCkpXRJIA/ckP1tEZlN2Do1HgIeMMYcCZwClY2AvBIYYYwYCd0LZAeaMMUuBCe62hxhjSidFag8chf0FfX+YWPoCTiVxFgCjjDGDsInmH7Jv2sCewPNuPDuwU74e564bBP4UwfsQIvgVMJDkVWk9D8GILhrKd2hD+g5Rnyq+BQbl+qJqc1IqqdKlCmuXMeaQ0gciMhrwuw+PAw4Omd61qYg0AZoBz4nIgdhrFyKt7nnHrV5aICJto4xTgHtFZAi26mF/bNUWwDJjzJfu/cOxI9N+5sZdDzv1a5SCm7BVWtcBfyOxVVrRXPtxPunz3Uo1BngIuFXbO1Sqqw3/5BnAEcaYMuNHicijwMfGmFFuddWMCPcXOmN2uGFV5wOVNbSfD7QGfMaYQhFZCpROMh468KAA/zHGxKmROfgw+D/D9tLpEZ99lvEpBH+OYv3RCYihLlgLjM718b7XgSgViXSpwqrKh4QMYe02aIMtgZROzDC6km23AU2iPN5HQH0RuTzkmIeKyFD3mOvc5HEM0KWSfXwJHCkiPdztG9a8F1fwG6AfMI6ySTAeJka6Yr7DQKB/nI9fF7wC9NHkodJJbUgg1wB+EZkrIguwDeNgq3TuE5HPgMxKtv03MKpcI3qVjB08bBQw3O3GOx8YC6wGXnJjCWJLIwsr2cev2KT2iojMxSaUXpEcv2rBAneMqr7ABzXfHwA7ie7aD73yPDprgFG5Pn6f62ODSl2woAAAA/tJREFU18EoFQ0dTLFW85+FrU+vySRVL0HwgkhWzHfIxpb6WtfgeHXJi8C1ub6UGqpGqYjVhhKIqlTwdWzJ5kGgqJqVKzMxinVPQpNHJP4DHJrr48JIk4eIdBSRd0VkkVvyfURE6onIISIyImS9sSJyY8IiVyqEJpBaL7gdgjdg20dehKhmrFuBbfOJlFZfVe0r4NhcH8fn+iIflsbtCv4WtofggcBBQGPgHuAQ7KjNcSEilVX3KlWBVmHVOf7uwK3ARVTf7fdeCN4eyV7zHfbDtgMl++r4dDAfuCPXxzuxbCwixwJ3GWOGhDzXFHtxZyG2V98q7OgEvYHOwAHu34eNMf90t7kA22ZYD5vMrjLGFLtDBT0InADcgL0G6hRsqfVDY4yWaFRYWgKpc4I/Q/Ay4EDgCarusTUxih2fjyaP8pZiS2X9Y00erj6Uu3jVGLPV3f/dwGvuxbCvuYt7YZPBYcBdIpItIr2Bc4Aj3WuqirGfGUAjYJ4xZjCwANtJpI8xpr+7f6XCqg3XgaiYBJcBV4H/buAm4HLsiaTU5xBcFMUOtfpqnzXYkQ/y4nQxoGAvMIz0+anGmN3AbhFZh72Y9VjAB3zjXrzaAFjnrl8MvOne34odUeEpEZkKTIlD/KqW0gRS5wVXA9eD/07s6LmXAYcSxZXn+Q79scOq1GVFwDTgGWBqri/mTgvhzMcO07OXW4XVifBtWqGlymLs/7lgBwC9Ncz6BcaYYgBjTJGIHIZNOOdir7H6bY1fgaqVNIEoV3AbkG9v/v5EN4HV6ISElB6+B54Fns/1sTZBx5gO3C8iFxljnncbuv+BrWJcCwyOcB/vishDxph1ItISaGKMKTMgpzuoZ0NjzDQR+RL4Ka6vRNUqmkBUGMG5UW7wClAfOIu60Y13K/Aa8Eyujy+rW7mmjDFGREYBj4vIGGzb5TTgNmy145/dQUbvq2IfC0TkDuBDEcnANr5fTcURnZtgE00OttRyfdxfkKo1tBeWipt8hyxgOPB74FSiHyYmle0CPsV2hX4j18dOj+NRynOaQFRCuMlkEDDEvR0FtPA0qOjswo6QPMO9faWj4ypVliYQlRT5DoIdo6s0oRyNnXslVWjCUCpKmkCUZ/IdDsQmktKL30pv7UjcNUrF2OsnFoXcZgNf5/riPoqxUrWaJhCVctxBGTtSNql0xg4KmYm99iH0Rpjn9mCvjF+NvUq79LYs10dhsl6LUrWZJhCllFIx0aFMlFJKxUQTiFJKqZhoAlFKKRUTTSBKKaVioglEKfX/7dWxAAAAAMAgf+s57C6JYBEIAItAAFgEAsAiEAAWgQCwCASARSAALAIBYBEIAItAAFgEAsAiEACWAMiwmCtxdyP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png;base64,iVBORw0KGgoAAAANSUhEUgAAAZAAAAEFCAYAAADNFLE8AAAABHNCSVQICAgIfAhkiAAAAAlwSFlzAAALEgAACxIB0t1+/AAAADh0RVh0U29mdHdhcmUAbWF0cGxvdGxpYiB2ZXJzaW9uMy4xLjAsIGh0dHA6Ly9tYXRwbG90bGliLm9yZy+17YcXAAAgAElEQVR4nOzdd5hTVfrA8e87BYbepEoVFJAmJIquCriKuogFu2tjLRPL/ixrWwsKrG3XXcu6KjM27IqdBSy7KLh2cxEQEEXpICC9Dkw5vz/OHcjMZGaSTJKbzLyf58kzSW57U+a+OeWeI8YYlFJKqWhleB2AUkqp9KQJRCmlVEw0gSillIqJJhCllFIx0QSilFIqJppAlFJKxUQTSBgisl1EDojj/iaIyJh47S+C440VkReTdbxoiEhPEflWRLaJyDVexxNvInKbiDyV6vusCREZJiIrvY5DeS/L6wAARGQ0cAPQHdgKvAXcaozZkoRjzwBeNMbs/Qc1xjQOWT4RWGmMuSPC/Y0GLjPGHBWyvyviFW8tcDMwwxgz0OtAEsEYc2867DOdichYoIcx5gKvY6nrPC+BiMgNwF+Bm4BmwOFAV+BDEcn2MDQFiEi8f2R0AebHeZ9KRSwB3+m6yxjj2Q1oCmwHzi73fGNgHXCx+3gicHfI8mHYUkHp4z8DPwPbgAXAqJBlo4FPgb8Dm4AlwO/cZfcAxUCBG8e/3OcN0APIBQqBPe7yf1d1PKC3u69id/3N5eMHvgdGhsSXBawHBrmPDwc+BzYDc4BhVbx/twCr3Dh+AI51nx8LTAKed5fNB/xRvF+fAQ8BG0PivsSNfRPwAdClirhOcY+5GZgB9Haf/6jc+31QmG1bAs8Cq91jvROy7HLgJzeuyUCHkGUGuApY5L6uv2BLtF9gS7WTgHqh3x/gNve9XwqcH7Kvk4Bv3e1WAGNDlnV1j3UxsNzd/vaQ5WOxJdrSx5V+nu57vdiNd0loDOXek737rO74Ybatj/3uLwfWAhOABu6yFsAU4Ff3vZ4CdKzuswh5/27A/p/+AvyhihgqfZ1U8b0C+gD/cT/vte7ndSL2/7HQ/Q7Ncdft4H4nNrrfkcvLvX9vAC+6n+llXp73atPN24PbL0MRkBVm2XPAS+79iVSdQM5yv0AZwDnADqC9u2y0+2W7HMgErnT/IcRdPqP8F8r9B+0R7tgRHu/Tcuvv3QdwZ+nrch+fBCx07+8PbABGuPse7j5uHeb96Yk9uXVwH3cFurv3x2JP0iPc13wf8GUU8RcB/4dNbg2A09x/yt7uc3cAn1fymR7k7m84kI2tsvqJfSfvCu93ue2nAq9hT27ZwFD3+d/iJlrsSfFR4JNyn9lk7I+SPsBuYDpwALZku4B9P0iGua/xQXdfQ92Ye4Ys7+e+P/2xJ6/TQt5nAzzpvjcD3GP1DnnvX6zu8wQaYU9mpcdsD/Sp5D0J3WeVxw+z7cPu+9ISaAL8G7jPXdYKOANo6C57nbIJu7LPovT9G+8+PwLYCbQIc/xKXydVfK/ceH7BJqkc9/Hg8u9HyHFmAo+76x6CTYqhP6gK3eNl4CZQvcXhHO7pweECYE0ly+4HPnTvT6SKBBJm29nAqe790cBPIcsauv+A7dzHM4gygURwvKoSSA/sL7GG7uOXgDvd+7cAL5Tb9gPcE1+553tgf/0dB2SXWzYW+G/I44OBXVHEv7zc8veAS0MeZ7gnjC5h9jUGmFRu3VW4v7zDvd8h67YHSgh/Inoa+FvI48buSaFryGd2ZMhyB7gl5PE/gIdDvj9FQKOQ5ZOAMZXE9TDwkHu/q3us0F/qXwPnhrz3pSf7Sj9P7Il1M/YEXuUJjfAJJOzxy20n2MTYPeS5I4AllRznEGBTBJ/FMGAXIT/83O/i4WHWrfR1VvW9As4Dvq3u/XAfd8KWbJuEPHcfMDFk/U/C7UtvNbt53QayHtivkjrJ9thfEdUSkYtEZLaIbBaRzUBfYL+QVdaU3jHG7HTvNiZGERyvUsaYn7BF9pNFpCG2uudld3EX4KzS/br7Pgr7XoTbz3XYf451IvKqiHQIWWVNyP2dQE7p+xxB/CvKHa4L8EjI+huxJ6f9w7zEDsCykDhL3P2FW7e8TsBGY8ymCPa7HftrPnS/a0Pu7wrzOPQz32SM2RHyeJl7DERksIh8LCK/isgW4Aoqfr7l399w36dKP0/32Oe4+/5FRKaKSK8w+6hMJMdvjf3B5IQc/333eUSkoYjkicgyEdkKfAI0F5FMqv4sADYYY4qqi6Ga11nV96oTtpo1Eh3cWLeFPLeMst+N8t9pFQdeJ5AvsMXv00OfFJFGwO+wxVKwv6IahqzSLmTdLtji/B+BVsaY5sA87BcxEiaa5REcr7r9AbyC/YV1KrDATQZgv+QvGGOah9waGWPuDxuYMS8b29uri3vcv1Z34Ajfr/KvYQUQKBdXA2PM52EOsdqNp/R4gj0ZrKouNvc4LUWkeQT7bYStgolkv+G0cPdRqrN7DLAJfTLQyRjTDNtuEOn3KVSVn6cx5gNjzHDsD4SF2M8lntZjE2efkOM3M/t6Gd6ArQodbIxpCgxxnxeq/iyiUsXrrOp7tQLbhhV2l+Uer3ZjbRLyXGfKfjci+b9UUfI0gRjbTXcc8KiInCgi2SLSFVsXux5bvQO2imWEiLQUkXbYX96lGmG/HL8CiMgfsL+oI7UWW08e6fLqjrcW6Cgi9arY56vA8dj2mJdDnn8RWzI5QUQyRSTH7XPfsfwO3Ospfisi9bHtHbuwxfjqxPJ+TQBuFZE+7jbNROSsStadBJwkIse6vehuwP5ICJdsyjDG/IKt1nhcRFq434fSk9rLwB9E5BD3Nd8LfGWMWVrdfqswTkTqicjRwEjs9w5sfftGY0yBiBwG/D7G/Vf6eYpIWxE5xU1iu7ENwpF8fhFzS39PAg+JSBsAEdlfRE5wV2mC/d5sFpGWwF0h21b1WUSsmtdZ1fdqCtBORK4Tkfoi0kREBrvL1gJdRSTDjXUF9vt1n/se9wcuZd/5QyWI1yUQjDF/w/au+Dv7emk0BI4LqWJ4AduDZSnwIbZhr3T7Bdj67S+wX6x+2F5EkXoEOFNENonIP8Msfxo42C1mvxPB8T7C9kBaIyLrK3nNv7jb/6bca1mBLZXchj3Br8B2bw73OdXHthOtx1ZntHG3q1Is75cx5m1s6eZVt6pjHraEGG7dH7BtW4+6sZ0MnGyM2VNdbK4LsW0bC7H16te5+52ObV95E9u42h04N8J9hrMG2/NnNfZEc4UxZqG77CpgvIhsw3Z6mBTLAar5PDOwyXU1tupmqHvceLsF21D9pfvZ/Rdb6gDbttMA+zl9ia3eChX2s4hSpa+zqu+VWx01HPv9WYPtXXeMu8/SRL9BRGa598/Dtg+tBt4G7jLG/CeGeFUUSnsipQwRuQRbKjnSGLPc63hU7SMiw7CNsBVKdkqpyKXcBTXGmGdEpBD761wTiFJKpaiUSyAAxpgXvI5BKaVU1VKuCksppVR68LwRXSmlVHrSBKKUUiommkCUUkrFRBOIUkqpmGgCUUopFRNNIEoppWKiCUQppVRMNIEopZSKiSYQpZRSMdEEopRSKiaaQJRSSsVEE4hSSqmYaAJRSikVk5Qczl2pmhKR7cAR2Nkswc6RvcW9rTfGHOdVbErVFjqcu6qVRGS7MaZxyOOJwBRjzBveRaVU7aJVWEoppWKiCUQppVRMNIEopZSKiSYQpZRSMdEEopRSKiaaQJRSSsVEu/EqpZSKiZZAlFJKxUQTiFJKqZhoAlFKKRUTTSBKKaViooMpKm8FAq2AbkBX92/p/SbY72d2mFvp8xnYwRE3Ahvcv78Cq4GVIbcV5OUVJukVKVVnaC8slRyBQDfgaGAQZRNGkyQcfQ8wDwi6Nwf4TpOKUjWjCUTFXyAgQG9giHs7GujoaUwV7Qa+Y19SCQJzycvTfwilIqQJRMVHIDAA+C02YRwF7OdtQDH5BXgXeAuYoSUUpaqmCUTFLhDoB5wNnAMc6HE08bYJmAK8DXxAXt5Oj+NRKuVoAlGxCQS+Ag7zOowk2Ql8gE0m75CXt83jeJRKCdqNV8XqR68DSKKGwCjgeWAlgcCDBAJdvQ1JKe9pAlFhOY7TsJpVXkxKIKmnKXA98BOBwBsEAr/xOiClvKJVWGovx3EEGAr8ATgDGOTz+cKXNAKBTOw1Fu2SFmDq+hp4CHiDvLwir4NRKlk0gSgcx2kBXAVcAhwQsugvPp/vzko3DAQexP4aV9YK4FFggraTqLpAE0gd5jhOa+BP2OTRNMwqi30+X/dKdxAIDMJelKfKWgfcBTxJXl6x18EolSiaQOogx3E6ADcBudgG4qoc6fP5Pq90aSAwHzg4ftHVKt8DN5GXN9XrQJRKBG1Er0Mcx+niOM4TwGLgOqpPHgAXVLP8pRoHVnv1Bt5xh3GJmp/AgX4CE/wEWsU5LqXiQhNIHeA4TmfHcZ4FfgKuAOpHsfnZjuNkV7H8JUCLsZV7nLy8JTFu+xAQAH70E7jCT0DiGJdSNaZVWLWY4zhZ2JLGWKBRDXZ1qs/nm1zp0kDgE+x4VzV2yYwZTFm+nDYNGjDvrLMAGPPNN7y7bBkZIrTJyWHisGF0aFTx5dzy1VdMXb7cbjNoEOd0t80353/0Ed9t3MjIzp259zB77eNfZs2if8uWnNq1azzCrsx64EDy8jZHu6GfwInAe+We/hi4JEje0jjEplSNaQmklnIc53BsA/cD1Cx5QPXVWHG7JmR0z568P2JEmeduGjCAuWeeyewzzmBkly6MnzWrwnZTly9n1vr1zD7jDL467TQemDOHrXv2MHfDBgDmnnkm/1uzhi179vDLzp18vW5dopMHwJgYk0c2tvRR3jHAd34CV9Q4MqXiQBNILeM4TjPHcR4HPgP6x2m3JzuOE66XVqlJ2NFta2xI+/a0rF+2hq1pvXp77+8oLCRcPc6CTZsY2r49WRkZNMrOZkCrVry/YgXZGRnsKiqixBj2FBeTKcKdwSDj/f54hFuVOUB+jNv+EehVybLGwBN+Ah/6CXSOcf9KxUXaJxARKRaR2SG3riLiF5F/JjGGynsp7Vtne6LjcBznXGAhcCXx/WxzgDMrXWp/ZU+L4/EquP3rr+n00ku89NNPYU/+A1q14r0VK9hZVMT6ggI+Xr2aFTt20LtFCzo3bsygt97i7O7d+WnLFowxDNwv4YMFX0teXkm0G/kJtMZ2Aa7OcGC2n8BJUUemVJykfRuIiGw3xjT2Oo7qJDJOx3E6AU8CJyRi/66PfT7fbytdGgicDrwZjwMt3baNke+/v7cNJNR9335LQXEx48IkkXtmzeL1JUtonZNDmwYNOKx1a67t16/MOie//z55Rx/Nsz/8wJyNGxm+//5c3rt3PMIO9QZ5eRWDj4CfQD5weRSbGOA+4M4ges2JSq60L4GEIyLDRGSKe3+siDwjIjNEZLGIXBOy3jsi4ojIfBHJDXl+u4jcIyJzRORLEWnrPt9WRN52n58jIr8pXd/921hEpovILBH5TkRODRNbexH5xC0tzRORGjU+O44zHPiWxCYPgKGO41Q1KdRU7BDoCfX7Hj14c0n4Tk23DxrE7DPO4D8nnYQxhgObNSuz/N2lS/G3bs2OoiLmbdrEpOOO44VFi9hZFNfRR3YBN8ayoZ/AIODSKDcT4DbgQz+BNrEcV6lY1YYE0iCk+urtStbphT3BHgbcJSKl3VIvMcb4AD9wjYiU9rdvBHxpjBkAfMK+X4T/BGa6zw8C5pc7TgEwyhgzCNvg+Q8RKV9l/3vgA2PMIcAAYHYMrxnHccRxnNuB94FkXCeQgY09vLy83cAbiTjwoi1b9t6fvGwZvZo3r7BOcUkJGwoKAJi7YQNzN27k+I778l1hSQmPzJvHTQMGsLOoaG87SmnbSBz9nby8ZTFu+wix/0/+FpjlJ3BojNsrFbUsrwOIg13uybgqU40xu4HdIrIOaIsdCPAaERnlrtMJOynSBuwc2lPc5x1sfTPYf9KLAIwxxcC+M5slwL0iMgQoAfZ3j7UmZJ1vgGfcJPaOMSbqBOI4TjPs0OKnRLttDV0A/K2K5S8SXfVLBedNn86M1atZX1BAx5deYpzPx7Tly/lhyxYyROjSuDETjraFtuCvvzJhwQKeGjqUwpISjp5sexo3rVePF485hqyMfefix+bP5+KDDqJhVhb9W7bEAP1ef50RnTvTvH40l8VUaQVwfywb+gmci53JsSb2B2b4CZwbJO/fNdyXUtWqlW0gIjIMuNEYM1JExgLbjTF/d5fNA0YCXYG7geONMTtFZAYw1hgzI3SfInImMNIYM1pEfgU6usmoQgwiMhr4HXCBMaZQRJYCw4wxS8vtswNwEnAN8IAx5vlIX6/jOP2wU672iOJtiqdDfD7fnLBL7FzoS4AuSY0odfyevLxXot3IT6AhtvNDpzjFUQz8MUjehDjtT6mwakMVVqyaAZvc5NELODyCbaZjezghIpkiUr5razNgnZs8jiHMiVREurjrPAk8ja0Ki4jjOOcDX+Jd8oCqrgnJyzPU3aFNPo0lebhuIX7JAyAT29X3Pr16XSVSXU4g7wNZIjIX+Av2xFyda4FjROQ7bNVWn3LLXwL8IhIEzsf+qixvGDBbRL7FzrnxSHUHdRwnw3Gch7FVRJGMX5VI5zmOU9X3pi5ONFWC/W5EzU+gC3Zgy0T4M/Csn0Bd/j9XCZT2VVi1nTsO1XPAeV7HEuI4n883vdKlgYBDFCWrWuAp8vJiavvxE5gExNTlNwovAKODRH9dilJV0V8mKcxxnAbAO6RW8oAkDm2SBrYAt8eyoZ/AUBKfPAAuREsiKgH0C5Wi3KFDPgBGVLeuB053k1tlXsE25NYF48nLWxftRn4CmURQfRlHF6FJRMWZfplSkJs83idOI9wmQFOq6kKcl7cG2+GgtvsBO4VtLC7HXgeUTBcBTyX5mKoW0wSSYkKSxxFex1INrcaC68nLK4x2Iz+B5tiOG174g5+AV8dWtYwmkBSSRskD4ATHcaoakfAtYEeygvHANPLyys/XEalxQMJHc6zCHX4C0Q6ZolQFmkBShNvb6h3SI3kAZAPnVLo0L28H8G7SokmuQuD6WDb0EzgYuCq+4cRkgp9AosdPU7WcJpDU8S/s+FnppK5WY/2TvLwfY9z2IVJjCKEs4HU/geqGAVKqUppAUoDjONcBudWumHoOdxynexXLPwSi7qGU4tYC42PZ0E/gFOD4+IZTI02Ad/wEWnodiEpPmkA85jjO74C/ex1HDVQ1tEkx8GryQkmK28nL2xrtRn4C9YAHExBPTXUBntchT1QsNIF4yHGcPtgTbKbXsdTA+dUsf6FGe8/OhpwcaNQImjSxf3Ny7PPJ5wDPxrjt9UBVpTUvnQTc6nUQKv3oUCYecXswfQ10K79s3LhxfPrpp7Ro0YJJkyYB8MQTTzBz5kwyMjJo0aIFY8eOpXXr1hX2e9hhh9Gjhx1rsW3btjz00EMA3HHHHfz0008cffTRXH311QA89dRT9OjRg2HDhtX05Rzu8/m+qnRpIPA9lc3x3agRdO0K7dtDixbQtCk0bw7NmtlbTk7lRy0ogC1byt42b4bVq2HZMtge91mEjyQvr9rpi8vzE2gP/IidzzxVFQPDg+R9HMvGItIOeBg4FNgNLAWuM8bE2lbkORHpCnyPHdMuB9gGPGaMec5dfgpwsDEmpiH8Izj+acCPxpgF7uPxwCfGmP8m4nixSIXGvDrHcZx62G6uFZIHwMknn8w555zDnXfeufe5Cy+8kCuvvBKAV199lSeffJLbbrutwrb169fn5ZdfLvPcokWL9m532WWXsX37dgoKCpg/fz6XXXZZPF7SBUDlCcQOMvkXsrPhwAOhSxd769wZWtVgLqycHHtr2zb88o0bbSJZvtz+XbQI9uyJ9Wgvx5I8XPeR2skDbCn4FT+BAUHy1kazoTtp2tvAc8aYc93nDsHOhZM2CUREsowx5aen/NkYM9BdfgDwlohkGGOeNcZMBibX8JiZ7txC4ZyGnZdoAYAx5s5K1ouLSl5/lTSBeONhqrjKfNCgQaxevbrMc40b7zv/7Nq1i4oTHVYuKyuL3bt3U1JSQmFhIRkZGUyYMIFAIBB95OGd6zjO9T6fL9yXrwNjx5awfj307An16sXrmNVr2dLeBg60jwsLYeFCmDvX3jZvjnRPO4CbYwnBT+Aw3EnI0kBb4Ang9Ci3OwYoNMbsnX+kdKI0N7n8DTtPjgHuNsa85s7ZMxZYD/TFVg9eYIwxInI/dqSDIuBDY8yNIjIRmGKMecPdb+kcPMOw19WsBQ7B/jD7Djs6cgPgNGPMzyLSGpgAdHZDvM4Y85k7X1AH7PxA66li1k1jzGIR+RPwD+BZd/4fvzHmjyJyFnAXtiS3xRgzREQygb9iZ0M1wJPGmEfdeYKewXao+JeIfAM8BrQGdmJHKWjpvgdDReQO7MjdY0rfAxE5Ftt2moWdpO5KY8xud9/PASdju9qfZYxZKCKHYc87DbDTLv/BGPOD+xpOwpawGonIKuANY8y77vv8EvCamywr0ASSZI7jHI87p0i0HnvsMaZNm0ajRo3Iy8sLu86ePXu48MILyczMZPTo0QwbNoxu3brRrl07LrjgAkaMGMGKFSswxtCrV/hapRjsB5zIvlkcOwKjsb+gBtG+vdC+fbyOFbvsbOjXz97OP9+WSmbPhi++gE1VTud+P3l5q6I9nNsw/U8gnRqoR/kJnBckqrlNShNAOKdjT+wDsN+Tb0TkE3fZQOyUCKuBz4AjRWQBMAro5SaTivMXVzQA6A1sBBYDTxljDhORa4H/A67Djjv2kDHmUxHpjB1nrre7vQ84yhizK4JjzSJ8deydwAnGmFUhMediaxkGGmOKRCS0t1uBMeYoABGZDlxhjFkkIoOBx40xvxWRyZRNmrh/c4CJwLHGmB9F5HnsOeVhd9/rjTGDROQq4EbgMmw13BA3juOAe7FJCey1Z/2NMRtFZCi2ve5dEWkG/Aa4uLI3QxNIErlXmsc8FtHVV1/N1VdfzbPPPsukSZPCliCmTJlC69atWblyJVdeeSU9evSgY8eO3HDDDXvXuf7667ntttt4+umnWbRoEYMHD2bUqFEV9hWlC7B131dhf/2kfseA0qq0kSPhu+9g5kxYsKD8WkuJvZfchcDgmoTokUf9BD6KtiqrEkcBr7jVNGtFZCa2nWQr8LUxZiWAiMzGlgK+BAqAp0RkKvt+lFTlG2PML+5+fsZ2HwdbEim9tuo44OCQkntTEWni3p8cYfKAyn8MfAZMFJFJ2FJQ6TEnlFYLGWM2hqz/mhtvY+xJ+vWQ2KqbY7knsCSkfek54Gr2JZDS4zvsK002A54TkQOxpaHQXij/KY3NGDNTRB4TkTbutm9WVa2lvbCS6yHiMPPciSeeyPTp4ccqLG1Y79ixIz6fj4ULy85pNWPGDHr37s2uXbv4+eefuf/++5k2bRoFBQUxxZKRkUGbNm3o06fP2dh/3NNIh+QRKjMTDjkErr0Wxo+H446DBnsHG76RvLyo3xw/gcbEOD96CmiFrcqK1Hzsr/hwqip9hU4NXQyU1sEfBryJ/S697y4vwj1fudVi9SrZT0nI4xL2/UjOAI4wxhzi3vY3xmxzl0Uz5M5AbMN6GcaYK4A7sP/fs0WkFfa1V9ZLqfSYGcDmkLgOMcb0rmSbUtWVaEtffzH7Xv9fgI+NMX2xP/BCe6eUf/0vYHtX/oFqeh1qAkkS93qPS2Ldfvny5Xvvz5w5k65du1ZYZ+vWrexxG4k3b97MnDlzOOCAA/YuLyoq4tVXX+Wiiy6ioKBgb5G4tG0kGiJCu3bt6NevH506dSInJyedqmkq17YtnHUW3HsvnHnm4hqMd3U7kAL1djEb5SdwdoTrfgTUF5G9k2qJyKFudcgnwDnuFNCtgSHY3odhub/ImxljpmGrnkqvlF/KviR1KmV/QUfiQ+CPIceJ+gp8t1fW3wkzArOIdDfGfOU2dK/HJpIPgStEJMtdp8IFm8aYrcAStw0FsUpHad6GvdizvIVAVxEpndr6QmBmNeE3A0qrYUdXs+5E7HuPMWZ+VStqFVYSOI7THHgy0vVvu+02HMdh8+bNjBgxgtzcXD777DOWLVtGRkYG7du359Zbbbf9BQsW8OabbzJmzBiWLFnCvffeS0ZGBiUlJVx88cVlEsikSZMYOXIkOTk5HHjggRhjOOecczjyyCNp0iTc9zS8/fbbj/bt21MvmQ3iydawIQwffgDwM/bX25PYMbCq5SfQnRjHykoxD/oJTA2SV+UvdLetYhTwsIj8GVsFtRR7EvoEW8c+B/tr/GZjzBoRqawBrgm2/j0H+0u79H180n3+a+xUAdEO1HkN8Jg7hXWWG9cVEWzX3Z1+urQb76PGmHC/yh9wq4fEjW8OMA84CJgrIoXua/hXmG3PB55wG8uzsdeGzXH/Piki1wBnlq5sjCkQkT9gq71KG9EnVNxtGX/DVmH9CZvwK2WMWSsi32PH5quSXgeSBI7jPEf69MSpVPPmzdl///3JqerajNrrZ2yp4rXqVvQTeAf7K7k2uC9IXsX+4qrWEpGG2PajQcaYLVWuqwkksRzHOZka9hX3WnZ2Np07d6Z580g6xNR672F716wMt9BP4DjgP0mNKLF2A72C5C31OhCVeG4PrWeAB40xD1e7viaQxHGnfV0E7O91LLFq2bIlnTp1IitLaztDbAH+hP1H28tPIAuYje2aWptMCpJX+dD9qs7SRvTE+j/SNHlkZ2fTvXt3unXrpsmjombA08A07DUvpa6k9iUPgLP9BA73OgiVerQEkiCO4zTDXtSUdkNlN23aVBNH5LYAF/gJfIEtbbbwOJ5E+SBI3oleB6FSi5ZAEucm0jB5tG3blh49emjyiFwz4N3bOH8KtTd5AJzgDsui1F5aAkkAx3HaYHvtpPoAenuJCF26dKFVTQY3rOPe4yvu5gV2R9bbN2pLL5nBlinLyWrTgD7zztr7/LpH57HuX/ORrAyandSJjn+rWNtUtHk3yy77hF3zNtrP+pmhND6iLStv+Yqt762gwSGt6Pa8vWh7wws/UrRxN9a5w6EAACAASURBVG2v7Vd+N1OD5I1MyItTaUlLIIlxO2mUPLKzs+nZs6cmjxr6HYPJ50Zak5jeaq1G9+TA90eUeW7bx6vZ/O4yDp57Jn3mn0XbGweE3XbFtZ/T7MRO9F14Dr3nnEFO7+YUb9nDjs/XcvDcM6HYsOu7jZTsKmLDxB9pc1XYppyT/AQGxf+VqXSlCSTOHMfpQmQXKKWE+vXr06tXLxo1auR1KLVCH7ryHH+mC5UMMV8DTYa0J7Nl2WGSfn1iAe3+PICM+nb0mOw2DSpsV7x1D9s/WUOrS3sCkFEvk6zm9SEDSvYUY4yhZFcRkp3Bmgfm0Oaavkh2paeGMfF8TSq9aQKJv7GUHacnZeXk5NCzZ8/afUW5B9rQgnxupDsdEn6sgh+3sP1/a/h+8Nv8MPTf7Pim4hT0uxdvJat1Dsv+MJMFA99k6WUzKd5RSGaTerQ4oxvfD3yLet2akNmsHju/+ZXmp3at6pCn+AkcUNUKqu7QBBJHjuP0xI5Lk/JycnI46KCDyPZmatharxVNyeMGeiS4F7cpKqFo0256fXkaHR8YzOKzp1O+XdMUGXbOWk/rKw/m4G/PILNRNmvunw1Au5sP4eDZZ9DpH0ewasw3dBjvZ/1TC1l89n/55e5Z4Q6ZAcRtIhmV3jSBxNe1pMFItPXr19fkkQTNaczjXEdX2iXsGPU6NqLF6d0QERod1gYyoGh9QYV16nVsRKPBbWxcZ3Zj56z1ZdbZ+a19XP+gZmx4/kcOmHQcu+ZtpGBR2JEsLvETqG7IcVUHaAKJE3euj5QvfWRnZ2vySKKWNOUJrqcDiemg0Py0rmz7yM5eWfDjZsyeErL2KztWWXa7htTr1JiCH+wMjNumr6LBwWV7HK8eE6TDeD+msART7JZgMoSSnWGngtgPiHSkXlWLaQKJn4tJ8Z5XIkKPHj20zSPJWtOcf3AVDaqdJ6hqi8+bzsIj3qHgh83M7fgS659eSKtLerJ78Vbm932dxedOp+tzwxAR9qzewaIR+0ai7/Tob1hy/kcs6P8GO2dvoN1tA/cu2/zOUhoe2pp6HRqR1bw+jY9oy/x+ryMiNBxQaeKLaVZNVbvodSBx4DiOYCeZ6el1LFU54IADaNGiNl/rlto+4lturnbU7bTSJ0hehSkcVd2hJZA48Pl8Btt19xXKzo6WMtq1a6fJw2O/ZSABTvY6jHjSARbrOC2BxJnjOPthq7MuJ0VKJM2aNaN79+57ZyBU3imhhFt5kumE7eGUbn4IklfZxFCqDtAEkkCO4wzFzh1xBtSwAjxG9evXp3fv3mRmpnznsDpjF7u5gHtYxlqvQ4mHQ4LkzfE6COUNrcJKIJ/PN9Pn852PHdL9T9i5jJOqS5cumjxSTAPqcxejyaBWlAi1N1YdpiWQJHMcZwj7SiUJnRu2TZs2dOrUKZGHUDXwCG/yAh96HUZN/RQk70Cvg1De0ATiEcdxWmLnSb8cODje+9eqq9RXwB7O5+7aUJV1UJC8RV4HoZJPq7BqwslvEuumPp9vo8/ne9jn8/UBjgZeAAqq2SxiWnWV+nKoV1uqsoZ7HYDyhpZAYuXktwaWAO8D+cB/8OXW6M10HKcF9mr2XGowNWrr1q3p3LlzTUJRSfQPJvEK070OoybeDpJ3utdBqOTTBBIrJ/864KGQZxZj58l+Bl/umhrv3nF+gx207iyg4hjdlcjIyKBv3746VEka2cx2TuV2dsSvAJpsm4H9guQVex2ISi5NILFy8mcD4WbvKQImY0slH8ahVNKcfaWSvtWt3759ezp0SPww4iq+nmYaT/Cu12HUxOFB8r7yOgiVXJpAYuHkD4SIrgRbwr5SyS81PqzjHIFNJGcDDcsvz8rKom/fvtr2kYZ2UsAoxrCBrV6HEqtbg+Td73UQKrm0ET0250W4XjfgbmA5Tv7bOPm/w8mP+T33+Xxf+Hy+PwAdgD8Cc0OXt2vXTpNHmmpIDpdyktdh1ITf6wBU8mkJJBZO/ndEUJ1UiWXAU9hSyeoah+I4g4FAvXr1zu3Tp0+DjAz9TZCuCiniTO5iFeurXzn1LA2S183rIFRyaQKJlpPfEVgRhz0VAVOxbSXv48stqcnOiouLH8vMzLwqDnEpD73GxzzAq16HEatWQfI2eh2ESh79uRq9E+O0nyzgVGwSWYKTfydOfqzznzbMzMz8fZziUh46icNrPG+Ih3xeB6CSSxNI9OKVQEJ1BsYBy3DyJ+Pkj4yyreQ8oHkC4lJJ1pgGjGCw12HEShNIHaMJJBpOfhZwXAKPkAmcDPwbWIqTP9atMquOVl3VImcwxOsQYtXP6wBUcmkCic4RQLMkHasTcBc2kfwbJ/9knPxwXawGA4OSFJNKgoPoxAC6ex1GLA7wOgCVXJpAopOI6qvqZAIjsRcnLsXJH4eTHzrEbq4HMakES9NSiCaQOkYTSHS8SCChOgJ3YhPJVGY9PQpjTvU4JpUAR9GPzPT792zjJ9DI6yBU8qTdN9QzduTdgV6H4coARtCo9VuItPI6GBV/TWnEQNJymg29FqQO0QQSub6QYuNuN+vidQQqgYaEHWot5Wk1Vh2iCSRyqdfDpLkmkNpsCP29DiEW7bwOQCWPJpDIxTp0SWLUbwY5eulHbdaR1hxAe6/DiFYLrwNQyaMJJHKplUCa6VzndcFvUuxrFwFNIHWIJpDIpdZ/csPWXkegkuBgunodQrS0WFyHaAKJhJPfFkitM3aj1ApHJcbBpF07l5ZA6hBNIJFJrdJHRrZtA1G1Xkda06Ti3GGpTBNIHaIJJDKplUAa7geSWj2KVeL0orPXIUQjbYcSVtHTBBKZnl4HUEbD/byOQCVR7/RKIDolZh2S5XUAaSK1rvZumFrhqMQayIG/Ps+HP3gdR4TmeR2ASh5NIJFJrXrdbB1uqC45mv7fB8kb6nUcSpWnVViRael1AGVkp1Wjqqq5Dl4HoFQ4mkAik2IlEE0gdUzaXY6u6gZNIJFJnQQimZClHV3qmEZAU6+DUKo8TSDVcfKF5M1CWD0tfdRVWgpRKUcTSPWakUrvkyaQukpHuVUpJ3VOjKkrdaqvADK0m30dleN1AEqVpwmkeqk1OJzoR1ZHaZd7lXL0S1m9MmOGXDLuOaZ8+h1tWjRh3qS7ABjzxLu8O3MOGRlCmxZNmDh2NB1al807y37ZwOk3TaC4pITComL+7+xjuOLMoezeU8ipNzzOyrWbueqsoVx11jAAcu95gSvPGMrAXuWvQtYhTOoo/V9VKSemn7Misj3K9YeJyJQYj3WdiFRa8S8iT4nIwdXsY4aI+GM5PlAY+mD0yUfw/qPXlFnhpguPZ+6rdzL75TGMPLo/45+cWmEn7fdrxufP3Mzsl8fw1cQ/c/9zH7D618188MUCfL26MPfVMeS//T8A5vy4gpISEyZ5qDqsxOsAlCovHepDroPww5GKSKYx5jJjzIIEHr9MAhky6CBaNi0bTtPGDfbe37Frd9hxDutlZ1G/XjYAu/cUUVJizwfZWZns2r2HouJ954cxT0xm/BWnhI/G6HmkjiryOgClyqtRAnFLFjNE5A0RWSgiL4nY06eInOg+9ylwesg2Y0XkxpDH80Skq4g0EpGpIjLHfe4cEbkGexXuxyLysbv+dhEZLyJfAUeEli5E5AkRCYrIfBEZFybeTBGZ6O7/OxG5PoKXWVj9KnD7Y+/Q6aQ/89J7X1d68l+xZiP9zx1Pp5P+zC0Xn0CH1s0ZPrg3azZsZfDF93PzRScweeYcfL07V6gC20sTSF0V0fdQqWSKR73qQKAPsBr4DDhSRILAk8BvgZ+A1yLYz4nAamPMSQAi0swYs0VE/gQcY4xZ767XCJhnjLnTXS90H7cbYzaKSCYwXUT6G2Pmhiw/BNjfGNPX3TaSBvLdEazDPVefxj1Xn8Z9z77HvyZ9zLhAxSTSqV1L5r56J6t/3cxpNzzBmcf6aNuqKS/fcxkAhUXFnPDHR5j84FX86cFJLF+ziYtOOpxThg7Yt5PiiMJRtc9GrwNQqrx4VGF9bYxZaYwpAWYDXYFewBJjzCJjjAFejGA/3wHHichfReRoY8yWStYrBt6sZNnZIjIL+Bab1Mq3jSwGDhCRR0XkRGBrBHFti2CdvX5/4mG8Of3bKtfp0Lo5fbq353/fLirz/OOvz+DikUfwxdzF1MvO4rX7Lufup6eV3bhwZzThqNrjF68DUKq8eCSQ0J/Exewr1ZhK1i8qd9wcAGPMj4APm0juE5E7K9m+wBhTXP5JEekG3Agca4zpD0ylXN95Y8wmYAAwA7gaeKrSV7XPtipeCwCLlq/de3/yzDn06lrxmq+Vazexq2APAJu27uCzOT/TM2S9TVt3MOV/33HRSYezs2APGRmCCBTsKVdzUVQAJRVevqrdioG11a6lVJIlqmvgQqCbiHQ3xvwMnBeybCkwEkBEBgHd3PsdgI3GmBfdXl6j3fW3AU2A9VStKbAD2CIibYHfYRPFXiKyH7DHGPOmiPwMTKz2lfhyS3DydwCNAc677SlmOD+wfvN2Oo64hXG5JzPts3n8sGwtGRlCl/YtmXDr+QAEFyxlwpuf8NSYi/h+yS/c8PAbiAjGGG68YDj9euy/9zDjn5zKHZeOQEQ44Yg+PPb6DPqdO54rTh9SMaaiXVCvcbWhq1pjHdoLS6UgsTVMUW4kst0Y01hEhgE3GmNKE8K/gKAxZqJbRfQw9sT/KdDXGDNSRBoA7wJtgG+Ao7An+57AA9h/lELgSmNMUET+D1ta+MUYc0zpsUNimeHGEBSRicBgbFXVbmCyG8sMbOmkEHiWfSWgW40x71X7gp38VaTSkNo9T4XGbb2OQiXJ+p0UvfW9520gl+f6mOxxDCrFxJRA6hwnP4itXksNBwyHFt28jkIlybLN8MHPXkfB6bk+3vY6CJVa0uE6kFTwk9cBlLG7sv4FqjbaXOB1BIB2I1ZhaAKJTGolkB2/eh2BSqL1qdHxbo/XAajUowkkMouqXyWJdlbXn0DVJimSQLQEoirQBBKZ1CqB7Nlmu/OqWm9PMWxJjWtH9QunKtAEEpnUKoGAlkLqiBQpfQCs9DoAlXo0gUTCl7uOyK5aTx5NIHXCrzu8jgCwF/+u9joIlXo0gUQutaqxtun/c13wS1QTJyTMylwfOvyBqkATSORSL4EUa8eY2qyoBFalRrl3mdcBqNSkCSRy870OoAxTAltXeR2FSqBVW6E4Na7z1QSiwtIEErmZXgdQwealXkegEmjpZq8j2EsTiApLE0jkviTVujJuWa4TTNVSxsDy1BlwQBOICksTSKR8ubuxSSR1FO+G7TrKd230607YlTqT2GoCUWFpAonODK8DqGBj6l2iomruxw1eR1CGJhAVliaQ6MzwOoAKNiyCotS4VFnFx55iWJQ6CcQAy70OQqUmTSDRSb12EFMMG3/SDFKLLNoAhanTtLU014d+v1RYmkCiYdtBvvA6jBDrgdtp2Oo3Xgei4mdBag22/InXAajUpQkkejO8DgBYA9wEdMWXey+N280CPvI4JhUHq7fBptQq46Ze93WVMhI1J3pt9iEwzqNjrwL+CjyJL7f8aeafwG+TH5KKp/nrvI6gAk0gqlI6pW0snPyfgO5JPOJS4H7gWXy5lY1fIsDXgD9ZQan4Wr8T3vre6yjKWJnro5PXQajUpVVYsXkhScf5CbgEOBBfbl4VyQNsb5k/JycslQhfp97INFr6UFXSBBKbFxO8/++BC4Be+HKfxZcb6SVl04H/Ji4slSirt8HK1Bg4MZQmEFUlTSCx8OX+DHyegD3PBc4G+uLLfQlfbpRDaPuHQqAppE4fUBWZr1JzuiZNIKpK2ogeu+eBeHWfdYC/AJPx5cbQKOUfDowBjra7+i9wfJxCU4m2ZJMduiTFrMn18aPXQajUpgkkdpOAR4D6NdjHF8Bf8OW+F9vm/pOAO4DDyz7/CDa3Na5BaCoZ9hTDF1r6UGlKq7Bi5cvdBEyNceuZwHH4cn8TffLwC/hHgd8BplAheQCsBR6KMTSVTF+thO2pOS/YDK8DUKlPSyA18zxwehTr/wdb4vhf9IfyZwBnAbcD/apf/13gWOJXy6bibdVW+D41p7YvBN70OgiV+jSB1Mw0YCXQsZr1pmITx1fRH8KfCfweuA3oFd229wCvoVVZqWdPMcxM3TFup+b6SK0BVVRK0iqsmvDlFlJ5XZEB3gZ8+HJHRp88/NngvxT4AVvSiTJ5gFZlpa4UrroCeNbrAFR60BJIzeVjG7JbuI9LgNeBu/Hlzot+d/762IsHbwG61Dy8d4HBaK+s1LFkU8pWXQGsw5aslaqWlkBqype7HXgMKMZeod4HX+650ScPfwPwXwv8DDxOXJJHqXHAwvjtTsVsw074eKnXUVTpxVwfqTMXokppWgKJj4eAie4FhlHyNwauBG4A2sY3rFK73d0/D7RKzCFUtXYVwgc/Q1FqX+ep1VcqYjqYomf8TYH/A64naWf1AcATQL3kHE7tVVwCUxfBmu1eR1KlYK6PQ70OQqUPrcJKOn8L8I/DzjN9N0ktEszBjgavku3zFSmfPAAmeh2ASi9ahZU0/tbYeqSrgCbexfEu0BK42rsQ6pjg6pRuNC+1G3jZ6yBUetEEknD+9tjZAwNAQ4+DcT2LHYHlMq8DqfW+/QVm/eJ1FBF5N9fHJq+DUOlFE0jC+Dthu+JeCuR4HEwYE7BzUF3qdSC11uw18M1qr6OI2ANeB6DSjyaQuPPXBx4FLiblW6ufAPZgO4GpeHJWg5MeJQ+Aabk+gl4HodKPNqLHXXA30JOUTx6lnsY2rGvX/3goMbbBPI2SB8BYrwNQ6UkTSGLc6XUA0Xkd26N4s9eBpLWCInhvEcxb53UkUXkv18c3Xgeh0pMmkIQIzgQ+9jqK6HyDrXWL4VpIxaZd8M5CWLXN60iiNs7rAFT60gSSOLdjB1RMI6uAPwCfeB1IWlm22SaPrbu9jiRqb+b6iGGEaKUsTSAJE/wCeM7rKKK3E3u5yj+xlwaoyhSXwNer7PAkhak9PEk4hcCtXgeh0psOZZJQ/v2ww7G39DqS2HTFtq/29TaMFLRuB8xcCpsKvI4kZv/K9fF/Xgeh0puWQBIquJ60/pW3FDuy/KNoacQqLXW8uzCtk8dWtO1DxYGWQBLOL8DnhJ27PJ10xU6KOMjjOLyzZjv8b1laJ45SN+X6+LvXQaj0pwkkKfyHAEEg0+tIau4o4I9AD68DSZqNu+CbVbBsi9eRxMVnwJBcH+nXaqNSjlZhJUVwNvCvaLa45JKltGkzh7595+997qabVtKr1zz691/AqFE/s3lz+Iv/wm0LcMstK+nffwEXXbRk73MvvLCBRx5ZG0VknwLnAXdhe23VXtt2w4yl8MaCWpM8tgMXafJQ8aIJJHnGEMUZd/ToVrz//oFlnhs+vCnz5vVh7tyDOeig+tx335qIt92ypZjPP9/B3LkHU1wM3323i127Spg4cQNXXdUmypdigKnAGdghlFZEuX1q27rbXk3+2nz4cYPX0cTVjbk+FnsdhKo9NIEkTXAbcAF26ttqDRnShJYty9Z4HX98U7KyBIDDD2/EypWFEW+bkQF79pRgjGHXrhKys4UHHljDNde0ITtbon85gB3+5DVgFPDMA8C/IT1/3ZYYez3He4vg1Xn2avKS2lW7+16ujzyvg1C1iyaQpArOIE69X555ZgO/+13TiNdv0iSTM85owcCB39OtWz2aNcvkm292cuqpzeMRzjZ4fCxwCnAAcB8QvniUYnYW2lFzX51nr+dYsdXriBJiIzrsskoAHY03+e4BjgaGx7yDe34hK0s4//zoLi+5+eZ23HxzOwAuu2wp48d34Kmn1vPhh1vp378Bd9zRPtaQXofgTvf+Mmx3rTuAwdikcgpwcKw7j7dNu2ybxrLNsHaH19EkxZW5PtJreEeVFjSBJF2wBPwXALOBqM/Yzz23gSlTtjB9+kGIxFb19O239lx/0EH1ufbaFXzySU/OPXcxixYVcOCBMU1dMjHMcyXAF+7tVqA7cPK23VyUmcHAhtkxhR6TXYXw605YtdUmjjQccqQmXsn1McnrIFTtpAnEE8F14P898F+i6Nr7/vtb+Otf1zBz5kE0bBh77eOYMavJz+9MYaGhuNhW9GdkwM6dMTVf/AzB/0W2Hg+/Mo8TABplw34NoXUj+7dFDjTMhswaVKqWGFsltXEXrN8Jv+6wf3eEbyqqC1ahcxerBNIE4pngDPCPA8aHW3reeYuZMWMb69cX0bHjXMaN68B9961h9+4Shg9fBNiG9AkTurB69R4uu2wZ06YdWOm2l166HwDvvLOZQw9tSIcOdrqSI45oTL9+8+nfvyEDBsQ04+7zka6Y79Aet+puRyHs2FKxe2xOlk0kDbNtksnJggyxNxEwxiaKEmOHT99ZaPe1s9A+TqTC3QX8/fIhFBXupri4iEHHnskpgXGsX7WEJ287l51bN9Kp1yAuGf8CWdllp4P56r2X+PCFfZP+rVo0l9tfnEW7br15/IZT2bx2JUPPuophZ10FwAv35DL0jCvp3GtgzOECF+g0tSqR9EJCT/kzgCnA77yOJEYG6AbBZZGsnO9wM3b2qrRkjGH3rh3kNGxMcVEhf7v0KM658RH++9KDDDzmdA494VxeuvcKOh40gKFnVj7L46qfvuPxG07lnncXM2fmZJbM+4pTrvwL91wwiDEvz2bFj3P4+LVHuWjMUzUJ98JcHy/WZAdKVUd7YXkqWAKcDWk7oc+MSJOH6+JEBZIMIkJOw8YAFBcVUlxUiIiw8JuPGHTsmQAcPvJiZs94p8r9fP3BKxx6/HkAZGZls2f3LkqK9xWfJj8xhlOuCFswjdTtmjxUMmgC8VxwOzACO2pvuol4uPp8h8NIoZ5YsSopLuYvvz+EG4e3offg4bTu2J2GTZqTmWVrg1u06cjmdVVfLxr88DUOPcEmkN6Dh7N1wxruv3gwJ1x0M3NmTqZzbx/NW3eINcQJuT7ujXVjpaKhbSApIbge/Cdgxyna3+toIrQdeCOK9dO69FEqIzOTMS/PZue2zTxx4yh+WfJ9xZWq6B23ZN5X1MtpyP497BD5mVlZXHbPy4At1TzyxxO46sHJTHrwT2xas5zDT7qIAUNPiTS8f2MHKlMqKbQEkjKCy4ATIW0aPd+AYERXUeQ71AfOTXA8SdWwSXMO8g1j8XdfsnPbZoqLbBXUpnUrqyw9fPPBq3tLH+XNeP1xjhh5MYvnfkFWdj0uv+81pj19d6QhfQ2cm+uLbKQDpeJBE0hKCc4DTgZ2eR1JBCZGse4ppO2kWvts2/QrO7dtBmBPwS4Wfv1f2nfrTU//McyabgtjX055jgFDTw27fUlJCc701zn0+Iq5dMfWTXz3vykcftJF7CnYiWRkgAiFeyIaO/5nYGSuj53VrqlUHGkVVsoJfgb+s4G3Sd3PZwnRTZxeK6qvtqz/hYl3XUxJSTGmpATf8LPpf/RI2nc7mKduO5d3n7iDTj0HcuSpdtSQOTMns+z74N4G8UWzPqFFm4607nhAhX1PfXI8Iy69AxGhzxEnMOP1xxh/bj+GnH5FdWGtB07M9fFrfF+tUtXTbrwpy38KMAmo73UkYYyD4NhIVsx3aIcdrjdVk2E624RNHl97HYiqm7QKK2UFJ2N7Z233OpJyDFH0vsKOQKzJI/6WA0dq8lBe0gSS0oIfAcdiR1NNFf+D4JLqV9urVlRfpZg5wBG5PsJ0AVMqeTSBpLzg18BvsO0OqWBipCvmO/iAvokLpU76CDsl7WqvA1FKE0haCP4AHIGdV91LO4DXo1h/dILiqKteBn6X66N2zlqi0k5aJBAR2V7u8WgRiWqO8ZBth4nIlJD7vwlZNlFEzoxgH+1E5FUR+VlEFojINBE5KJZ4IhdcCwwD3k3scar0lnvlfLXyHephJ09X8fF37OCIe7wORKlSdb1xcxi2kfrzSDcQOwnH28Bzxphz3ecOAdoCP0a4vRhjYhg7PbgDOA38N2Bn/UvirBpAdNd+jARaJSiOuqQE+FOuj0e8DkSp8tKiBFIVEWktIm+KyDfu7Uj3+cNE5HMR+db927Pcdl2BK4DrRWS2iBztLhrirr+4ktLIMUChMWZC6RPGmNnGmP+JSGMRmS4is0TkOxE5tfRYIvK9iDwOzAI6icjxIvKFu+7rItI48lcd/Ad2VsNoBjKsqWXAx1GsPzpBcdQlO7BXl2vyUCkpXRJIA/ckP1tEZlN2Do1HgIeMMYcCZwClY2AvBIYYYwYCd0LZAeaMMUuBCe62hxhjSidFag8chf0FfX+YWPoCTiVxFgCjjDGDsInmH7Jv2sCewPNuPDuwU74e564bBP4UwfsQIvgVMJDkVWk9D8GILhrKd2hD+g5Rnyq+BQbl+qJqc1IqqdKlCmuXMeaQ0gciMhrwuw+PAw4Omd61qYg0AZoBz4nIgdhrFyKt7nnHrV5aICJto4xTgHtFZAi26mF/bNUWwDJjzJfu/cOxI9N+5sZdDzv1a5SCm7BVWtcBfyOxVVrRXPtxPunz3Uo1BngIuFXbO1Sqqw3/5BnAEcaYMuNHicijwMfGmFFuddWMCPcXOmN2uGFV5wOVNbSfD7QGfMaYQhFZCpROMh468KAA/zHGxKmROfgw+D/D9tLpEZ99lvEpBH+OYv3RCYihLlgLjM718b7XgSgViXSpwqrKh4QMYe02aIMtgZROzDC6km23AU2iPN5HQH0RuTzkmIeKyFD3mOvc5HEM0KWSfXwJHCkiPdztG9a8F1fwG6AfMI6ySTAeJka6Yr7DQKB/nI9fF7wC9NHkodJJbUgg1wB+EZkrIguwDeNgq3TuE5HPgMxKtv03MKpcI3qVjB08bBQw3O3GOx8YC6wGXnJjCWJLIwsr2cev2KT2iojMxSaUXpEcv2rBAneMqr7ABzXfHwA7ie7aD73yPDprgFG5Pn6f62ODSl2woAAAA/tJREFU18EoFQ0dTLFW85+FrU+vySRVL0HwgkhWzHfIxpb6WtfgeHXJi8C1ub6UGqpGqYjVhhKIqlTwdWzJ5kGgqJqVKzMxinVPQpNHJP4DHJrr48JIk4eIdBSRd0VkkVvyfURE6onIISIyImS9sSJyY8IiVyqEJpBaL7gdgjdg20dehKhmrFuBbfOJlFZfVe0r4NhcH8fn+iIflsbtCv4WtofggcBBQGPgHuAQ7KjNcSEilVX3KlWBVmHVOf7uwK3ARVTf7fdeCN4eyV7zHfbDtgMl++r4dDAfuCPXxzuxbCwixwJ3GWOGhDzXFHtxZyG2V98q7OgEvYHOwAHu34eNMf90t7kA22ZYD5vMrjLGFLtDBT0InADcgL0G6hRsqfVDY4yWaFRYWgKpc4I/Q/Ay4EDgCarusTUxih2fjyaP8pZiS2X9Y00erj6Uu3jVGLPV3f/dwGvuxbCvuYt7YZPBYcBdIpItIr2Bc4Aj3WuqirGfGUAjYJ4xZjCwANtJpI8xpr+7f6XCqg3XgaiYBJcBV4H/buAm4HLsiaTU5xBcFMUOtfpqnzXYkQ/y4nQxoGAvMIz0+anGmN3AbhFZh72Y9VjAB3zjXrzaAFjnrl8MvOne34odUeEpEZkKTIlD/KqW0gRS5wVXA9eD/07s6LmXAYcSxZXn+Q79scOq1GVFwDTgGWBqri/mTgvhzMcO07OXW4XVifBtWqGlymLs/7lgBwC9Ncz6BcaYYgBjTJGIHIZNOOdir7H6bY1fgaqVNIEoV3AbkG9v/v5EN4HV6ISElB6+B54Fns/1sTZBx5gO3C8iFxljnncbuv+BrWJcCwyOcB/vishDxph1ItISaGKMKTMgpzuoZ0NjzDQR+RL4Ka6vRNUqmkBUGMG5UW7wClAfOIu60Y13K/Aa8Eyujy+rW7mmjDFGREYBj4vIGGzb5TTgNmy145/dQUbvq2IfC0TkDuBDEcnANr5fTcURnZtgE00OttRyfdxfkKo1tBeWipt8hyxgOPB74FSiHyYmle0CPsV2hX4j18dOj+NRynOaQFRCuMlkEDDEvR0FtPA0qOjswo6QPMO9faWj4ypVliYQlRT5DoIdo6s0oRyNnXslVWjCUCpKmkCUZ/IdDsQmktKL30pv7UjcNUrF2OsnFoXcZgNf5/riPoqxUrWaJhCVctxBGTtSNql0xg4KmYm99iH0Rpjn9mCvjF+NvUq79LYs10dhsl6LUrWZJhCllFIx0aFMlFJKxUQTiFJKqZhoAlFKKRUTTSBKKaVioglEKfX/7dWxAAAAAMAgf+s57C6JYBEIAItAAFgEAsAiEAAWgQCwCASARSAALAIBYBEIAItAAFgEAsAiEACWAMiwmCtxdyP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data:image/png;base64,iVBORw0KGgoAAAANSUhEUgAAAZAAAAEFCAYAAADNFLE8AAAABHNCSVQICAgIfAhkiAAAAAlwSFlzAAALEgAACxIB0t1+/AAAADh0RVh0U29mdHdhcmUAbWF0cGxvdGxpYiB2ZXJzaW9uMy4xLjAsIGh0dHA6Ly9tYXRwbG90bGliLm9yZy+17YcXAAAgAElEQVR4nOzdd5hTVfrA8e87BYbepEoVFJAmJIquCriKuogFu2tjLRPL/ixrWwsKrG3XXcu6KjM27IqdBSy7KLh2cxEQEEXpICC9Dkw5vz/OHcjMZGaSTJKbzLyf58kzSW57U+a+OeWeI8YYlFJKqWhleB2AUkqp9KQJRCmlVEw0gSillIqJJhCllFIx0QSilFIqJppAlFJKxUQTSBgisl1EDojj/iaIyJh47S+C440VkReTdbxoiEhPEflWRLaJyDVexxNvInKbiDyV6vusCREZJiIrvY5DeS/L6wAARGQ0cAPQHdgKvAXcaozZkoRjzwBeNMbs/Qc1xjQOWT4RWGmMuSPC/Y0GLjPGHBWyvyviFW8tcDMwwxgz0OtAEsEYc2867DOdichYoIcx5gKvY6nrPC+BiMgNwF+Bm4BmwOFAV+BDEcn2MDQFiEi8f2R0AebHeZ9KRSwB3+m6yxjj2Q1oCmwHzi73fGNgHXCx+3gicHfI8mHYUkHp4z8DPwPbgAXAqJBlo4FPgb8Dm4AlwO/cZfcAxUCBG8e/3OcN0APIBQqBPe7yf1d1PKC3u69id/3N5eMHvgdGhsSXBawHBrmPDwc+BzYDc4BhVbx/twCr3Dh+AI51nx8LTAKed5fNB/xRvF+fAQ8BG0PivsSNfRPwAdClirhOcY+5GZgB9Haf/6jc+31QmG1bAs8Cq91jvROy7HLgJzeuyUCHkGUGuApY5L6uv2BLtF9gS7WTgHqh3x/gNve9XwqcH7Kvk4Bv3e1WAGNDlnV1j3UxsNzd/vaQ5WOxJdrSx5V+nu57vdiNd0loDOXek737rO74Ybatj/3uLwfWAhOABu6yFsAU4Ff3vZ4CdKzuswh5/27A/p/+AvyhihgqfZ1U8b0C+gD/cT/vte7ndSL2/7HQ/Q7Ncdft4H4nNrrfkcvLvX9vAC+6n+llXp73atPN24PbL0MRkBVm2XPAS+79iVSdQM5yv0AZwDnADqC9u2y0+2W7HMgErnT/IcRdPqP8F8r9B+0R7tgRHu/Tcuvv3QdwZ+nrch+fBCx07+8PbABGuPse7j5uHeb96Yk9uXVwH3cFurv3x2JP0iPc13wf8GUU8RcB/4dNbg2A09x/yt7uc3cAn1fymR7k7m84kI2tsvqJfSfvCu93ue2nAq9hT27ZwFD3+d/iJlrsSfFR4JNyn9lk7I+SPsBuYDpwALZku4B9P0iGua/xQXdfQ92Ye4Ys7+e+P/2xJ6/TQt5nAzzpvjcD3GP1DnnvX6zu8wQaYU9mpcdsD/Sp5D0J3WeVxw+z7cPu+9ISaAL8G7jPXdYKOANo6C57nbIJu7LPovT9G+8+PwLYCbQIc/xKXydVfK/ceH7BJqkc9/Hg8u9HyHFmAo+76x6CTYqhP6gK3eNl4CZQvcXhHO7pweECYE0ly+4HPnTvT6SKBBJm29nAqe790cBPIcsauv+A7dzHM4gygURwvKoSSA/sL7GG7uOXgDvd+7cAL5Tb9gPcE1+553tgf/0dB2SXWzYW+G/I44OBXVHEv7zc8veAS0MeZ7gnjC5h9jUGmFRu3VW4v7zDvd8h67YHSgh/Inoa+FvI48buSaFryGd2ZMhyB7gl5PE/gIdDvj9FQKOQ5ZOAMZXE9TDwkHu/q3us0F/qXwPnhrz3pSf7Sj9P7Il1M/YEXuUJjfAJJOzxy20n2MTYPeS5I4AllRznEGBTBJ/FMGAXIT/83O/i4WHWrfR1VvW9As4Dvq3u/XAfd8KWbJuEPHcfMDFk/U/C7UtvNbt53QayHtivkjrJ9thfEdUSkYtEZLaIbBaRzUBfYL+QVdaU3jHG7HTvNiZGERyvUsaYn7BF9pNFpCG2uudld3EX4KzS/br7Pgr7XoTbz3XYf451IvKqiHQIWWVNyP2dQE7p+xxB/CvKHa4L8EjI+huxJ6f9w7zEDsCykDhL3P2FW7e8TsBGY8ymCPa7HftrPnS/a0Pu7wrzOPQz32SM2RHyeJl7DERksIh8LCK/isgW4Aoqfr7l399w36dKP0/32Oe4+/5FRKaKSK8w+6hMJMdvjf3B5IQc/333eUSkoYjkicgyEdkKfAI0F5FMqv4sADYYY4qqi6Ga11nV96oTtpo1Eh3cWLeFPLeMst+N8t9pFQdeJ5AvsMXv00OfFJFGwO+wxVKwv6IahqzSLmTdLtji/B+BVsaY5sA87BcxEiaa5REcr7r9AbyC/YV1KrDATQZgv+QvGGOah9waGWPuDxuYMS8b29uri3vcv1Z34Ajfr/KvYQUQKBdXA2PM52EOsdqNp/R4gj0ZrKouNvc4LUWkeQT7bYStgolkv+G0cPdRqrN7DLAJfTLQyRjTDNtuEOn3KVSVn6cx5gNjzHDsD4SF2M8lntZjE2efkOM3M/t6Gd6ArQodbIxpCgxxnxeq/iyiUsXrrOp7tQLbhhV2l+Uer3ZjbRLyXGfKfjci+b9UUfI0gRjbTXcc8KiInCgi2SLSFVsXux5bvQO2imWEiLQUkXbYX96lGmG/HL8CiMgfsL+oI7UWW08e6fLqjrcW6Cgi9arY56vA8dj2mJdDnn8RWzI5QUQyRSTH7XPfsfwO3Ospfisi9bHtHbuwxfjqxPJ+TQBuFZE+7jbNROSsStadBJwkIse6vehuwP5ICJdsyjDG/IKt1nhcRFq434fSk9rLwB9E5BD3Nd8LfGWMWVrdfqswTkTqicjRwEjs9w5sfftGY0yBiBwG/D7G/Vf6eYpIWxE5xU1iu7ENwpF8fhFzS39PAg+JSBsAEdlfRE5wV2mC/d5sFpGWwF0h21b1WUSsmtdZ1fdqCtBORK4Tkfoi0kREBrvL1gJdRSTDjXUF9vt1n/se9wcuZd/5QyWI1yUQjDF/w/au+Dv7emk0BI4LqWJ4AduDZSnwIbZhr3T7Bdj67S+wX6x+2F5EkXoEOFNENonIP8Msfxo42C1mvxPB8T7C9kBaIyLrK3nNv7jb/6bca1mBLZXchj3Br8B2bw73OdXHthOtx1ZntHG3q1Is75cx5m1s6eZVt6pjHraEGG7dH7BtW4+6sZ0MnGyM2VNdbK4LsW0bC7H16te5+52ObV95E9u42h04N8J9hrMG2/NnNfZEc4UxZqG77CpgvIhsw3Z6mBTLAar5PDOwyXU1tupmqHvceLsF21D9pfvZ/Rdb6gDbttMA+zl9ia3eChX2s4hSpa+zqu+VWx01HPv9WYPtXXeMu8/SRL9BRGa598/Dtg+tBt4G7jLG/CeGeFUUSnsipQwRuQRbKjnSGLPc63hU7SMiw7CNsBVKdkqpyKXcBTXGmGdEpBD761wTiFJKpaiUSyAAxpgXvI5BKaVU1VKuCksppVR68LwRXSmlVHrSBKKUUiommkCUUkrFRBOIUkqpmGgCUUopFRNNIEoppWKiCUQppVRMNIEopZSKiSYQpZRSMdEEopRSKiaaQJRSSsVEE4hSSqmYaAJRSikVk5Qczl2pmhKR7cAR2Nkswc6RvcW9rTfGHOdVbErVFjqcu6qVRGS7MaZxyOOJwBRjzBveRaVU7aJVWEoppWKiCUQppVRMNIEopZSKiSYQpZRSMdEEopRSKiaaQJRSSsVEu/EqpZSKiZZAlFJKxUQTiFJKqZhoAlFKKRUTTSBKKaViooMpKm8FAq2AbkBX92/p/SbY72d2mFvp8xnYwRE3Ahvcv78Cq4GVIbcV5OUVJukVKVVnaC8slRyBQDfgaGAQZRNGkyQcfQ8wDwi6Nwf4TpOKUjWjCUTFXyAgQG9giHs7GujoaUwV7Qa+Y19SCQJzycvTfwilIqQJRMVHIDAA+C02YRwF7OdtQDH5BXgXeAuYoSUUpaqmCUTFLhDoB5wNnAMc6HE08bYJmAK8DXxAXt5Oj+NRKuVoAlGxCQS+Ag7zOowk2Ql8gE0m75CXt83jeJRKCdqNV8XqR68DSKKGwCjgeWAlgcCDBAJdvQ1JKe9pAlFhOY7TsJpVXkxKIKmnKXA98BOBwBsEAr/xOiClvKJVWGovx3EEGAr8ATgDGOTz+cKXNAKBTOw1Fu2SFmDq+hp4CHiDvLwir4NRKlk0gSgcx2kBXAVcAhwQsugvPp/vzko3DAQexP4aV9YK4FFggraTqLpAE0gd5jhOa+BP2OTRNMwqi30+X/dKdxAIDMJelKfKWgfcBTxJXl6x18EolSiaQOogx3E6ADcBudgG4qoc6fP5Pq90aSAwHzg4ftHVKt8DN5GXN9XrQJRKBG1Er0Mcx+niOM4TwGLgOqpPHgAXVLP8pRoHVnv1Bt5xh3GJmp/AgX4CE/wEWsU5LqXiQhNIHeA4TmfHcZ4FfgKuAOpHsfnZjuNkV7H8JUCLsZV7nLy8JTFu+xAQAH70E7jCT0DiGJdSNaZVWLWY4zhZ2JLGWKBRDXZ1qs/nm1zp0kDgE+x4VzV2yYwZTFm+nDYNGjDvrLMAGPPNN7y7bBkZIrTJyWHisGF0aFTx5dzy1VdMXb7cbjNoEOd0t80353/0Ed9t3MjIzp259zB77eNfZs2if8uWnNq1azzCrsx64EDy8jZHu6GfwInAe+We/hi4JEje0jjEplSNaQmklnIc53BsA/cD1Cx5QPXVWHG7JmR0z568P2JEmeduGjCAuWeeyewzzmBkly6MnzWrwnZTly9n1vr1zD7jDL467TQemDOHrXv2MHfDBgDmnnkm/1uzhi179vDLzp18vW5dopMHwJgYk0c2tvRR3jHAd34CV9Q4MqXiQBNILeM4TjPHcR4HPgP6x2m3JzuOE66XVqlJ2NFta2xI+/a0rF+2hq1pvXp77+8oLCRcPc6CTZsY2r49WRkZNMrOZkCrVry/YgXZGRnsKiqixBj2FBeTKcKdwSDj/f54hFuVOUB+jNv+EehVybLGwBN+Ah/6CXSOcf9KxUXaJxARKRaR2SG3riLiF5F/JjGGynsp7Vtne6LjcBznXGAhcCXx/WxzgDMrXWp/ZU+L4/EquP3rr+n00ku89NNPYU/+A1q14r0VK9hZVMT6ggI+Xr2aFTt20LtFCzo3bsygt97i7O7d+WnLFowxDNwv4YMFX0teXkm0G/kJtMZ2Aa7OcGC2n8BJUUemVJykfRuIiGw3xjT2Oo7qJDJOx3E6AU8CJyRi/66PfT7fbytdGgicDrwZjwMt3baNke+/v7cNJNR9335LQXEx48IkkXtmzeL1JUtonZNDmwYNOKx1a67t16/MOie//z55Rx/Nsz/8wJyNGxm+//5c3rt3PMIO9QZ5eRWDj4CfQD5weRSbGOA+4M4ges2JSq60L4GEIyLDRGSKe3+siDwjIjNEZLGIXBOy3jsi4ojIfBHJDXl+u4jcIyJzRORLEWnrPt9WRN52n58jIr8pXd/921hEpovILBH5TkRODRNbexH5xC0tzRORGjU+O44zHPiWxCYPgKGO41Q1KdRU7BDoCfX7Hj14c0n4Tk23DxrE7DPO4D8nnYQxhgObNSuz/N2lS/G3bs2OoiLmbdrEpOOO44VFi9hZFNfRR3YBN8ayoZ/AIODSKDcT4DbgQz+BNrEcV6lY1YYE0iCk+urtStbphT3BHgbcJSKl3VIvMcb4AD9wjYiU9rdvBHxpjBkAfMK+X4T/BGa6zw8C5pc7TgEwyhgzCNvg+Q8RKV9l/3vgA2PMIcAAYHYMrxnHccRxnNuB94FkXCeQgY09vLy83cAbiTjwoi1b9t6fvGwZvZo3r7BOcUkJGwoKAJi7YQNzN27k+I778l1hSQmPzJvHTQMGsLOoaG87SmnbSBz9nby8ZTFu+wix/0/+FpjlJ3BojNsrFbUsrwOIg13uybgqU40xu4HdIrIOaIsdCPAaERnlrtMJOynSBuwc2lPc5x1sfTPYf9KLAIwxxcC+M5slwL0iMgQoAfZ3j7UmZJ1vgGfcJPaOMSbqBOI4TjPs0OKnRLttDV0A/K2K5S8SXfVLBedNn86M1atZX1BAx5deYpzPx7Tly/lhyxYyROjSuDETjraFtuCvvzJhwQKeGjqUwpISjp5sexo3rVePF485hqyMfefix+bP5+KDDqJhVhb9W7bEAP1ef50RnTvTvH40l8VUaQVwfywb+gmci53JsSb2B2b4CZwbJO/fNdyXUtWqlW0gIjIMuNEYM1JExgLbjTF/d5fNA0YCXYG7geONMTtFZAYw1hgzI3SfInImMNIYM1pEfgU6usmoQgwiMhr4HXCBMaZQRJYCw4wxS8vtswNwEnAN8IAx5vlIX6/jOP2wU672iOJtiqdDfD7fnLBL7FzoS4AuSY0odfyevLxXot3IT6AhtvNDpzjFUQz8MUjehDjtT6mwakMVVqyaAZvc5NELODyCbaZjezghIpkiUr5razNgnZs8jiHMiVREurjrPAk8ja0Ki4jjOOcDX+Jd8oCqrgnJyzPU3aFNPo0lebhuIX7JAyAT29X3Pr16XSVSXU4g7wNZIjIX+Av2xFyda4FjROQ7bNVWn3LLXwL8IhIEzsf+qixvGDBbRL7FzrnxSHUHdRwnw3Gch7FVRJGMX5VI5zmOU9X3pi5ONFWC/W5EzU+gC3Zgy0T4M/Csn0Bd/j9XCZT2VVi1nTsO1XPAeV7HEuI4n883vdKlgYBDFCWrWuAp8vJiavvxE5gExNTlNwovAKODRH9dilJV0V8mKcxxnAbAO6RW8oAkDm2SBrYAt8eyoZ/AUBKfPAAuREsiKgH0C5Wi3KFDPgBGVLeuB053k1tlXsE25NYF48nLWxftRn4CmURQfRlHF6FJRMWZfplSkJs83idOI9wmQFOq6kKcl7cG2+GgtvsBO4VtLC7HXgeUTBcBTyX5mKoW0wSSYkKSxxFex1INrcaC68nLK4x2Iz+B5tiOG174g5+AV8dWtYwmkBSSRskD4ATHcaoakfAtYEeygvHANPLyys/XEalxQMJHc6zCHX4C0Q6ZolQFmkBShNvb6h3SI3kAZAPnVLo0L28H8G7SokmuQuD6WDb0EzgYuCq+4cRkgp9AosdPU7WcJpDU8S/s+FnppK5WY/2TvLwfY9z2IVJjCKEs4HU/geqGAVKqUppAUoDjONcBudWumHoOdxynexXLPwSi7qGU4tYC42PZ0E/gFOD4+IZTI02Ad/wEWnodiEpPmkA85jjO74C/ex1HDVQ1tEkx8GryQkmK28nL2xrtRn4C9YAHExBPTXUBntchT1QsNIF4yHGcPtgTbKbXsdTA+dUsf6FGe8/OhpwcaNQImjSxf3Ny7PPJ5wDPxrjt9UBVpTUvnQTc6nUQKv3oUCYecXswfQ10K79s3LhxfPrpp7Ro0YJJkyYB8MQTTzBz5kwyMjJo0aIFY8eOpXXr1hX2e9hhh9Gjhx1rsW3btjz00EMA3HHHHfz0008cffTRXH311QA89dRT9OjRg2HDhtX05Rzu8/m+qnRpIPA9lc3x3agRdO0K7dtDixbQtCk0bw7NmtlbTk7lRy0ogC1byt42b4bVq2HZMtge91mEjyQvr9rpi8vzE2gP/IidzzxVFQPDg+R9HMvGItIOeBg4FNgNLAWuM8bE2lbkORHpCnyPHdMuB9gGPGaMec5dfgpwsDEmpiH8Izj+acCPxpgF7uPxwCfGmP8m4nixSIXGvDrHcZx62G6uFZIHwMknn8w555zDnXfeufe5Cy+8kCuvvBKAV199lSeffJLbbrutwrb169fn5ZdfLvPcokWL9m532WWXsX37dgoKCpg/fz6XXXZZPF7SBUDlCcQOMvkXsrPhwAOhSxd769wZWtVgLqycHHtr2zb88o0bbSJZvtz+XbQI9uyJ9Wgvx5I8XPeR2skDbCn4FT+BAUHy1kazoTtp2tvAc8aYc93nDsHOhZM2CUREsowx5aen/NkYM9BdfgDwlohkGGOeNcZMBibX8JiZ7txC4ZyGnZdoAYAx5s5K1ouLSl5/lTSBeONhqrjKfNCgQaxevbrMc40b7zv/7Nq1i4oTHVYuKyuL3bt3U1JSQmFhIRkZGUyYMIFAIBB95OGd6zjO9T6fL9yXrwNjx5awfj307An16sXrmNVr2dLeBg60jwsLYeFCmDvX3jZvjnRPO4CbYwnBT+Aw3EnI0kBb4Ang9Ci3OwYoNMbsnX+kdKI0N7n8DTtPjgHuNsa85s7ZMxZYD/TFVg9eYIwxInI/dqSDIuBDY8yNIjIRmGKMecPdb+kcPMOw19WsBQ7B/jD7Djs6cgPgNGPMzyLSGpgAdHZDvM4Y85k7X1AH7PxA66li1k1jzGIR+RPwD+BZd/4fvzHmjyJyFnAXtiS3xRgzREQygb9iZ0M1wJPGmEfdeYKewXao+JeIfAM8BrQGdmJHKWjpvgdDReQO7MjdY0rfAxE5Ftt2moWdpO5KY8xud9/PASdju9qfZYxZKCKHYc87DbDTLv/BGPOD+xpOwpawGonIKuANY8y77vv8EvCamywr0ASSZI7jHI87p0i0HnvsMaZNm0ajRo3Iy8sLu86ePXu48MILyczMZPTo0QwbNoxu3brRrl07LrjgAkaMGMGKFSswxtCrV/hapRjsB5zIvlkcOwKjsb+gBtG+vdC+fbyOFbvsbOjXz97OP9+WSmbPhi++gE1VTud+P3l5q6I9nNsw/U8gnRqoR/kJnBckqrlNShNAOKdjT+wDsN+Tb0TkE3fZQOyUCKuBz4AjRWQBMAro5SaTivMXVzQA6A1sBBYDTxljDhORa4H/A67Djjv2kDHmUxHpjB1nrre7vQ84yhizK4JjzSJ8deydwAnGmFUhMediaxkGGmOKRCS0t1uBMeYoABGZDlxhjFkkIoOBx40xvxWRyZRNmrh/c4CJwLHGmB9F5HnsOeVhd9/rjTGDROQq4EbgMmw13BA3juOAe7FJCey1Z/2NMRtFZCi2ve5dEWkG/Aa4uLI3QxNIErlXmsc8FtHVV1/N1VdfzbPPPsukSZPCliCmTJlC69atWblyJVdeeSU9evSgY8eO3HDDDXvXuf7667ntttt4+umnWbRoEYMHD2bUqFEV9hWlC7B131dhf/2kfseA0qq0kSPhu+9g5kxYsKD8WkuJvZfchcDgmoTokUf9BD6KtiqrEkcBr7jVNGtFZCa2nWQr8LUxZiWAiMzGlgK+BAqAp0RkKvt+lFTlG2PML+5+fsZ2HwdbEim9tuo44OCQkntTEWni3p8cYfKAyn8MfAZMFJFJ2FJQ6TEnlFYLGWM2hqz/mhtvY+xJ+vWQ2KqbY7knsCSkfek54Gr2JZDS4zvsK002A54TkQOxpaHQXij/KY3NGDNTRB4TkTbutm9WVa2lvbCS6yHiMPPciSeeyPTp4ccqLG1Y79ixIz6fj4ULy85pNWPGDHr37s2uXbv4+eefuf/++5k2bRoFBQUxxZKRkUGbNm3o06fP2dh/3NNIh+QRKjMTDjkErr0Wxo+H446DBnsHG76RvLyo3xw/gcbEOD96CmiFrcqK1Hzsr/hwqip9hU4NXQyU1sEfBryJ/S697y4vwj1fudVi9SrZT0nI4xL2/UjOAI4wxhzi3vY3xmxzl0Uz5M5AbMN6GcaYK4A7sP/fs0WkFfa1V9ZLqfSYGcDmkLgOMcb0rmSbUtWVaEtffzH7Xv9fgI+NMX2xP/BCe6eUf/0vYHtX/oFqeh1qAkkS93qPS2Ldfvny5Xvvz5w5k65du1ZYZ+vWrexxG4k3b97MnDlzOOCAA/YuLyoq4tVXX+Wiiy6ioKBgb5G4tG0kGiJCu3bt6NevH506dSInJyedqmkq17YtnHUW3HsvnHnm4hqMd3U7kAL1djEb5SdwdoTrfgTUF5G9k2qJyKFudcgnwDnuFNCtgSHY3odhub/ImxljpmGrnkqvlF/KviR1KmV/QUfiQ+CPIceJ+gp8t1fW3wkzArOIdDfGfOU2dK/HJpIPgStEJMtdp8IFm8aYrcAStw0FsUpHad6GvdizvIVAVxEpndr6QmBmNeE3A0qrYUdXs+5E7HuPMWZ+VStqFVYSOI7THHgy0vVvu+02HMdh8+bNjBgxgtzcXD777DOWLVtGRkYG7du359Zbbbf9BQsW8OabbzJmzBiWLFnCvffeS0ZGBiUlJVx88cVlEsikSZMYOXIkOTk5HHjggRhjOOecczjyyCNp0iTc9zS8/fbbj/bt21MvmQ3iydawIQwffgDwM/bX25PYMbCq5SfQnRjHykoxD/oJTA2SV+UvdLetYhTwsIj8GVsFtRR7EvoEW8c+B/tr/GZjzBoRqawBrgm2/j0H+0u79H180n3+a+xUAdEO1HkN8Jg7hXWWG9cVEWzX3Z1+urQb76PGmHC/yh9wq4fEjW8OMA84CJgrIoXua/hXmG3PB55wG8uzsdeGzXH/Piki1wBnlq5sjCkQkT9gq71KG9EnVNxtGX/DVmH9CZvwK2WMWSsi32PH5quSXgeSBI7jPEf69MSpVPPmzdl///3JqerajNrrZ2yp4rXqVvQTeAf7K7k2uC9IXsX+4qrWEpGG2PajQcaYLVWuqwkksRzHOZka9hX3WnZ2Np07d6Z580g6xNR672F716wMt9BP4DjgP0mNKLF2A72C5C31OhCVeG4PrWeAB40xD1e7viaQxHGnfV0E7O91LLFq2bIlnTp1IitLaztDbAH+hP1H28tPIAuYje2aWptMCpJX+dD9qs7SRvTE+j/SNHlkZ2fTvXt3unXrpsmjombA08A07DUvpa6k9iUPgLP9BA73OgiVerQEkiCO4zTDXtSUdkNlN23aVBNH5LYAF/gJfIEtbbbwOJ5E+SBI3oleB6FSi5ZAEucm0jB5tG3blh49emjyiFwz4N3bOH8KtTd5AJzgDsui1F5aAkkAx3HaYHvtpPoAenuJCF26dKFVTQY3rOPe4yvu5gV2R9bbN2pLL5nBlinLyWrTgD7zztr7/LpH57HuX/ORrAyandSJjn+rWNtUtHk3yy77hF3zNtrP+pmhND6iLStv+Yqt762gwSGt6Pa8vWh7wws/UrRxN9a5w6EAACAASURBVG2v7Vd+N1OD5I1MyItTaUlLIIlxO2mUPLKzs+nZs6cmjxr6HYPJ50Zak5jeaq1G9+TA90eUeW7bx6vZ/O4yDp57Jn3mn0XbGweE3XbFtZ/T7MRO9F14Dr3nnEFO7+YUb9nDjs/XcvDcM6HYsOu7jZTsKmLDxB9pc1XYppyT/AQGxf+VqXSlCSTOHMfpQmQXKKWE+vXr06tXLxo1auR1KLVCH7ryHH+mC5UMMV8DTYa0J7Nl2WGSfn1iAe3+PICM+nb0mOw2DSpsV7x1D9s/WUOrS3sCkFEvk6zm9SEDSvYUY4yhZFcRkp3Bmgfm0Oaavkh2paeGMfF8TSq9aQKJv7GUHacnZeXk5NCzZ8/afUW5B9rQgnxupDsdEn6sgh+3sP1/a/h+8Nv8MPTf7Pim4hT0uxdvJat1Dsv+MJMFA99k6WUzKd5RSGaTerQ4oxvfD3yLet2akNmsHju/+ZXmp3at6pCn+AkcUNUKqu7QBBJHjuP0xI5Lk/JycnI46KCDyPZmatharxVNyeMGeiS4F7cpKqFo0256fXkaHR8YzOKzp1O+XdMUGXbOWk/rKw/m4G/PILNRNmvunw1Au5sP4eDZZ9DpH0ewasw3dBjvZ/1TC1l89n/55e5Z4Q6ZAcRtIhmV3jSBxNe1pMFItPXr19fkkQTNaczjXEdX2iXsGPU6NqLF6d0QERod1gYyoGh9QYV16nVsRKPBbWxcZ3Zj56z1ZdbZ+a19XP+gZmx4/kcOmHQcu+ZtpGBR2JEsLvETqG7IcVUHaAKJE3euj5QvfWRnZ2vySKKWNOUJrqcDiemg0Py0rmz7yM5eWfDjZsyeErL2KztWWXa7htTr1JiCH+wMjNumr6LBwWV7HK8eE6TDeD+msART7JZgMoSSnWGngtgPiHSkXlWLaQKJn4tJ8Z5XIkKPHj20zSPJWtOcf3AVDaqdJ6hqi8+bzsIj3qHgh83M7fgS659eSKtLerJ78Vbm932dxedOp+tzwxAR9qzewaIR+0ai7/Tob1hy/kcs6P8GO2dvoN1tA/cu2/zOUhoe2pp6HRqR1bw+jY9oy/x+ryMiNBxQaeKLaVZNVbvodSBx4DiOYCeZ6el1LFU54IADaNGiNl/rlto+4lturnbU7bTSJ0hehSkcVd2hJZA48Pl8Btt19xXKzo6WMtq1a6fJw2O/ZSABTvY6jHjSARbrOC2BxJnjOPthq7MuJ0VKJM2aNaN79+57ZyBU3imhhFt5kumE7eGUbn4IklfZxFCqDtAEkkCO4wzFzh1xBtSwAjxG9evXp3fv3mRmpnznsDpjF7u5gHtYxlqvQ4mHQ4LkzfE6COUNrcJKIJ/PN9Pn852PHdL9T9i5jJOqS5cumjxSTAPqcxejyaBWlAi1N1YdpiWQJHMcZwj7SiUJnRu2TZs2dOrUKZGHUDXwCG/yAh96HUZN/RQk70Cvg1De0ATiEcdxWmLnSb8cODje+9eqq9RXwB7O5+7aUJV1UJC8RV4HoZJPq7BqwslvEuumPp9vo8/ne9jn8/UBjgZeAAqq2SxiWnWV+nKoV1uqsoZ7HYDyhpZAYuXktwaWAO8D+cB/8OXW6M10HKcF9mr2XGowNWrr1q3p3LlzTUJRSfQPJvEK070OoybeDpJ3utdBqOTTBBIrJ/864KGQZxZj58l+Bl/umhrv3nF+gx207iyg4hjdlcjIyKBv3746VEka2cx2TuV2dsSvAJpsm4H9guQVex2ISi5NILFy8mcD4WbvKQImY0slH8ahVNKcfaWSvtWt3759ezp0SPww4iq+nmYaT/Cu12HUxOFB8r7yOgiVXJpAYuHkD4SIrgRbwr5SyS81PqzjHIFNJGcDDcsvz8rKom/fvtr2kYZ2UsAoxrCBrV6HEqtbg+Td73UQKrm0ET0250W4XjfgbmA5Tv7bOPm/w8mP+T33+Xxf+Hy+PwAdgD8Cc0OXt2vXTpNHmmpIDpdyktdh1ITf6wBU8mkJJBZO/ndEUJ1UiWXAU9hSyeoah+I4g4FAvXr1zu3Tp0+DjAz9TZCuCiniTO5iFeurXzn1LA2S183rIFRyaQKJlpPfEVgRhz0VAVOxbSXv48stqcnOiouLH8vMzLwqDnEpD73GxzzAq16HEatWQfI2eh2ESh79uRq9E+O0nyzgVGwSWYKTfydOfqzznzbMzMz8fZziUh46icNrPG+Ih3xeB6CSSxNI9OKVQEJ1BsYBy3DyJ+Pkj4yyreQ8oHkC4lJJ1pgGjGCw12HEShNIHaMJJBpOfhZwXAKPkAmcDPwbWIqTP9atMquOVl3VImcwxOsQYtXP6wBUcmkCic4RQLMkHasTcBc2kfwbJ/9knPxwXawGA4OSFJNKgoPoxAC6ex1GLA7wOgCVXJpAopOI6qvqZAIjsRcnLsXJH4eTHzrEbq4HMakES9NSiCaQOkYTSHS8SCChOgJ3YhPJVGY9PQpjTvU4JpUAR9GPzPT792zjJ9DI6yBU8qTdN9QzduTdgV6H4coARtCo9VuItPI6GBV/TWnEQNJymg29FqQO0QQSub6QYuNuN+vidQQqgYaEHWot5Wk1Vh2iCSRyqdfDpLkmkNpsCP29DiEW7bwOQCWPJpDIxTp0SWLUbwY5eulHbdaR1hxAe6/DiFYLrwNQyaMJJHKplUCa6VzndcFvUuxrFwFNIHWIJpDIpdZ/csPWXkegkuBgunodQrS0WFyHaAKJhJPfFkitM3aj1ApHJcbBpF07l5ZA6hBNIJFJrdJHRrZtA1G1Xkda06Ti3GGpTBNIHaIJJDKplUAa7geSWj2KVeL0orPXIUQjbYcSVtHTBBKZnl4HUEbD/byOQCVR7/RKIDolZh2S5XUAaSK1rvZumFrhqMQayIG/Ps+HP3gdR4TmeR2ASh5NIJFJrXrdbB1uqC45mv7fB8kb6nUcSpWnVViRael1AGVkp1Wjqqq5Dl4HoFQ4mkAik2IlEE0gdUzaXY6u6gZNIJFJnQQimZClHV3qmEZAU6+DUKo8TSDVcfKF5M1CWD0tfdRVWgpRKUcTSPWakUrvkyaQukpHuVUpJ3VOjKkrdaqvADK0m30dleN1AEqVpwmkeqk1OJzoR1ZHaZd7lXL0S1m9MmOGXDLuOaZ8+h1tWjRh3qS7ABjzxLu8O3MOGRlCmxZNmDh2NB1al807y37ZwOk3TaC4pITComL+7+xjuOLMoezeU8ipNzzOyrWbueqsoVx11jAAcu95gSvPGMrAXuWvQtYhTOoo/V9VKSemn7Misj3K9YeJyJQYj3WdiFRa8S8iT4nIwdXsY4aI+GM5PlAY+mD0yUfw/qPXlFnhpguPZ+6rdzL75TGMPLo/45+cWmEn7fdrxufP3Mzsl8fw1cQ/c/9zH7D618188MUCfL26MPfVMeS//T8A5vy4gpISEyZ5qDqsxOsAlCovHepDroPww5GKSKYx5jJjzIIEHr9MAhky6CBaNi0bTtPGDfbe37Frd9hxDutlZ1G/XjYAu/cUUVJizwfZWZns2r2HouJ954cxT0xm/BWnhI/G6HmkjiryOgClyqtRAnFLFjNE5A0RWSgiL4nY06eInOg+9ylwesg2Y0XkxpDH80Skq4g0EpGpIjLHfe4cEbkGexXuxyLysbv+dhEZLyJfAUeEli5E5AkRCYrIfBEZFybeTBGZ6O7/OxG5PoKXWVj9KnD7Y+/Q6aQ/89J7X1d68l+xZiP9zx1Pp5P+zC0Xn0CH1s0ZPrg3azZsZfDF93PzRScweeYcfL07V6gC20sTSF0V0fdQqWSKR73qQKAPsBr4DDhSRILAk8BvgZ+A1yLYz4nAamPMSQAi0swYs0VE/gQcY4xZ767XCJhnjLnTXS90H7cbYzaKSCYwXUT6G2Pmhiw/BNjfGNPX3TaSBvLdEazDPVefxj1Xn8Z9z77HvyZ9zLhAxSTSqV1L5r56J6t/3cxpNzzBmcf6aNuqKS/fcxkAhUXFnPDHR5j84FX86cFJLF+ziYtOOpxThg7Yt5PiiMJRtc9GrwNQqrx4VGF9bYxZaYwpAWYDXYFewBJjzCJjjAFejGA/3wHHichfReRoY8yWStYrBt6sZNnZIjIL+Bab1Mq3jSwGDhCRR0XkRGBrBHFti2CdvX5/4mG8Of3bKtfp0Lo5fbq353/fLirz/OOvz+DikUfwxdzF1MvO4rX7Lufup6eV3bhwZzThqNrjF68DUKq8eCSQ0J/Exewr1ZhK1i8qd9wcAGPMj4APm0juE5E7K9m+wBhTXP5JEekG3Agca4zpD0ylXN95Y8wmYAAwA7gaeKrSV7XPtipeCwCLlq/de3/yzDn06lrxmq+Vazexq2APAJu27uCzOT/TM2S9TVt3MOV/33HRSYezs2APGRmCCBTsKVdzUVQAJRVevqrdioG11a6lVJIlqmvgQqCbiHQ3xvwMnBeybCkwEkBEBgHd3PsdgI3GmBfdXl6j3fW3AU2A9VStKbAD2CIibYHfYRPFXiKyH7DHGPOmiPwMTKz2lfhyS3DydwCNAc677SlmOD+wfvN2Oo64hXG5JzPts3n8sGwtGRlCl/YtmXDr+QAEFyxlwpuf8NSYi/h+yS/c8PAbiAjGGG68YDj9euy/9zDjn5zKHZeOQEQ44Yg+PPb6DPqdO54rTh9SMaaiXVCvcbWhq1pjHdoLS6UgsTVMUW4kst0Y01hEhgE3GmNKE8K/gKAxZqJbRfQw9sT/KdDXGDNSRBoA7wJtgG+Ao7An+57AA9h/lELgSmNMUET+D1ta+MUYc0zpsUNimeHGEBSRicBgbFXVbmCyG8sMbOmkEHiWfSWgW40x71X7gp38VaTSkNo9T4XGbb2OQiXJ+p0UvfW9520gl+f6mOxxDCrFxJRA6hwnP4itXksNBwyHFt28jkIlybLN8MHPXkfB6bk+3vY6CJVa0uE6kFTwk9cBlLG7sv4FqjbaXOB1BIB2I1ZhaAKJTGolkB2/eh2BSqL1qdHxbo/XAajUowkkMouqXyWJdlbXn0DVJimSQLQEoirQBBKZ1CqB7Nlmu/OqWm9PMWxJjWtH9QunKtAEEpnUKoGAlkLqiBQpfQCs9DoAlXo0gUTCl7uOyK5aTx5NIHXCrzu8jgCwF/+u9joIlXo0gUQutaqxtun/c13wS1QTJyTMylwfOvyBqkATSORSL4EUa8eY2qyoBFalRrl3mdcBqNSkCSRy870OoAxTAltXeR2FSqBVW6E4Na7z1QSiwtIEErmZXgdQwealXkegEmjpZq8j2EsTiApLE0jkviTVujJuWa4TTNVSxsDy1BlwQBOICksTSKR8ubuxSSR1FO+G7TrKd230607YlTqT2GoCUWFpAonODK8DqGBj6l2iomruxw1eR1CGJhAVliaQ6MzwOoAKNiyCotS4VFnFx55iWJQ6CcQAy70OQqUmTSDRSb12EFMMG3/SDFKLLNoAhanTtLU014d+v1RYmkCiYdtBvvA6jBDrgdtp2Oo3Xgei4mdBag22/InXAajUpQkkejO8DgBYA9wEdMWXey+N280CPvI4JhUHq7fBptQq46Ze93WVMhI1J3pt9iEwzqNjrwL+CjyJL7f8aeafwG+TH5KKp/nrvI6gAk0gqlI6pW0snPyfgO5JPOJS4H7gWXy5lY1fIsDXgD9ZQan4Wr8T3vre6yjKWJnro5PXQajUpVVYsXkhScf5CbgEOBBfbl4VyQNsb5k/JycslQhfp97INFr6UFXSBBKbFxO8/++BC4Be+HKfxZcb6SVl04H/Ji4slSirt8HK1Bg4MZQmEFUlTSCx8OX+DHyegD3PBc4G+uLLfQlfbpRDaPuHQqAppE4fUBWZr1JzuiZNIKpK2ogeu+eBeHWfdYC/AJPx5cbQKOUfDowBjra7+i9wfJxCU4m2ZJMduiTFrMn18aPXQajUpgkkdpOAR4D6NdjHF8Bf8OW+F9vm/pOAO4DDyz7/CDa3Na5BaCoZ9hTDF1r6UGlKq7Bi5cvdBEyNceuZwHH4cn8TffLwC/hHgd8BplAheQCsBR6KMTSVTF+thO2pOS/YDK8DUKlPSyA18zxwehTr/wdb4vhf9IfyZwBnAbcD/apf/13gWOJXy6bibdVW+D41p7YvBN70OgiV+jSB1Mw0YCXQsZr1pmITx1fRH8KfCfweuA3oFd229wCvoVVZqWdPMcxM3TFup+b6SK0BVVRK0iqsmvDlFlJ5XZEB3gZ8+HJHRp88/NngvxT4AVvSiTJ5gFZlpa4UrroCeNbrAFR60BJIzeVjG7JbuI9LgNeBu/Hlzot+d/762IsHbwG61Dy8d4HBaK+s1LFkU8pWXQGsw5aslaqWlkBqype7HXgMKMZeod4HX+650ScPfwPwXwv8DDxOXJJHqXHAwvjtTsVsw074eKnXUVTpxVwfqTMXokppWgKJj4eAie4FhlHyNwauBG4A2sY3rFK73d0/D7RKzCFUtXYVwgc/Q1FqX+ep1VcqYjqYomf8TYH/A64naWf1AcATQL3kHE7tVVwCUxfBmu1eR1KlYK6PQ70OQqUPrcJKOn8L8I/DzjN9N0ktEszBjgavku3zFSmfPAAmeh2ASi9ahZU0/tbYeqSrgCbexfEu0BK42rsQ6pjg6pRuNC+1G3jZ6yBUetEEknD+9tjZAwNAQ4+DcT2LHYHlMq8DqfW+/QVm/eJ1FBF5N9fHJq+DUOlFE0jC+Dthu+JeCuR4HEwYE7BzUF3qdSC11uw18M1qr6OI2ANeB6DSjyaQuPPXBx4FLiblW6ufAPZgO4GpeHJWg5MeJQ+Aabk+gl4HodKPNqLHXXA30JOUTx6lnsY2rGvX/3goMbbBPI2SB8BYrwNQ6UkTSGLc6XUA0Xkd26N4s9eBpLWCInhvEcxb53UkUXkv18c3Xgeh0pMmkIQIzgQ+9jqK6HyDrXWL4VpIxaZd8M5CWLXN60iiNs7rAFT60gSSOLdjB1RMI6uAPwCfeB1IWlm22SaPrbu9jiRqb+b6iGGEaKUsTSAJE/wCeM7rKKK3E3u5yj+xlwaoyhSXwNer7PAkhak9PEk4hcCtXgeh0psOZZJQ/v2ww7G39DqS2HTFtq/29TaMFLRuB8xcCpsKvI4kZv/K9fF/Xgeh0puWQBIquJ60/pW3FDuy/KNoacQqLXW8uzCtk8dWtO1DxYGWQBLOL8DnhJ27PJ10xU6KOMjjOLyzZjv8b1laJ45SN+X6+LvXQaj0pwkkKfyHAEEg0+tIau4o4I9AD68DSZqNu+CbVbBsi9eRxMVnwJBcH+nXaqNSjlZhJUVwNvCvaLa45JKltGkzh7595+997qabVtKr1zz691/AqFE/s3lz+Iv/wm0LcMstK+nffwEXXbRk73MvvLCBRx5ZG0VknwLnAXdhe23VXtt2w4yl8MaCWpM8tgMXafJQ8aIJJHnGEMUZd/ToVrz//oFlnhs+vCnz5vVh7tyDOeig+tx335qIt92ypZjPP9/B3LkHU1wM3323i127Spg4cQNXXdUmypdigKnAGdghlFZEuX1q27rbXk3+2nz4cYPX0cTVjbk+FnsdhKo9NIEkTXAbcAF26ttqDRnShJYty9Z4HX98U7KyBIDDD2/EypWFEW+bkQF79pRgjGHXrhKys4UHHljDNde0ITtbon85gB3+5DVgFPDMA8C/IT1/3ZYYez3He4vg1Xn2avKS2lW7+16ujzyvg1C1iyaQpArOIE69X555ZgO/+13TiNdv0iSTM85owcCB39OtWz2aNcvkm292cuqpzeMRzjZ4fCxwCnAAcB8QvniUYnYW2lFzX51nr+dYsdXriBJiIzrsskoAHY03+e4BjgaGx7yDe34hK0s4//zoLi+5+eZ23HxzOwAuu2wp48d34Kmn1vPhh1vp378Bd9zRPtaQXofgTvf+Mmx3rTuAwdikcgpwcKw7j7dNu2ybxrLNsHaH19EkxZW5PtJreEeVFjSBJF2wBPwXALOBqM/Yzz23gSlTtjB9+kGIxFb19O239lx/0EH1ufbaFXzySU/OPXcxixYVcOCBMU1dMjHMcyXAF+7tVqA7cPK23VyUmcHAhtkxhR6TXYXw605YtdUmjjQccqQmXsn1McnrIFTtpAnEE8F14P898F+i6Nr7/vtb+Otf1zBz5kE0bBh77eOYMavJz+9MYaGhuNhW9GdkwM6dMTVf/AzB/0W2Hg+/Mo8TABplw34NoXUj+7dFDjTMhswaVKqWGFsltXEXrN8Jv+6wf3eEbyqqC1ahcxerBNIE4pngDPCPA8aHW3reeYuZMWMb69cX0bHjXMaN68B9961h9+4Shg9fBNiG9AkTurB69R4uu2wZ06YdWOm2l166HwDvvLOZQw9tSIcOdrqSI45oTL9+8+nfvyEDBsQ04+7zka6Y79Aet+puRyHs2FKxe2xOlk0kDbNtksnJggyxNxEwxiaKEmOHT99ZaPe1s9A+TqTC3QX8/fIhFBXupri4iEHHnskpgXGsX7WEJ287l51bN9Kp1yAuGf8CWdllp4P56r2X+PCFfZP+rVo0l9tfnEW7br15/IZT2bx2JUPPuophZ10FwAv35DL0jCvp3GtgzOECF+g0tSqR9EJCT/kzgCnA77yOJEYG6AbBZZGsnO9wM3b2qrRkjGH3rh3kNGxMcVEhf7v0KM658RH++9KDDDzmdA494VxeuvcKOh40gKFnVj7L46qfvuPxG07lnncXM2fmZJbM+4pTrvwL91wwiDEvz2bFj3P4+LVHuWjMUzUJ98JcHy/WZAdKVUd7YXkqWAKcDWk7oc+MSJOH6+JEBZIMIkJOw8YAFBcVUlxUiIiw8JuPGHTsmQAcPvJiZs94p8r9fP3BKxx6/HkAZGZls2f3LkqK9xWfJj8xhlOuCFswjdTtmjxUMmgC8VxwOzACO2pvuol4uPp8h8NIoZ5YsSopLuYvvz+EG4e3offg4bTu2J2GTZqTmWVrg1u06cjmdVVfLxr88DUOPcEmkN6Dh7N1wxruv3gwJ1x0M3NmTqZzbx/NW3eINcQJuT7ujXVjpaKhbSApIbge/Cdgxyna3+toIrQdeCOK9dO69FEqIzOTMS/PZue2zTxx4yh+WfJ9xZWq6B23ZN5X1MtpyP497BD5mVlZXHbPy4At1TzyxxO46sHJTHrwT2xas5zDT7qIAUNPiTS8f2MHKlMqKbQEkjKCy4ATIW0aPd+AYERXUeQ71AfOTXA8SdWwSXMO8g1j8XdfsnPbZoqLbBXUpnUrqyw9fPPBq3tLH+XNeP1xjhh5MYvnfkFWdj0uv+81pj19d6QhfQ2cm+uLbKQDpeJBE0hKCc4DTgZ2eR1JBCZGse4ppO2kWvts2/QrO7dtBmBPwS4Wfv1f2nfrTU//McyabgtjX055jgFDTw27fUlJCc701zn0+Iq5dMfWTXz3vykcftJF7CnYiWRkgAiFeyIaO/5nYGSuj53VrqlUHGkVVsoJfgb+s4G3Sd3PZwnRTZxeK6qvtqz/hYl3XUxJSTGmpATf8LPpf/RI2nc7mKduO5d3n7iDTj0HcuSpdtSQOTMns+z74N4G8UWzPqFFm4607nhAhX1PfXI8Iy69AxGhzxEnMOP1xxh/bj+GnH5FdWGtB07M9fFrfF+tUtXTbrwpy38KMAmo73UkYYyD4NhIVsx3aIcdrjdVk2E624RNHl97HYiqm7QKK2UFJ2N7Z233OpJyDFH0vsKOQKzJI/6WA0dq8lBe0gSS0oIfAcdiR1NNFf+D4JLqV9urVlRfpZg5wBG5PsJ0AVMqeTSBpLzg18BvsO0OqWBipCvmO/iAvokLpU76CDsl7WqvA1FKE0haCP4AHIGdV91LO4DXo1h/dILiqKteBn6X66N2zlqi0k5aJBAR2V7u8WgRiWqO8ZBth4nIlJD7vwlZNlFEzoxgH+1E5FUR+VlEFojINBE5KJZ4IhdcCwwD3k3scar0lnvlfLXyHephJ09X8fF37OCIe7wORKlSdb1xcxi2kfrzSDcQOwnH28Bzxphz3ecOAdoCP0a4vRhjYhg7PbgDOA38N2Bn/UvirBpAdNd+jARaJSiOuqQE+FOuj0e8DkSp8tKiBFIVEWktIm+KyDfu7Uj3+cNE5HMR+db927Pcdl2BK4DrRWS2iBztLhrirr+4ktLIMUChMWZC6RPGmNnGmP+JSGMRmS4is0TkOxE5tfRYIvK9iDwOzAI6icjxIvKFu+7rItI48lcd/Ad2VsNoBjKsqWXAx1GsPzpBcdQlO7BXl2vyUCkpXRJIA/ckP1tEZlN2Do1HgIeMMYcCZwClY2AvBIYYYwYCd0LZAeaMMUuBCe62hxhjSidFag8chf0FfX+YWPoCTiVxFgCjjDGDsInmH7Jv2sCewPNuPDuwU74e564bBP4UwfsQIvgVMJDkVWk9D8GILhrKd2hD+g5Rnyq+BQbl+qJqc1IqqdKlCmuXMeaQ0gciMhrwuw+PAw4Omd61qYg0AZoBz4nIgdhrFyKt7nnHrV5aICJto4xTgHtFZAi26mF/bNUWwDJjzJfu/cOxI9N+5sZdDzv1a5SCm7BVWtcBfyOxVVrRXPtxPunz3Uo1BngIuFXbO1Sqqw3/5BnAEcaYMuNHicijwMfGmFFuddWMCPcXOmN2uGFV5wOVNbSfD7QGfMaYQhFZCpROMh468KAA/zHGxKmROfgw+D/D9tLpEZ99lvEpBH+OYv3RCYihLlgLjM718b7XgSgViXSpwqrKh4QMYe02aIMtgZROzDC6km23AU2iPN5HQH0RuTzkmIeKyFD3mOvc5HEM0KWSfXwJHCkiPdztG9a8F1fwG6AfMI6ySTAeJka6Yr7DQKB/nI9fF7wC9NHkodJJbUgg1wB+EZkrIguwDeNgq3TuE5HPgMxKtv03MKpcI3qVjB08bBQw3O3GOx8YC6wGXnJjCWJLIwsr2cev2KT2iojMxSaUXpEcv2rBAneMqr7ABzXfHwA7ie7aD73yPDprgFG5Pn6f62ODSl2woAAAA/tJREFU18EoFQ0dTLFW85+FrU+vySRVL0HwgkhWzHfIxpb6WtfgeHXJi8C1ub6UGqpGqYjVhhKIqlTwdWzJ5kGgqJqVKzMxinVPQpNHJP4DHJrr48JIk4eIdBSRd0VkkVvyfURE6onIISIyImS9sSJyY8IiVyqEJpBaL7gdgjdg20dehKhmrFuBbfOJlFZfVe0r4NhcH8fn+iIflsbtCv4WtofggcBBQGPgHuAQ7KjNcSEilVX3KlWBVmHVOf7uwK3ARVTf7fdeCN4eyV7zHfbDtgMl++r4dDAfuCPXxzuxbCwixwJ3GWOGhDzXFHtxZyG2V98q7OgEvYHOwAHu34eNMf90t7kA22ZYD5vMrjLGFLtDBT0InADcgL0G6hRsqfVDY4yWaFRYWgKpc4I/Q/Ay4EDgCarusTUxih2fjyaP8pZiS2X9Y00erj6Uu3jVGLPV3f/dwGvuxbCvuYt7YZPBYcBdIpItIr2Bc4Aj3WuqirGfGUAjYJ4xZjCwANtJpI8xpr+7f6XCqg3XgaiYBJcBV4H/buAm4HLsiaTU5xBcFMUOtfpqnzXYkQ/y4nQxoGAvMIz0+anGmN3AbhFZh72Y9VjAB3zjXrzaAFjnrl8MvOne34odUeEpEZkKTIlD/KqW0gRS5wVXA9eD/07s6LmXAYcSxZXn+Q79scOq1GVFwDTgGWBqri/mTgvhzMcO07OXW4XVifBtWqGlymLs/7lgBwC9Ncz6BcaYYgBjTJGIHIZNOOdir7H6bY1fgaqVNIEoV3AbkG9v/v5EN4HV6ISElB6+B54Fns/1sTZBx5gO3C8iFxljnncbuv+BrWJcCwyOcB/vishDxph1ItISaGKMKTMgpzuoZ0NjzDQR+RL4Ka6vRNUqmkBUGMG5UW7wClAfOIu60Y13K/Aa8Eyujy+rW7mmjDFGREYBj4vIGGzb5TTgNmy145/dQUbvq2IfC0TkDuBDEcnANr5fTcURnZtgE00OttRyfdxfkKo1tBeWipt8hyxgOPB74FSiHyYmle0CPsV2hX4j18dOj+NRynOaQFRCuMlkEDDEvR0FtPA0qOjswo6QPMO9faWj4ypVliYQlRT5DoIdo6s0oRyNnXslVWjCUCpKmkCUZ/IdDsQmktKL30pv7UjcNUrF2OsnFoXcZgNf5/riPoqxUrWaJhCVctxBGTtSNql0xg4KmYm99iH0Rpjn9mCvjF+NvUq79LYs10dhsl6LUrWZJhCllFIx0aFMlFJKxUQTiFJKqZhoAlFKKRUTTSBKKaVioglEKfX/7dWxAAAAAMAgf+s57C6JYBEIAItAAFgEAsAiEAAWgQCwCASARSAALAIBYBEIAItAAFgEAsAiEACWAMiwmCtxdyP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data:image/png;base64,iVBORw0KGgoAAAANSUhEUgAAAZAAAAEFCAYAAADNFLE8AAAABHNCSVQICAgIfAhkiAAAAAlwSFlzAAALEgAACxIB0t1+/AAAADh0RVh0U29mdHdhcmUAbWF0cGxvdGxpYiB2ZXJzaW9uMy4xLjAsIGh0dHA6Ly9tYXRwbG90bGliLm9yZy+17YcXAAAgAElEQVR4nOzdd5hTVfrA8e87BYbepEoVFJAmJIquCriKuogFu2tjLRPL/ixrWwsKrG3XXcu6KjM27IqdBSy7KLh2cxEQEEXpICC9Dkw5vz/OHcjMZGaSTJKbzLyf58kzSW57U+a+OeWeI8YYlFJKqWhleB2AUkqp9KQJRCmlVEw0gSillIqJJhCllFIx0QSilFIqJppAlFJKxUQTSBgisl1EDojj/iaIyJh47S+C440VkReTdbxoiEhPEflWRLaJyDVexxNvInKbiDyV6vusCREZJiIrvY5DeS/L6wAARGQ0cAPQHdgKvAXcaozZkoRjzwBeNMbs/Qc1xjQOWT4RWGmMuSPC/Y0GLjPGHBWyvyviFW8tcDMwwxgz0OtAEsEYc2867DOdichYoIcx5gKvY6nrPC+BiMgNwF+Bm4BmwOFAV+BDEcn2MDQFiEi8f2R0AebHeZ9KRSwB3+m6yxjj2Q1oCmwHzi73fGNgHXCx+3gicHfI8mHYUkHp4z8DPwPbgAXAqJBlo4FPgb8Dm4AlwO/cZfcAxUCBG8e/3OcN0APIBQqBPe7yf1d1PKC3u69id/3N5eMHvgdGhsSXBawHBrmPDwc+BzYDc4BhVbx/twCr3Dh+AI51nx8LTAKed5fNB/xRvF+fAQ8BG0PivsSNfRPwAdClirhOcY+5GZgB9Haf/6jc+31QmG1bAs8Cq91jvROy7HLgJzeuyUCHkGUGuApY5L6uv2BLtF9gS7WTgHqh3x/gNve9XwqcH7Kvk4Bv3e1WAGNDlnV1j3UxsNzd/vaQ5WOxJdrSx5V+nu57vdiNd0loDOXek737rO74Ybatj/3uLwfWAhOABu6yFsAU4Ff3vZ4CdKzuswh5/27A/p/+AvyhihgqfZ1U8b0C+gD/cT/vte7ndSL2/7HQ/Q7Ncdft4H4nNrrfkcvLvX9vAC+6n+llXp73atPN24PbL0MRkBVm2XPAS+79iVSdQM5yv0AZwDnADqC9u2y0+2W7HMgErnT/IcRdPqP8F8r9B+0R7tgRHu/Tcuvv3QdwZ+nrch+fBCx07+8PbABGuPse7j5uHeb96Yk9uXVwH3cFurv3x2JP0iPc13wf8GUU8RcB/4dNbg2A09x/yt7uc3cAn1fymR7k7m84kI2tsvqJfSfvCu93ue2nAq9hT27ZwFD3+d/iJlrsSfFR4JNyn9lk7I+SPsBuYDpwALZku4B9P0iGua/xQXdfQ92Ye4Ys7+e+P/2xJ6/TQt5nAzzpvjcD3GP1DnnvX6zu8wQaYU9mpcdsD/Sp5D0J3WeVxw+z7cPu+9ISaAL8G7jPXdYKOANo6C57nbIJu7LPovT9G+8+PwLYCbQIc/xKXydVfK/ceH7BJqkc9/Hg8u9HyHFmAo+76x6CTYqhP6gK3eNl4CZQvcXhHO7pweECYE0ly+4HPnTvT6SKBBJm29nAqe790cBPIcsauv+A7dzHM4gygURwvKoSSA/sL7GG7uOXgDvd+7cAL5Tb9gPcE1+553tgf/0dB2SXWzYW+G/I44OBXVHEv7zc8veAS0MeZ7gnjC5h9jUGmFRu3VW4v7zDvd8h67YHSgh/Inoa+FvI48buSaFryGd2ZMhyB7gl5PE/gIdDvj9FQKOQ5ZOAMZXE9TDwkHu/q3us0F/qXwPnhrz3pSf7Sj9P7Il1M/YEXuUJjfAJJOzxy20n2MTYPeS5I4AllRznEGBTBJ/FMGAXIT/83O/i4WHWrfR1VvW9As4Dvq3u/XAfd8KWbJuEPHcfMDFk/U/C7UtvNbt53QayHtivkjrJ9thfEdUSkYtEZLaIbBaRzUBfYL+QVdaU3jHG7HTvNiZGERyvUsaYn7BF9pNFpCG2uudld3EX4KzS/br7Pgr7XoTbz3XYf451IvKqiHQIWWVNyP2dQE7p+xxB/CvKHa4L8EjI+huxJ6f9w7zEDsCykDhL3P2FW7e8TsBGY8ymCPa7HftrPnS/a0Pu7wrzOPQz32SM2RHyeJl7DERksIh8LCK/isgW4Aoqfr7l399w36dKP0/32Oe4+/5FRKaKSK8w+6hMJMdvjf3B5IQc/333eUSkoYjkicgyEdkKfAI0F5FMqv4sADYYY4qqi6Ga11nV96oTtpo1Eh3cWLeFPLeMst+N8t9pFQdeJ5AvsMXv00OfFJFGwO+wxVKwv6IahqzSLmTdLtji/B+BVsaY5sA87BcxEiaa5REcr7r9AbyC/YV1KrDATQZgv+QvGGOah9waGWPuDxuYMS8b29uri3vcv1Z34Ajfr/KvYQUQKBdXA2PM52EOsdqNp/R4gj0ZrKouNvc4LUWkeQT7bYStgolkv+G0cPdRqrN7DLAJfTLQyRjTDNtuEOn3KVSVn6cx5gNjzHDsD4SF2M8lntZjE2efkOM3M/t6Gd6ArQodbIxpCgxxnxeq/iyiUsXrrOp7tQLbhhV2l+Uer3ZjbRLyXGfKfjci+b9UUfI0gRjbTXcc8KiInCgi2SLSFVsXux5bvQO2imWEiLQUkXbYX96lGmG/HL8CiMgfsL+oI7UWW08e6fLqjrcW6Cgi9arY56vA8dj2mJdDnn8RWzI5QUQyRSTH7XPfsfwO3Ospfisi9bHtHbuwxfjqxPJ+TQBuFZE+7jbNROSsStadBJwkIse6vehuwP5ICJdsyjDG/IKt1nhcRFq434fSk9rLwB9E5BD3Nd8LfGWMWVrdfqswTkTqicjRwEjs9w5sfftGY0yBiBwG/D7G/Vf6eYpIWxE5xU1iu7ENwpF8fhFzS39PAg+JSBsAEdlfRE5wV2mC/d5sFpGWwF0h21b1WUSsmtdZ1fdqCtBORK4Tkfoi0kREBrvL1gJdRSTDjXUF9vt1n/se9wcuZd/5QyWI1yUQjDF/w/au+Dv7emk0BI4LqWJ4AduDZSnwIbZhr3T7Bdj67S+wX6x+2F5EkXoEOFNENonIP8Msfxo42C1mvxPB8T7C9kBaIyLrK3nNv7jb/6bca1mBLZXchj3Br8B2bw73OdXHthOtx1ZntHG3q1Is75cx5m1s6eZVt6pjHraEGG7dH7BtW4+6sZ0MnGyM2VNdbK4LsW0bC7H16te5+52ObV95E9u42h04N8J9hrMG2/NnNfZEc4UxZqG77CpgvIhsw3Z6mBTLAar5PDOwyXU1tupmqHvceLsF21D9pfvZ/Rdb6gDbttMA+zl9ia3eChX2s4hSpa+zqu+VWx01HPv9WYPtXXeMu8/SRL9BRGa598/Dtg+tBt4G7jLG/CeGeFUUSnsipQwRuQRbKjnSGLPc63hU7SMiw7CNsBVKdkqpyKXcBTXGmGdEpBD761wTiFJKpaiUSyAAxpgXvI5BKaVU1VKuCksppVR68LwRXSmlVHrSBKKUUiommkCUUkrFRBOIUkqpmGgCUUopFRNNIEoppWKiCUQppVRMNIEopZSKiSYQpZRSMdEEopRSKiaaQJRSSsVEE4hSSqmYaAJRSikVk5Qczl2pmhKR7cAR2Nkswc6RvcW9rTfGHOdVbErVFjqcu6qVRGS7MaZxyOOJwBRjzBveRaVU7aJVWEoppWKiCUQppVRMNIEopZSKiSYQpZRSMdEEopRSKiaaQJRSSsVEu/EqpZSKiZZAlFJKxUQTiFJKqZhoAlFKKRUTTSBKKaViooMpKm8FAq2AbkBX92/p/SbY72d2mFvp8xnYwRE3Ahvcv78Cq4GVIbcV5OUVJukVKVVnaC8slRyBQDfgaGAQZRNGkyQcfQ8wDwi6Nwf4TpOKUjWjCUTFXyAgQG9giHs7GujoaUwV7Qa+Y19SCQJzycvTfwilIqQJRMVHIDAA+C02YRwF7OdtQDH5BXgXeAuYoSUUpaqmCUTFLhDoB5wNnAMc6HE08bYJmAK8DXxAXt5Oj+NRKuVoAlGxCQS+Ag7zOowk2Ql8gE0m75CXt83jeJRKCdqNV8XqR68DSKKGwCjgeWAlgcCDBAJdvQ1JKe9pAlFhOY7TsJpVXkxKIKmnKXA98BOBwBsEAr/xOiClvKJVWGovx3EEGAr8ATgDGOTz+cKXNAKBTOw1Fu2SFmDq+hp4CHiDvLwir4NRKlk0gSgcx2kBXAVcAhwQsugvPp/vzko3DAQexP4aV9YK4FFggraTqLpAE0gd5jhOa+BP2OTRNMwqi30+X/dKdxAIDMJelKfKWgfcBTxJXl6x18EolSiaQOogx3E6ADcBudgG4qoc6fP5Pq90aSAwHzg4ftHVKt8DN5GXN9XrQJRKBG1Er0Mcx+niOM4TwGLgOqpPHgAXVLP8pRoHVnv1Bt5xh3GJmp/AgX4CE/wEWsU5LqXiQhNIHeA4TmfHcZ4FfgKuAOpHsfnZjuNkV7H8JUCLsZV7nLy8JTFu+xAQAH70E7jCT0DiGJdSNaZVWLWY4zhZ2JLGWKBRDXZ1qs/nm1zp0kDgE+x4VzV2yYwZTFm+nDYNGjDvrLMAGPPNN7y7bBkZIrTJyWHisGF0aFTx5dzy1VdMXb7cbjNoEOd0t80353/0Ed9t3MjIzp259zB77eNfZs2if8uWnNq1azzCrsx64EDy8jZHu6GfwInAe+We/hi4JEje0jjEplSNaQmklnIc53BsA/cD1Cx5QPXVWHG7JmR0z568P2JEmeduGjCAuWeeyewzzmBkly6MnzWrwnZTly9n1vr1zD7jDL467TQemDOHrXv2MHfDBgDmnnkm/1uzhi179vDLzp18vW5dopMHwJgYk0c2tvRR3jHAd34CV9Q4MqXiQBNILeM4TjPHcR4HPgP6x2m3JzuOE66XVqlJ2NFta2xI+/a0rF+2hq1pvXp77+8oLCRcPc6CTZsY2r49WRkZNMrOZkCrVry/YgXZGRnsKiqixBj2FBeTKcKdwSDj/f54hFuVOUB+jNv+EehVybLGwBN+Ah/6CXSOcf9KxUXaJxARKRaR2SG3riLiF5F/JjGGynsp7Vtne6LjcBznXGAhcCXx/WxzgDMrXWp/ZU+L4/EquP3rr+n00ku89NNPYU/+A1q14r0VK9hZVMT6ggI+Xr2aFTt20LtFCzo3bsygt97i7O7d+WnLFowxDNwv4YMFX0teXkm0G/kJtMZ2Aa7OcGC2n8BJUUemVJykfRuIiGw3xjT2Oo7qJDJOx3E6AU8CJyRi/66PfT7fbytdGgicDrwZjwMt3baNke+/v7cNJNR9335LQXEx48IkkXtmzeL1JUtonZNDmwYNOKx1a67t16/MOie//z55Rx/Nsz/8wJyNGxm+//5c3rt3PMIO9QZ5eRWDj4CfQD5weRSbGOA+4M4ges2JSq60L4GEIyLDRGSKe3+siDwjIjNEZLGIXBOy3jsi4ojIfBHJDXl+u4jcIyJzRORLEWnrPt9WRN52n58jIr8pXd/921hEpovILBH5TkRODRNbexH5xC0tzRORGjU+O44zHPiWxCYPgKGO41Q1KdRU7BDoCfX7Hj14c0n4Tk23DxrE7DPO4D8nnYQxhgObNSuz/N2lS/G3bs2OoiLmbdrEpOOO44VFi9hZFNfRR3YBN8ayoZ/AIODSKDcT4DbgQz+BNrEcV6lY1YYE0iCk+urtStbphT3BHgbcJSKl3VIvMcb4AD9wjYiU9rdvBHxpjBkAfMK+X4T/BGa6zw8C5pc7TgEwyhgzCNvg+Q8RKV9l/3vgA2PMIcAAYHYMrxnHccRxnNuB94FkXCeQgY09vLy83cAbiTjwoi1b9t6fvGwZvZo3r7BOcUkJGwoKAJi7YQNzN27k+I778l1hSQmPzJvHTQMGsLOoaG87SmnbSBz9nby8ZTFu+wix/0/+FpjlJ3BojNsrFbUsrwOIg13uybgqU40xu4HdIrIOaIsdCPAaERnlrtMJOynSBuwc2lPc5x1sfTPYf9KLAIwxxcC+M5slwL0iMgQoAfZ3j7UmZJ1vgGfcJPaOMSbqBOI4TjPs0OKnRLttDV0A/K2K5S8SXfVLBedNn86M1atZX1BAx5deYpzPx7Tly/lhyxYyROjSuDETjraFtuCvvzJhwQKeGjqUwpISjp5sexo3rVePF485hqyMfefix+bP5+KDDqJhVhb9W7bEAP1ef50RnTvTvH40l8VUaQVwfywb+gmci53JsSb2B2b4CZwbJO/fNdyXUtWqlW0gIjIMuNEYM1JExgLbjTF/d5fNA0YCXYG7geONMTtFZAYw1hgzI3SfInImMNIYM1pEfgU6usmoQgwiMhr4HXCBMaZQRJYCw4wxS8vtswNwEnAN8IAx5vlIX6/jOP2wU672iOJtiqdDfD7fnLBL7FzoS4AuSY0odfyevLxXot3IT6AhtvNDpzjFUQz8MUjehDjtT6mwakMVVqyaAZvc5NELODyCbaZjezghIpkiUr5razNgnZs8jiHMiVREurjrPAk8ja0Ki4jjOOcDX+Jd8oCqrgnJyzPU3aFNPo0lebhuIX7JAyAT29X3Pr16XSVSXU4g7wNZIjIX+Av2xFyda4FjROQ7bNVWn3LLXwL8IhIEzsf+qixvGDBbRL7FzrnxSHUHdRwnw3Gch7FVRJGMX5VI5zmOU9X3pi5ONFWC/W5EzU+gC3Zgy0T4M/Csn0Bd/j9XCZT2VVi1nTsO1XPAeV7HEuI4n883vdKlgYBDFCWrWuAp8vJiavvxE5gExNTlNwovAKODRH9dilJV0V8mKcxxnAbAO6RW8oAkDm2SBrYAt8eyoZ/AUBKfPAAuREsiKgH0C5Wi3KFDPgBGVLeuB053k1tlXsE25NYF48nLWxftRn4CmURQfRlHF6FJRMWZfplSkJs83idOI9wmQFOq6kKcl7cG2+GgtvsBO4VtLC7HXgeUTBcBTyX5mKoW0wSSYkKSxxFex1INrcaC68nLK4x2Iz+B5tiOG174g5+AV8dWtYwmkBSSRskD4ATHcaoakfAtYEeygvHANPLyys/XEalxQMJHc6zCHX4C0Q6ZolQFmkBShNvb6h3SI3kAZAPnVLo0L28H8G7SokmuQuD6WDb0EzgYuCq+4cRkgp9AosdPU7WcJpDU8S/s+FnppK5WY/2TvLwfY9z2IVJjCKEs4HU/geqGAVKqUppAUoDjONcBudWumHoOdxynexXLPwSi7qGU4tYC42PZ0E/gFOD4+IZTI02Ad/wEWnodiEpPmkA85jjO74C/ex1HDVQ1tEkx8GryQkmK28nL2xrtRn4C9YAHExBPTXUBntchT1QsNIF4yHGcPtgTbKbXsdTA+dUsf6FGe8/OhpwcaNQImjSxf3Ny7PPJ5wDPxrjt9UBVpTUvnQTc6nUQKv3oUCYecXswfQ10K79s3LhxfPrpp7Ro0YJJkyYB8MQTTzBz5kwyMjJo0aIFY8eOpXXr1hX2e9hhh9Gjhx1rsW3btjz00EMA3HHHHfz0008cffTRXH311QA89dRT9OjRg2HDhtX05Rzu8/m+qnRpIPA9lc3x3agRdO0K7dtDixbQtCk0bw7NmtlbTk7lRy0ogC1byt42b4bVq2HZMtge91mEjyQvr9rpi8vzE2gP/IidzzxVFQPDg+R9HMvGItIOeBg4FNgNLAWuM8bE2lbkORHpCnyPHdMuB9gGPGaMec5dfgpwsDEmpiH8Izj+acCPxpgF7uPxwCfGmP8m4nixSIXGvDrHcZx62G6uFZIHwMknn8w555zDnXfeufe5Cy+8kCuvvBKAV199lSeffJLbbrutwrb169fn5ZdfLvPcokWL9m532WWXsX37dgoKCpg/fz6XXXZZPF7SBUDlCcQOMvkXsrPhwAOhSxd769wZWtVgLqycHHtr2zb88o0bbSJZvtz+XbQI9uyJ9Wgvx5I8XPeR2skDbCn4FT+BAUHy1kazoTtp2tvAc8aYc93nDsHOhZM2CUREsowx5aen/NkYM9BdfgDwlohkGGOeNcZMBibX8JiZ7txC4ZyGnZdoAYAx5s5K1ouLSl5/lTSBeONhqrjKfNCgQaxevbrMc40b7zv/7Nq1i4oTHVYuKyuL3bt3U1JSQmFhIRkZGUyYMIFAIBB95OGd6zjO9T6fL9yXrwNjx5awfj307An16sXrmNVr2dLeBg60jwsLYeFCmDvX3jZvjnRPO4CbYwnBT+Aw3EnI0kBb4Ang9Ci3OwYoNMbsnX+kdKI0N7n8DTtPjgHuNsa85s7ZMxZYD/TFVg9eYIwxInI/dqSDIuBDY8yNIjIRmGKMecPdb+kcPMOw19WsBQ7B/jD7Djs6cgPgNGPMzyLSGpgAdHZDvM4Y85k7X1AH7PxA66li1k1jzGIR+RPwD+BZd/4fvzHmjyJyFnAXtiS3xRgzREQygb9iZ0M1wJPGmEfdeYKewXao+JeIfAM8BrQGdmJHKWjpvgdDReQO7MjdY0rfAxE5Ftt2moWdpO5KY8xud9/PASdju9qfZYxZKCKHYc87DbDTLv/BGPOD+xpOwpawGonIKuANY8y77vv8EvCamywr0ASSZI7jHI87p0i0HnvsMaZNm0ajRo3Iy8sLu86ePXu48MILyczMZPTo0QwbNoxu3brRrl07LrjgAkaMGMGKFSswxtCrV/hapRjsB5zIvlkcOwKjsb+gBtG+vdC+fbyOFbvsbOjXz97OP9+WSmbPhi++gE1VTud+P3l5q6I9nNsw/U8gnRqoR/kJnBckqrlNShNAOKdjT+wDsN+Tb0TkE3fZQOyUCKuBz4AjRWQBMAro5SaTivMXVzQA6A1sBBYDTxljDhORa4H/A67Djjv2kDHmUxHpjB1nrre7vQ84yhizK4JjzSJ8deydwAnGmFUhMediaxkGGmOKRCS0t1uBMeYoABGZDlxhjFkkIoOBx40xvxWRyZRNmrh/c4CJwLHGmB9F5HnsOeVhd9/rjTGDROQq4EbgMmw13BA3juOAe7FJCey1Z/2NMRtFZCi2ve5dEWkG/Aa4uLI3QxNIErlXmsc8FtHVV1/N1VdfzbPPPsukSZPCliCmTJlC69atWblyJVdeeSU9evSgY8eO3HDDDXvXuf7667ntttt4+umnWbRoEYMHD2bUqFEV9hWlC7B131dhf/2kfseA0qq0kSPhu+9g5kxYsKD8WkuJvZfchcDgmoTokUf9BD6KtiqrEkcBr7jVNGtFZCa2nWQr8LUxZiWAiMzGlgK+BAqAp0RkKvt+lFTlG2PML+5+fsZ2HwdbEim9tuo44OCQkntTEWni3p8cYfKAyn8MfAZMFJFJ2FJQ6TEnlFYLGWM2hqz/mhtvY+xJ+vWQ2KqbY7knsCSkfek54Gr2JZDS4zvsK002A54TkQOxpaHQXij/KY3NGDNTRB4TkTbutm9WVa2lvbCS6yHiMPPciSeeyPTp4ccqLG1Y79ixIz6fj4ULy85pNWPGDHr37s2uXbv4+eefuf/++5k2bRoFBQUxxZKRkUGbNm3o06fP2dh/3NNIh+QRKjMTDjkErr0Wxo+H446DBnsHG76RvLyo3xw/gcbEOD96CmiFrcqK1Hzsr/hwqip9hU4NXQyU1sEfBryJ/S697y4vwj1fudVi9SrZT0nI4xL2/UjOAI4wxhzi3vY3xmxzl0Uz5M5AbMN6GcaYK4A7sP/fs0WkFfa1V9ZLqfSYGcDmkLgOMcb0rmSbUtWVaEtffzH7Xv9fgI+NMX2xP/BCe6eUf/0vYHtX/oFqeh1qAkkS93qPS2Ldfvny5Xvvz5w5k65du1ZYZ+vWrexxG4k3b97MnDlzOOCAA/YuLyoq4tVXX+Wiiy6ioKBgb5G4tG0kGiJCu3bt6NevH506dSInJyedqmkq17YtnHUW3HsvnHnm4hqMd3U7kAL1djEb5SdwdoTrfgTUF5G9k2qJyKFudcgnwDnuFNCtgSHY3odhub/ImxljpmGrnkqvlF/KviR1KmV/QUfiQ+CPIceJ+gp8t1fW3wkzArOIdDfGfOU2dK/HJpIPgStEJMtdp8IFm8aYrcAStw0FsUpHad6GvdizvIVAVxEpndr6QmBmNeE3A0qrYUdXs+5E7HuPMWZ+VStqFVYSOI7THHgy0vVvu+02HMdh8+bNjBgxgtzcXD777DOWLVtGRkYG7du359Zbbbf9BQsW8OabbzJmzBiWLFnCvffeS0ZGBiUlJVx88cVlEsikSZMYOXIkOTk5HHjggRhjOOecczjyyCNp0iTc9zS8/fbbj/bt21MvmQ3iydawIQwffgDwM/bX25PYMbCq5SfQnRjHykoxD/oJTA2SV+UvdLetYhTwsIj8GVsFtRR7EvoEW8c+B/tr/GZjzBoRqawBrgm2/j0H+0u79H180n3+a+xUAdEO1HkN8Jg7hXWWG9cVEWzX3Z1+urQb76PGmHC/yh9wq4fEjW8OMA84CJgrIoXua/hXmG3PB55wG8uzsdeGzXH/Piki1wBnlq5sjCkQkT9gq71KG9EnVNxtGX/DVmH9CZvwK2WMWSsi32PH5quSXgeSBI7jPEf69MSpVPPmzdl///3JqerajNrrZ2yp4rXqVvQTeAf7K7k2uC9IXsX+4qrWEpGG2PajQcaYLVWuqwkksRzHOZka9hX3WnZ2Np07d6Z580g6xNR672F716wMt9BP4DjgP0mNKLF2A72C5C31OhCVeG4PrWeAB40xD1e7viaQxHGnfV0E7O91LLFq2bIlnTp1IitLaztDbAH+hP1H28tPIAuYje2aWptMCpJX+dD9qs7SRvTE+j/SNHlkZ2fTvXt3unXrpsmjombA08A07DUvpa6k9iUPgLP9BA73OgiVerQEkiCO4zTDXtSUdkNlN23aVBNH5LYAF/gJfIEtbbbwOJ5E+SBI3oleB6FSi5ZAEucm0jB5tG3blh49emjyiFwz4N3bOH8KtTd5AJzgDsui1F5aAkkAx3HaYHvtpPoAenuJCF26dKFVTQY3rOPe4yvu5gV2R9bbN2pLL5nBlinLyWrTgD7zztr7/LpH57HuX/ORrAyandSJjn+rWNtUtHk3yy77hF3zNtrP+pmhND6iLStv+Yqt762gwSGt6Pa8vWh7wws/UrRxN9a5w6EAACAASURBVG2v7Vd+N1OD5I1MyItTaUlLIIlxO2mUPLKzs+nZs6cmjxr6HYPJ50Zak5jeaq1G9+TA90eUeW7bx6vZ/O4yDp57Jn3mn0XbGweE3XbFtZ/T7MRO9F14Dr3nnEFO7+YUb9nDjs/XcvDcM6HYsOu7jZTsKmLDxB9pc1XYppyT/AQGxf+VqXSlCSTOHMfpQmQXKKWE+vXr06tXLxo1auR1KLVCH7ryHH+mC5UMMV8DTYa0J7Nl2WGSfn1iAe3+PICM+nb0mOw2DSpsV7x1D9s/WUOrS3sCkFEvk6zm9SEDSvYUY4yhZFcRkp3Bmgfm0Oaavkh2paeGMfF8TSq9aQKJv7GUHacnZeXk5NCzZ8/afUW5B9rQgnxupDsdEn6sgh+3sP1/a/h+8Nv8MPTf7Pim4hT0uxdvJat1Dsv+MJMFA99k6WUzKd5RSGaTerQ4oxvfD3yLet2akNmsHju/+ZXmp3at6pCn+AkcUNUKqu7QBBJHjuP0xI5Lk/JycnI46KCDyPZmatharxVNyeMGeiS4F7cpKqFo0256fXkaHR8YzOKzp1O+XdMUGXbOWk/rKw/m4G/PILNRNmvunw1Au5sP4eDZZ9DpH0ewasw3dBjvZ/1TC1l89n/55e5Z4Q6ZAcRtIhmV3jSBxNe1pMFItPXr19fkkQTNaczjXEdX2iXsGPU6NqLF6d0QERod1gYyoGh9QYV16nVsRKPBbWxcZ3Zj56z1ZdbZ+a19XP+gZmx4/kcOmHQcu+ZtpGBR2JEsLvETqG7IcVUHaAKJE3euj5QvfWRnZ2vySKKWNOUJrqcDiemg0Py0rmz7yM5eWfDjZsyeErL2KztWWXa7htTr1JiCH+wMjNumr6LBwWV7HK8eE6TDeD+msART7JZgMoSSnWGngtgPiHSkXlWLaQKJn4tJ8Z5XIkKPHj20zSPJWtOcf3AVDaqdJ6hqi8+bzsIj3qHgh83M7fgS659eSKtLerJ78Vbm932dxedOp+tzwxAR9qzewaIR+0ai7/Tob1hy/kcs6P8GO2dvoN1tA/cu2/zOUhoe2pp6HRqR1bw+jY9oy/x+ryMiNBxQaeKLaVZNVbvodSBx4DiOYCeZ6el1LFU54IADaNGiNl/rlto+4lturnbU7bTSJ0hehSkcVd2hJZA48Pl8Btt19xXKzo6WMtq1a6fJw2O/ZSABTvY6jHjSARbrOC2BxJnjOPthq7MuJ0VKJM2aNaN79+57ZyBU3imhhFt5kumE7eGUbn4IklfZxFCqDtAEkkCO4wzFzh1xBtSwAjxG9evXp3fv3mRmpnznsDpjF7u5gHtYxlqvQ4mHQ4LkzfE6COUNrcJKIJ/PN9Pn852PHdL9T9i5jJOqS5cumjxSTAPqcxejyaBWlAi1N1YdpiWQJHMcZwj7SiUJnRu2TZs2dOrUKZGHUDXwCG/yAh96HUZN/RQk70Cvg1De0ATiEcdxWmLnSb8cODje+9eqq9RXwB7O5+7aUJV1UJC8RV4HoZJPq7BqwslvEuumPp9vo8/ne9jn8/UBjgZeAAqq2SxiWnWV+nKoV1uqsoZ7HYDyhpZAYuXktwaWAO8D+cB/8OXW6M10HKcF9mr2XGowNWrr1q3p3LlzTUJRSfQPJvEK070OoybeDpJ3utdBqOTTBBIrJ/864KGQZxZj58l+Bl/umhrv3nF+gx207iyg4hjdlcjIyKBv3746VEka2cx2TuV2dsSvAJpsm4H9guQVex2ISi5NILFy8mcD4WbvKQImY0slH8ahVNKcfaWSvtWt3759ezp0SPww4iq+nmYaT/Cu12HUxOFB8r7yOgiVXJpAYuHkD4SIrgRbwr5SyS81PqzjHIFNJGcDDcsvz8rKom/fvtr2kYZ2UsAoxrCBrV6HEqtbg+Td73UQKrm0ET0250W4XjfgbmA5Tv7bOPm/w8mP+T33+Xxf+Hy+PwAdgD8Cc0OXt2vXTpNHmmpIDpdyktdh1ITf6wBU8mkJJBZO/ndEUJ1UiWXAU9hSyeoah+I4g4FAvXr1zu3Tp0+DjAz9TZCuCiniTO5iFeurXzn1LA2S183rIFRyaQKJlpPfEVgRhz0VAVOxbSXv48stqcnOiouLH8vMzLwqDnEpD73GxzzAq16HEatWQfI2eh2ESh79uRq9E+O0nyzgVGwSWYKTfydOfqzznzbMzMz8fZziUh46icNrPG+Ih3xeB6CSSxNI9OKVQEJ1BsYBy3DyJ+Pkj4yyreQ8oHkC4lJJ1pgGjGCw12HEShNIHaMJJBpOfhZwXAKPkAmcDPwbWIqTP9atMquOVl3VImcwxOsQYtXP6wBUcmkCic4RQLMkHasTcBc2kfwbJ/9knPxwXawGA4OSFJNKgoPoxAC6ex1GLA7wOgCVXJpAopOI6qvqZAIjsRcnLsXJH4eTHzrEbq4HMakES9NSiCaQOkYTSHS8SCChOgJ3YhPJVGY9PQpjTvU4JpUAR9GPzPT792zjJ9DI6yBU8qTdN9QzduTdgV6H4coARtCo9VuItPI6GBV/TWnEQNJymg29FqQO0QQSub6QYuNuN+vidQQqgYaEHWot5Wk1Vh2iCSRyqdfDpLkmkNpsCP29DiEW7bwOQCWPJpDIxTp0SWLUbwY5eulHbdaR1hxAe6/DiFYLrwNQyaMJJHKplUCa6VzndcFvUuxrFwFNIHWIJpDIpdZ/csPWXkegkuBgunodQrS0WFyHaAKJhJPfFkitM3aj1ApHJcbBpF07l5ZA6hBNIJFJrdJHRrZtA1G1Xkda06Ti3GGpTBNIHaIJJDKplUAa7geSWj2KVeL0orPXIUQjbYcSVtHTBBKZnl4HUEbD/byOQCVR7/RKIDolZh2S5XUAaSK1rvZumFrhqMQayIG/Ps+HP3gdR4TmeR2ASh5NIJFJrXrdbB1uqC45mv7fB8kb6nUcSpWnVViRael1AGVkp1Wjqqq5Dl4HoFQ4mkAik2IlEE0gdUzaXY6u6gZNIJFJnQQimZClHV3qmEZAU6+DUKo8TSDVcfKF5M1CWD0tfdRVWgpRKUcTSPWakUrvkyaQukpHuVUpJ3VOjKkrdaqvADK0m30dleN1AEqVpwmkeqk1OJzoR1ZHaZd7lXL0S1m9MmOGXDLuOaZ8+h1tWjRh3qS7ABjzxLu8O3MOGRlCmxZNmDh2NB1al807y37ZwOk3TaC4pITComL+7+xjuOLMoezeU8ipNzzOyrWbueqsoVx11jAAcu95gSvPGMrAXuWvQtYhTOoo/V9VKSemn7Misj3K9YeJyJQYj3WdiFRa8S8iT4nIwdXsY4aI+GM5PlAY+mD0yUfw/qPXlFnhpguPZ+6rdzL75TGMPLo/45+cWmEn7fdrxufP3Mzsl8fw1cQ/c/9zH7D618188MUCfL26MPfVMeS//T8A5vy4gpISEyZ5qDqsxOsAlCovHepDroPww5GKSKYx5jJjzIIEHr9MAhky6CBaNi0bTtPGDfbe37Frd9hxDutlZ1G/XjYAu/cUUVJizwfZWZns2r2HouJ954cxT0xm/BWnhI/G6HmkjiryOgClyqtRAnFLFjNE5A0RWSgiL4nY06eInOg+9ylwesg2Y0XkxpDH80Skq4g0EpGpIjLHfe4cEbkGexXuxyLysbv+dhEZLyJfAUeEli5E5AkRCYrIfBEZFybeTBGZ6O7/OxG5PoKXWVj9KnD7Y+/Q6aQ/89J7X1d68l+xZiP9zx1Pp5P+zC0Xn0CH1s0ZPrg3azZsZfDF93PzRScweeYcfL07V6gC20sTSF0V0fdQqWSKR73qQKAPsBr4DDhSRILAk8BvgZ+A1yLYz4nAamPMSQAi0swYs0VE/gQcY4xZ767XCJhnjLnTXS90H7cbYzaKSCYwXUT6G2Pmhiw/BNjfGNPX3TaSBvLdEazDPVefxj1Xn8Z9z77HvyZ9zLhAxSTSqV1L5r56J6t/3cxpNzzBmcf6aNuqKS/fcxkAhUXFnPDHR5j84FX86cFJLF+ziYtOOpxThg7Yt5PiiMJRtc9GrwNQqrx4VGF9bYxZaYwpAWYDXYFewBJjzCJjjAFejGA/3wHHichfReRoY8yWStYrBt6sZNnZIjIL+Bab1Mq3jSwGDhCRR0XkRGBrBHFti2CdvX5/4mG8Of3bKtfp0Lo5fbq353/fLirz/OOvz+DikUfwxdzF1MvO4rX7Lufup6eV3bhwZzThqNrjF68DUKq8eCSQ0J/Exewr1ZhK1i8qd9wcAGPMj4APm0juE5E7K9m+wBhTXP5JEekG3Agca4zpD0ylXN95Y8wmYAAwA7gaeKrSV7XPtipeCwCLlq/de3/yzDn06lrxmq+Vazexq2APAJu27uCzOT/TM2S9TVt3MOV/33HRSYezs2APGRmCCBTsKVdzUVQAJRVevqrdioG11a6lVJIlqmvgQqCbiHQ3xvwMnBeybCkwEkBEBgHd3PsdgI3GmBfdXl6j3fW3AU2A9VStKbAD2CIibYHfYRPFXiKyH7DHGPOmiPwMTKz2lfhyS3DydwCNAc677SlmOD+wfvN2Oo64hXG5JzPts3n8sGwtGRlCl/YtmXDr+QAEFyxlwpuf8NSYi/h+yS/c8PAbiAjGGG68YDj9euy/9zDjn5zKHZeOQEQ44Yg+PPb6DPqdO54rTh9SMaaiXVCvcbWhq1pjHdoLS6UgsTVMUW4kst0Y01hEhgE3GmNKE8K/gKAxZqJbRfQw9sT/KdDXGDNSRBoA7wJtgG+Ao7An+57AA9h/lELgSmNMUET+D1ta+MUYc0zpsUNimeHGEBSRicBgbFXVbmCyG8sMbOmkEHiWfSWgW40x71X7gp38VaTSkNo9T4XGbb2OQiXJ+p0UvfW9520gl+f6mOxxDCrFxJRA6hwnP4itXksNBwyHFt28jkIlybLN8MHPXkfB6bk+3vY6CJVa0uE6kFTwk9cBlLG7sv4FqjbaXOB1BIB2I1ZhaAKJTGolkB2/eh2BSqL1qdHxbo/XAajUowkkMouqXyWJdlbXn0DVJimSQLQEoirQBBKZ1CqB7Nlmu/OqWm9PMWxJjWtH9QunKtAEEpnUKoGAlkLqiBQpfQCs9DoAlXo0gUTCl7uOyK5aTx5NIHXCrzu8jgCwF/+u9joIlXo0gUQutaqxtun/c13wS1QTJyTMylwfOvyBqkATSORSL4EUa8eY2qyoBFalRrl3mdcBqNSkCSRy870OoAxTAltXeR2FSqBVW6E4Na7z1QSiwtIEErmZXgdQwealXkegEmjpZq8j2EsTiApLE0jkviTVujJuWa4TTNVSxsDy1BlwQBOICksTSKR8ubuxSSR1FO+G7TrKd230607YlTqT2GoCUWFpAonODK8DqGBj6l2iomruxw1eR1CGJhAVliaQ6MzwOoAKNiyCotS4VFnFx55iWJQ6CcQAy70OQqUmTSDRSb12EFMMG3/SDFKLLNoAhanTtLU014d+v1RYmkCiYdtBvvA6jBDrgdtp2Oo3Xgei4mdBag22/InXAajUpQkkejO8DgBYA9wEdMWXey+N280CPvI4JhUHq7fBptQq46Ze93WVMhI1J3pt9iEwzqNjrwL+CjyJL7f8aeafwG+TH5KKp/nrvI6gAk0gqlI6pW0snPyfgO5JPOJS4H7gWXy5lY1fIsDXgD9ZQan4Wr8T3vre6yjKWJnro5PXQajUpVVYsXkhScf5CbgEOBBfbl4VyQNsb5k/JycslQhfp97INFr6UFXSBBKbFxO8/++BC4Be+HKfxZcb6SVl04H/Ji4slSirt8HK1Bg4MZQmEFUlTSCx8OX+DHyegD3PBc4G+uLLfQlfbpRDaPuHQqAppE4fUBWZr1JzuiZNIKpK2ogeu+eBeHWfdYC/AJPx5cbQKOUfDowBjra7+i9wfJxCU4m2ZJMduiTFrMn18aPXQajUpgkkdpOAR4D6NdjHF8Bf8OW+F9vm/pOAO4DDyz7/CDa3Na5BaCoZ9hTDF1r6UGlKq7Bi5cvdBEyNceuZwHH4cn8TffLwC/hHgd8BplAheQCsBR6KMTSVTF+thO2pOS/YDK8DUKlPSyA18zxwehTr/wdb4vhf9IfyZwBnAbcD/apf/13gWOJXy6bibdVW+D41p7YvBN70OgiV+jSB1Mw0YCXQsZr1pmITx1fRH8KfCfweuA3oFd229wCvoVVZqWdPMcxM3TFup+b6SK0BVVRK0iqsmvDlFlJ5XZEB3gZ8+HJHRp88/NngvxT4AVvSiTJ5gFZlpa4UrroCeNbrAFR60BJIzeVjG7JbuI9LgNeBu/Hlzot+d/762IsHbwG61Dy8d4HBaK+s1LFkU8pWXQGsw5aslaqWlkBqype7HXgMKMZeod4HX+650ScPfwPwXwv8DDxOXJJHqXHAwvjtTsVsw074eKnXUVTpxVwfqTMXokppWgKJj4eAie4FhlHyNwauBG4A2sY3rFK73d0/D7RKzCFUtXYVwgc/Q1FqX+ep1VcqYjqYomf8TYH/A64naWf1AcATQL3kHE7tVVwCUxfBmu1eR1KlYK6PQ70OQqUPrcJKOn8L8I/DzjN9N0ktEszBjgavku3zFSmfPAAmeh2ASi9ahZU0/tbYeqSrgCbexfEu0BK42rsQ6pjg6pRuNC+1G3jZ6yBUetEEknD+9tjZAwNAQ4+DcT2LHYHlMq8DqfW+/QVm/eJ1FBF5N9fHJq+DUOlFE0jC+Dthu+JeCuR4HEwYE7BzUF3qdSC11uw18M1qr6OI2ANeB6DSjyaQuPPXBx4FLiblW6ufAPZgO4GpeHJWg5MeJQ+Aabk+gl4HodKPNqLHXXA30JOUTx6lnsY2rGvX/3goMbbBPI2SB8BYrwNQ6UkTSGLc6XUA0Xkd26N4s9eBpLWCInhvEcxb53UkUXkv18c3Xgeh0pMmkIQIzgQ+9jqK6HyDrXWL4VpIxaZd8M5CWLXN60iiNs7rAFT60gSSOLdjB1RMI6uAPwCfeB1IWlm22SaPrbu9jiRqb+b6iGGEaKUsTSAJE/wCeM7rKKK3E3u5yj+xlwaoyhSXwNer7PAkhak9PEk4hcCtXgeh0psOZZJQ/v2ww7G39DqS2HTFtq/29TaMFLRuB8xcCpsKvI4kZv/K9fF/Xgeh0puWQBIquJ60/pW3FDuy/KNoacQqLXW8uzCtk8dWtO1DxYGWQBLOL8DnhJ27PJ10xU6KOMjjOLyzZjv8b1laJ45SN+X6+LvXQaj0pwkkKfyHAEEg0+tIau4o4I9AD68DSZqNu+CbVbBsi9eRxMVnwJBcH+nXaqNSjlZhJUVwNvCvaLa45JKltGkzh7595+997qabVtKr1zz691/AqFE/s3lz+Iv/wm0LcMstK+nffwEXXbRk73MvvLCBRx5ZG0VknwLnAXdhe23VXtt2w4yl8MaCWpM8tgMXafJQ8aIJJHnGEMUZd/ToVrz//oFlnhs+vCnz5vVh7tyDOeig+tx335qIt92ypZjPP9/B3LkHU1wM3323i127Spg4cQNXXdUmypdigKnAGdghlFZEuX1q27rbXk3+2nz4cYPX0cTVjbk+FnsdhKo9NIEkTXAbcAF26ttqDRnShJYty9Z4HX98U7KyBIDDD2/EypWFEW+bkQF79pRgjGHXrhKys4UHHljDNde0ITtbon85gB3+5DVgFPDMA8C/IT1/3ZYYez3He4vg1Xn2avKS2lW7+16ujzyvg1C1iyaQpArOIE69X555ZgO/+13TiNdv0iSTM85owcCB39OtWz2aNcvkm292cuqpzeMRzjZ4fCxwCnAAcB8QvniUYnYW2lFzX51nr+dYsdXriBJiIzrsskoAHY03+e4BjgaGx7yDe34hK0s4//zoLi+5+eZ23HxzOwAuu2wp48d34Kmn1vPhh1vp378Bd9zRPtaQXofgTvf+Mmx3rTuAwdikcgpwcKw7j7dNu2ybxrLNsHaH19EkxZW5PtJreEeVFjSBJF2wBPwXALOBqM/Yzz23gSlTtjB9+kGIxFb19O239lx/0EH1ufbaFXzySU/OPXcxixYVcOCBMU1dMjHMcyXAF+7tVqA7cPK23VyUmcHAhtkxhR6TXYXw605YtdUmjjQccqQmXsn1McnrIFTtpAnEE8F14P898F+i6Nr7/vtb+Otf1zBz5kE0bBh77eOYMavJz+9MYaGhuNhW9GdkwM6dMTVf/AzB/0W2Hg+/Mo8TABplw34NoXUj+7dFDjTMhswaVKqWGFsltXEXrN8Jv+6wf3eEbyqqC1ahcxerBNIE4pngDPCPA8aHW3reeYuZMWMb69cX0bHjXMaN68B9961h9+4Shg9fBNiG9AkTurB69R4uu2wZ06YdWOm2l166HwDvvLOZQw9tSIcOdrqSI45oTL9+8+nfvyEDBsQ04+7zka6Y79Aet+puRyHs2FKxe2xOlk0kDbNtksnJggyxNxEwxiaKEmOHT99ZaPe1s9A+TqTC3QX8/fIhFBXupri4iEHHnskpgXGsX7WEJ287l51bN9Kp1yAuGf8CWdllp4P56r2X+PCFfZP+rVo0l9tfnEW7br15/IZT2bx2JUPPuophZ10FwAv35DL0jCvp3GtgzOECF+g0tSqR9EJCT/kzgCnA77yOJEYG6AbBZZGsnO9wM3b2qrRkjGH3rh3kNGxMcVEhf7v0KM658RH++9KDDDzmdA494VxeuvcKOh40gKFnVj7L46qfvuPxG07lnncXM2fmZJbM+4pTrvwL91wwiDEvz2bFj3P4+LVHuWjMUzUJ98JcHy/WZAdKVUd7YXkqWAKcDWk7oc+MSJOH6+JEBZIMIkJOw8YAFBcVUlxUiIiw8JuPGHTsmQAcPvJiZs94p8r9fP3BKxx6/HkAZGZls2f3LkqK9xWfJj8xhlOuCFswjdTtmjxUMmgC8VxwOzACO2pvuol4uPp8h8NIoZ5YsSopLuYvvz+EG4e3offg4bTu2J2GTZqTmWVrg1u06cjmdVVfLxr88DUOPcEmkN6Dh7N1wxruv3gwJ1x0M3NmTqZzbx/NW3eINcQJuT7ujXVjpaKhbSApIbge/Cdgxyna3+toIrQdeCOK9dO69FEqIzOTMS/PZue2zTxx4yh+WfJ9xZWq6B23ZN5X1MtpyP497BD5mVlZXHbPy4At1TzyxxO46sHJTHrwT2xas5zDT7qIAUNPiTS8f2MHKlMqKbQEkjKCy4ATIW0aPd+AYERXUeQ71AfOTXA8SdWwSXMO8g1j8XdfsnPbZoqLbBXUpnUrqyw9fPPBq3tLH+XNeP1xjhh5MYvnfkFWdj0uv+81pj19d6QhfQ2cm+uLbKQDpeJBE0hKCc4DTgZ2eR1JBCZGse4ppO2kWvts2/QrO7dtBmBPwS4Wfv1f2nfrTU//McyabgtjX055jgFDTw27fUlJCc701zn0+Iq5dMfWTXz3vykcftJF7CnYiWRkgAiFeyIaO/5nYGSuj53VrqlUHGkVVsoJfgb+s4G3Sd3PZwnRTZxeK6qvtqz/hYl3XUxJSTGmpATf8LPpf/RI2nc7mKduO5d3n7iDTj0HcuSpdtSQOTMns+z74N4G8UWzPqFFm4607nhAhX1PfXI8Iy69AxGhzxEnMOP1xxh/bj+GnH5FdWGtB07M9fFrfF+tUtXTbrwpy38KMAmo73UkYYyD4NhIVsx3aIcdrjdVk2E624RNHl97HYiqm7QKK2UFJ2N7Z233OpJyDFH0vsKOQKzJI/6WA0dq8lBe0gSS0oIfAcdiR1NNFf+D4JLqV9urVlRfpZg5wBG5PsJ0AVMqeTSBpLzg18BvsO0OqWBipCvmO/iAvokLpU76CDsl7WqvA1FKE0haCP4AHIGdV91LO4DXo1h/dILiqKteBn6X66N2zlqi0k5aJBAR2V7u8WgRiWqO8ZBth4nIlJD7vwlZNlFEzoxgH+1E5FUR+VlEFojINBE5KJZ4IhdcCwwD3k3scar0lnvlfLXyHephJ09X8fF37OCIe7wORKlSdb1xcxi2kfrzSDcQOwnH28Bzxphz3ecOAdoCP0a4vRhjYhg7PbgDOA38N2Bn/UvirBpAdNd+jARaJSiOuqQE+FOuj0e8DkSp8tKiBFIVEWktIm+KyDfu7Uj3+cNE5HMR+db927Pcdl2BK4DrRWS2iBztLhrirr+4ktLIMUChMWZC6RPGmNnGmP+JSGMRmS4is0TkOxE5tfRYIvK9iDwOzAI6icjxIvKFu+7rItI48lcd/Ad2VsNoBjKsqWXAx1GsPzpBcdQlO7BXl2vyUCkpXRJIA/ckP1tEZlN2Do1HgIeMMYcCZwClY2AvBIYYYwYCd0LZAeaMMUuBCe62hxhjSidFag8chf0FfX+YWPoCTiVxFgCjjDGDsInmH7Jv2sCewPNuPDuwU74e564bBP4UwfsQIvgVMJDkVWk9D8GILhrKd2hD+g5Rnyq+BQbl+qJqc1IqqdKlCmuXMeaQ0gciMhrwuw+PAw4Omd61qYg0AZoBz4nIgdhrFyKt7nnHrV5aICJto4xTgHtFZAi26mF/bNUWwDJjzJfu/cOxI9N+5sZdDzv1a5SCm7BVWtcBfyOxVVrRXPtxPunz3Uo1BngIuFXbO1Sqqw3/5BnAEcaYMuNHicijwMfGmFFuddWMCPcXOmN2uGFV5wOVNbSfD7QGfMaYQhFZCpROMh468KAA/zHGxKmROfgw+D/D9tLpEZ99lvEpBH+OYv3RCYihLlgLjM718b7XgSgViXSpwqrKh4QMYe02aIMtgZROzDC6km23AU2iPN5HQH0RuTzkmIeKyFD3mOvc5HEM0KWSfXwJHCkiPdztG9a8F1fwG6AfMI6ySTAeJka6Yr7DQKB/nI9fF7wC9NHkodJJbUgg1wB+EZkrIguwDeNgq3TuE5HPgMxKtv03MKpcI3qVjB08bBQw3O3GOx8YC6wGXnJjCWJLIwsr2cev2KT2iojMxSaUXpEcv2rBAneMqr7ABzXfHwA7ie7aD73yPDprgFG5Pn6f62ODSl2woAAAA/tJREFU18EoFQ0dTLFW85+FrU+vySRVL0HwgkhWzHfIxpb6WtfgeHXJi8C1ub6UGqpGqYjVhhKIqlTwdWzJ5kGgqJqVKzMxinVPQpNHJP4DHJrr48JIk4eIdBSRd0VkkVvyfURE6onIISIyImS9sSJyY8IiVyqEJpBaL7gdgjdg20dehKhmrFuBbfOJlFZfVe0r4NhcH8fn+iIflsbtCv4WtofggcBBQGPgHuAQ7KjNcSEilVX3KlWBVmHVOf7uwK3ARVTf7fdeCN4eyV7zHfbDtgMl++r4dDAfuCPXxzuxbCwixwJ3GWOGhDzXFHtxZyG2V98q7OgEvYHOwAHu34eNMf90t7kA22ZYD5vMrjLGFLtDBT0InADcgL0G6hRsqfVDY4yWaFRYWgKpc4I/Q/Ay4EDgCarusTUxih2fjyaP8pZiS2X9Y00erj6Uu3jVGLPV3f/dwGvuxbCvuYt7YZPBYcBdIpItIr2Bc4Aj3WuqirGfGUAjYJ4xZjCwANtJpI8xpr+7f6XCqg3XgaiYBJcBV4H/buAm4HLsiaTU5xBcFMUOtfpqnzXYkQ/y4nQxoGAvMIz0+anGmN3AbhFZh72Y9VjAB3zjXrzaAFjnrl8MvOne34odUeEpEZkKTIlD/KqW0gRS5wVXA9eD/07s6LmXAYcSxZXn+Q79scOq1GVFwDTgGWBqri/mTgvhzMcO07OXW4XVifBtWqGlymLs/7lgBwC9Ncz6BcaYYgBjTJGIHIZNOOdir7H6bY1fgaqVNIEoV3AbkG9v/v5EN4HV6ISElB6+B54Fns/1sTZBx5gO3C8iFxljnncbuv+BrWJcCwyOcB/vishDxph1ItISaGKMKTMgpzuoZ0NjzDQR+RL4Ka6vRNUqmkBUGMG5UW7wClAfOIu60Y13K/Aa8Eyujy+rW7mmjDFGREYBj4vIGGzb5TTgNmy145/dQUbvq2IfC0TkDuBDEcnANr5fTcURnZtgE00OttRyfdxfkKo1tBeWipt8hyxgOPB74FSiHyYmle0CPsV2hX4j18dOj+NRynOaQFRCuMlkEDDEvR0FtPA0qOjswo6QPMO9faWj4ypVliYQlRT5DoIdo6s0oRyNnXslVWjCUCpKmkCUZ/IdDsQmktKL30pv7UjcNUrF2OsnFoXcZgNf5/riPoqxUrWaJhCVctxBGTtSNql0xg4KmYm99iH0Rpjn9mCvjF+NvUq79LYs10dhsl6LUrWZJhCllFIx0aFMlFJKxUQTiFJKqZhoAlFKKRUTTSBKKaVioglEKfX/7dWxAAAAAMAgf+s57C6JYBEIAItAAFgEAsAiEAAWgQCwCASARSAALAIBYBEIAItAAFgEAsAiEACWAMiwmCtxdyP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data:image/png;base64,iVBORw0KGgoAAAANSUhEUgAAAZAAAAEFCAYAAADNFLE8AAAABHNCSVQICAgIfAhkiAAAAAlwSFlzAAALEgAACxIB0t1+/AAAADh0RVh0U29mdHdhcmUAbWF0cGxvdGxpYiB2ZXJzaW9uMy4xLjAsIGh0dHA6Ly9tYXRwbG90bGliLm9yZy+17YcXAAAgAElEQVR4nOzdd5hTVfrA8e87BYbepEoVFJAmJIquCriKuogFu2tjLRPL/ixrWwsKrG3XXcu6KjM27IqdBSy7KLh2cxEQEEXpICC9Dkw5vz/OHcjMZGaSTJKbzLyf58kzSW57U+a+OeWeI8YYlFJKqWhleB2AUkqp9KQJRCmlVEw0gSillIqJJhCllFIx0QSilFIqJppAlFJKxUQTSBgisl1EDojj/iaIyJh47S+C440VkReTdbxoiEhPEflWRLaJyDVexxNvInKbiDyV6vusCREZJiIrvY5DeS/L6wAARGQ0cAPQHdgKvAXcaozZkoRjzwBeNMbs/Qc1xjQOWT4RWGmMuSPC/Y0GLjPGHBWyvyviFW8tcDMwwxgz0OtAEsEYc2867DOdichYoIcx5gKvY6nrPC+BiMgNwF+Bm4BmwOFAV+BDEcn2MDQFiEi8f2R0AebHeZ9KRSwB3+m6yxjj2Q1oCmwHzi73fGNgHXCx+3gicHfI8mHYUkHp4z8DPwPbgAXAqJBlo4FPgb8Dm4AlwO/cZfcAxUCBG8e/3OcN0APIBQqBPe7yf1d1PKC3u69id/3N5eMHvgdGhsSXBawHBrmPDwc+BzYDc4BhVbx/twCr3Dh+AI51nx8LTAKed5fNB/xRvF+fAQ8BG0PivsSNfRPwAdClirhOcY+5GZgB9Haf/6jc+31QmG1bAs8Cq91jvROy7HLgJzeuyUCHkGUGuApY5L6uv2BLtF9gS7WTgHqh3x/gNve9XwqcH7Kvk4Bv3e1WAGNDlnV1j3UxsNzd/vaQ5WOxJdrSx5V+nu57vdiNd0loDOXek737rO74Ybatj/3uLwfWAhOABu6yFsAU4Ff3vZ4CdKzuswh5/27A/p/+AvyhihgqfZ1U8b0C+gD/cT/vte7ndSL2/7HQ/Q7Ncdft4H4nNrrfkcvLvX9vAC+6n+llXp73atPN24PbL0MRkBVm2XPAS+79iVSdQM5yv0AZwDnADqC9u2y0+2W7HMgErnT/IcRdPqP8F8r9B+0R7tgRHu/Tcuvv3QdwZ+nrch+fBCx07+8PbABGuPse7j5uHeb96Yk9uXVwH3cFurv3x2JP0iPc13wf8GUU8RcB/4dNbg2A09x/yt7uc3cAn1fymR7k7m84kI2tsvqJfSfvCu93ue2nAq9hT27ZwFD3+d/iJlrsSfFR4JNyn9lk7I+SPsBuYDpwALZku4B9P0iGua/xQXdfQ92Ye4Ys7+e+P/2xJ6/TQt5nAzzpvjcD3GP1DnnvX6zu8wQaYU9mpcdsD/Sp5D0J3WeVxw+z7cPu+9ISaAL8G7jPXdYKOANo6C57nbIJu7LPovT9G+8+PwLYCbQIc/xKXydVfK/ceH7BJqkc9/Hg8u9HyHFmAo+76x6CTYqhP6gK3eNl4CZQvcXhHO7pweECYE0ly+4HPnTvT6SKBBJm29nAqe790cBPIcsauv+A7dzHM4gygURwvKoSSA/sL7GG7uOXgDvd+7cAL5Tb9gPcE1+553tgf/0dB2SXWzYW+G/I44OBXVHEv7zc8veAS0MeZ7gnjC5h9jUGmFRu3VW4v7zDvd8h67YHSgh/Inoa+FvI48buSaFryGd2ZMhyB7gl5PE/gIdDvj9FQKOQ5ZOAMZXE9TDwkHu/q3us0F/qXwPnhrz3pSf7Sj9P7Il1M/YEXuUJjfAJJOzxy20n2MTYPeS5I4AllRznEGBTBJ/FMGAXIT/83O/i4WHWrfR1VvW9As4Dvq3u/XAfd8KWbJuEPHcfMDFk/U/C7UtvNbt53QayHtivkjrJ9thfEdUSkYtEZLaIbBaRzUBfYL+QVdaU3jHG7HTvNiZGERyvUsaYn7BF9pNFpCG2uudld3EX4KzS/br7Pgr7XoTbz3XYf451IvKqiHQIWWVNyP2dQE7p+xxB/CvKHa4L8EjI+huxJ6f9w7zEDsCykDhL3P2FW7e8TsBGY8ymCPa7HftrPnS/a0Pu7wrzOPQz32SM2RHyeJl7DERksIh8LCK/isgW4Aoqfr7l399w36dKP0/32Oe4+/5FRKaKSK8w+6hMJMdvjf3B5IQc/333eUSkoYjkicgyEdkKfAI0F5FMqv4sADYYY4qqi6Ga11nV96oTtpo1Eh3cWLeFPLeMst+N8t9pFQdeJ5AvsMXv00OfFJFGwO+wxVKwv6IahqzSLmTdLtji/B+BVsaY5sA87BcxEiaa5REcr7r9AbyC/YV1KrDATQZgv+QvGGOah9waGWPuDxuYMS8b29uri3vcv1Z34Ajfr/KvYQUQKBdXA2PM52EOsdqNp/R4gj0ZrKouNvc4LUWkeQT7bYStgolkv+G0cPdRqrN7DLAJfTLQyRjTDNtuEOn3KVSVn6cx5gNjzHDsD4SF2M8lntZjE2efkOM3M/t6Gd6ArQodbIxpCgxxnxeq/iyiUsXrrOp7tQLbhhV2l+Uer3ZjbRLyXGfKfjci+b9UUfI0gRjbTXcc8KiInCgi2SLSFVsXux5bvQO2imWEiLQUkXbYX96lGmG/HL8CiMgfsL+oI7UWW08e6fLqjrcW6Cgi9arY56vA8dj2mJdDnn8RWzI5QUQyRSTH7XPfsfwO3Ospfisi9bHtHbuwxfjqxPJ+TQBuFZE+7jbNROSsStadBJwkIse6vehuwP5ICJdsyjDG/IKt1nhcRFq434fSk9rLwB9E5BD3Nd8LfGWMWVrdfqswTkTqicjRwEjs9w5sfftGY0yBiBwG/D7G/Vf6eYpIWxE5xU1iu7ENwpF8fhFzS39PAg+JSBsAEdlfRE5wV2mC/d5sFpGWwF0h21b1WUSsmtdZ1fdqCtBORK4Tkfoi0kREBrvL1gJdRSTDjXUF9vt1n/se9wcuZd/5QyWI1yUQjDF/w/au+Dv7emk0BI4LqWJ4AduDZSnwIbZhr3T7Bdj67S+wX6x+2F5EkXoEOFNENonIP8Msfxo42C1mvxPB8T7C9kBaIyLrK3nNv7jb/6bca1mBLZXchj3Br8B2bw73OdXHthOtx1ZntHG3q1Is75cx5m1s6eZVt6pjHraEGG7dH7BtW4+6sZ0MnGyM2VNdbK4LsW0bC7H16te5+52ObV95E9u42h04N8J9hrMG2/NnNfZEc4UxZqG77CpgvIhsw3Z6mBTLAar5PDOwyXU1tupmqHvceLsF21D9pfvZ/Rdb6gDbttMA+zl9ia3eChX2s4hSpa+zqu+VWx01HPv9WYPtXXeMu8/SRL9BRGa598/Dtg+tBt4G7jLG/CeGeFUUSnsipQwRuQRbKjnSGLPc63hU7SMiw7CNsBVKdkqpyKXcBTXGmGdEpBD761wTiFJKpaiUSyAAxpgXvI5BKaVU1VKuCksppVR68LwRXSmlVHrSBKKUUiommkCUUkrFRBOIUkqpmGgCUUopFRNNIEoppWKiCUQppVRMNIEopZSKiSYQpZRSMdEEopRSKiaaQJRSSsVEE4hSSqmYaAJRSikVk5Qczl2pmhKR7cAR2Nkswc6RvcW9rTfGHOdVbErVFjqcu6qVRGS7MaZxyOOJwBRjzBveRaVU7aJVWEoppWKiCUQppVRMNIEopZSKiSYQpZRSMdEEopRSKiaaQJRSSsVEu/EqpZSKiZZAlFJKxUQTiFJKqZhoAlFKKRUTTSBKKaViooMpKm8FAq2AbkBX92/p/SbY72d2mFvp8xnYwRE3Ahvcv78Cq4GVIbcV5OUVJukVKVVnaC8slRyBQDfgaGAQZRNGkyQcfQ8wDwi6Nwf4TpOKUjWjCUTFXyAgQG9giHs7GujoaUwV7Qa+Y19SCQJzycvTfwilIqQJRMVHIDAA+C02YRwF7OdtQDH5BXgXeAuYoSUUpaqmCUTFLhDoB5wNnAMc6HE08bYJmAK8DXxAXt5Oj+NRKuVoAlGxCQS+Ag7zOowk2Ql8gE0m75CXt83jeJRKCdqNV8XqR68DSKKGwCjgeWAlgcCDBAJdvQ1JKe9pAlFhOY7TsJpVXkxKIKmnKXA98BOBwBsEAr/xOiClvKJVWGovx3EEGAr8ATgDGOTz+cKXNAKBTOw1Fu2SFmDq+hp4CHiDvLwir4NRKlk0gSgcx2kBXAVcAhwQsugvPp/vzko3DAQexP4aV9YK4FFggraTqLpAE0gd5jhOa+BP2OTRNMwqi30+X/dKdxAIDMJelKfKWgfcBTxJXl6x18EolSiaQOogx3E6ADcBudgG4qoc6fP5Pq90aSAwHzg4ftHVKt8DN5GXN9XrQJRKBG1Er0Mcx+niOM4TwGLgOqpPHgAXVLP8pRoHVnv1Bt5xh3GJmp/AgX4CE/wEWsU5LqXiQhNIHeA4TmfHcZ4FfgKuAOpHsfnZjuNkV7H8JUCLsZV7nLy8JTFu+xAQAH70E7jCT0DiGJdSNaZVWLWY4zhZ2JLGWKBRDXZ1qs/nm1zp0kDgE+x4VzV2yYwZTFm+nDYNGjDvrLMAGPPNN7y7bBkZIrTJyWHisGF0aFTx5dzy1VdMXb7cbjNoEOd0t80353/0Ed9t3MjIzp259zB77eNfZs2if8uWnNq1azzCrsx64EDy8jZHu6GfwInAe+We/hi4JEje0jjEplSNaQmklnIc53BsA/cD1Cx5QPXVWHG7JmR0z568P2JEmeduGjCAuWeeyewzzmBkly6MnzWrwnZTly9n1vr1zD7jDL467TQemDOHrXv2MHfDBgDmnnkm/1uzhi179vDLzp18vW5dopMHwJgYk0c2tvRR3jHAd34CV9Q4MqXiQBNILeM4TjPHcR4HPgP6x2m3JzuOE66XVqlJ2NFta2xI+/a0rF+2hq1pvXp77+8oLCRcPc6CTZsY2r49WRkZNMrOZkCrVry/YgXZGRnsKiqixBj2FBeTKcKdwSDj/f54hFuVOUB+jNv+EehVybLGwBN+Ah/6CXSOcf9KxUXaJxARKRaR2SG3riLiF5F/JjGGynsp7Vtne6LjcBznXGAhcCXx/WxzgDMrXWp/ZU+L4/EquP3rr+n00ku89NNPYU/+A1q14r0VK9hZVMT6ggI+Xr2aFTt20LtFCzo3bsygt97i7O7d+WnLFowxDNwv4YMFX0teXkm0G/kJtMZ2Aa7OcGC2n8BJUUemVJykfRuIiGw3xjT2Oo7qJDJOx3E6AU8CJyRi/66PfT7fbytdGgicDrwZjwMt3baNke+/v7cNJNR9335LQXEx48IkkXtmzeL1JUtonZNDmwYNOKx1a67t16/MOie//z55Rx/Nsz/8wJyNGxm+//5c3rt3PMIO9QZ5eRWDj4CfQD5weRSbGOA+4M4ges2JSq60L4GEIyLDRGSKe3+siDwjIjNEZLGIXBOy3jsi4ojIfBHJDXl+u4jcIyJzRORLEWnrPt9WRN52n58jIr8pXd/921hEpovILBH5TkRODRNbexH5xC0tzRORGjU+O44zHPiWxCYPgKGO41Q1KdRU7BDoCfX7Hj14c0n4Tk23DxrE7DPO4D8nnYQxhgObNSuz/N2lS/G3bs2OoiLmbdrEpOOO44VFi9hZFNfRR3YBN8ayoZ/AIODSKDcT4DbgQz+BNrEcV6lY1YYE0iCk+urtStbphT3BHgbcJSKl3VIvMcb4AD9wjYiU9rdvBHxpjBkAfMK+X4T/BGa6zw8C5pc7TgEwyhgzCNvg+Q8RKV9l/3vgA2PMIcAAYHYMrxnHccRxnNuB94FkXCeQgY09vLy83cAbiTjwoi1b9t6fvGwZvZo3r7BOcUkJGwoKAJi7YQNzN27k+I778l1hSQmPzJvHTQMGsLOoaG87SmnbSBz9nby8ZTFu+wix/0/+FpjlJ3BojNsrFbUsrwOIg13uybgqU40xu4HdIrIOaIsdCPAaERnlrtMJOynSBuwc2lPc5x1sfTPYf9KLAIwxxcC+M5slwL0iMgQoAfZ3j7UmZJ1vgGfcJPaOMSbqBOI4TjPs0OKnRLttDV0A/K2K5S8SXfVLBedNn86M1atZX1BAx5deYpzPx7Tly/lhyxYyROjSuDETjraFtuCvvzJhwQKeGjqUwpISjp5sexo3rVePF485hqyMfefix+bP5+KDDqJhVhb9W7bEAP1ef50RnTvTvH40l8VUaQVwfywb+gmci53JsSb2B2b4CZwbJO/fNdyXUtWqlW0gIjIMuNEYM1JExgLbjTF/d5fNA0YCXYG7geONMTtFZAYw1hgzI3SfInImMNIYM1pEfgU6usmoQgwiMhr4HXCBMaZQRJYCw4wxS8vtswNwEnAN8IAx5vlIX6/jOP2wU672iOJtiqdDfD7fnLBL7FzoS4AuSY0odfyevLxXot3IT6AhtvNDpzjFUQz8MUjehDjtT6mwakMVVqyaAZvc5NELODyCbaZjezghIpkiUr5razNgnZs8jiHMiVREurjrPAk8ja0Ki4jjOOcDX+Jd8oCqrgnJyzPU3aFNPo0lebhuIX7JAyAT29X3Pr16XSVSXU4g7wNZIjIX+Av2xFyda4FjROQ7bNVWn3LLXwL8IhIEzsf+qixvGDBbRL7FzrnxSHUHdRwnw3Gch7FVRJGMX5VI5zmOU9X3pi5ONFWC/W5EzU+gC3Zgy0T4M/Csn0Bd/j9XCZT2VVi1nTsO1XPAeV7HEuI4n883vdKlgYBDFCWrWuAp8vJiavvxE5gExNTlNwovAKODRH9dilJV0V8mKcxxnAbAO6RW8oAkDm2SBrYAt8eyoZ/AUBKfPAAuREsiKgH0C5Wi3KFDPgBGVLeuB053k1tlXsE25NYF48nLWxftRn4CmURQfRlHF6FJRMWZfplSkJs83idOI9wmQFOq6kKcl7cG2+GgtvsBO4VtLC7HXgeUTBcBTyX5mKoW0wSSYkKSxxFex1INrcaC68nLK4x2Iz+B5tiOG174g5+AV8dWtYwmkBSSRskD4ATHcaoakfAtYEeygvHANPLyys/XEalxQMJHc6zCHX4C0Q6ZolQFmkBShNvb6h3SI3kAZAPnVLo0L28H8G7SokmuQuD6WDb0EzgYuCq+4cRkgp9AosdPU7WcJpDU8S/s+FnppK5WY/2TvLwfY9z2IVJjCKEs4HU/geqGAVKqUppAUoDjONcBudWumHoOdxynexXLPwSi7qGU4tYC42PZ0E/gFOD4+IZTI02Ad/wEWnodiEpPmkA85jjO74C/ex1HDVQ1tEkx8GryQkmK28nL2xrtRn4C9YAHExBPTXUBntchT1QsNIF4yHGcPtgTbKbXsdTA+dUsf6FGe8/OhpwcaNQImjSxf3Ny7PPJ5wDPxrjt9UBVpTUvnQTc6nUQKv3oUCYecXswfQ10K79s3LhxfPrpp7Ro0YJJkyYB8MQTTzBz5kwyMjJo0aIFY8eOpXXr1hX2e9hhh9Gjhx1rsW3btjz00EMA3HHHHfz0008cffTRXH311QA89dRT9OjRg2HDhtX05Rzu8/m+qnRpIPA9lc3x3agRdO0K7dtDixbQtCk0bw7NmtlbTk7lRy0ogC1byt42b4bVq2HZMtge91mEjyQvr9rpi8vzE2gP/IidzzxVFQPDg+R9HMvGItIOeBg4FNgNLAWuM8bE2lbkORHpCnyPHdMuB9gGPGaMec5dfgpwsDEmpiH8Izj+acCPxpgF7uPxwCfGmP8m4nixSIXGvDrHcZx62G6uFZIHwMknn8w555zDnXfeufe5Cy+8kCuvvBKAV199lSeffJLbbrutwrb169fn5ZdfLvPcokWL9m532WWXsX37dgoKCpg/fz6XXXZZPF7SBUDlCcQOMvkXsrPhwAOhSxd769wZWtVgLqycHHtr2zb88o0bbSJZvtz+XbQI9uyJ9Wgvx5I8XPeR2skDbCn4FT+BAUHy1kazoTtp2tvAc8aYc93nDsHOhZM2CUREsowx5aen/NkYM9BdfgDwlohkGGOeNcZMBibX8JiZ7txC4ZyGnZdoAYAx5s5K1ouLSl5/lTSBeONhqrjKfNCgQaxevbrMc40b7zv/7Nq1i4oTHVYuKyuL3bt3U1JSQmFhIRkZGUyYMIFAIBB95OGd6zjO9T6fL9yXrwNjx5awfj307An16sXrmNVr2dLeBg60jwsLYeFCmDvX3jZvjnRPO4CbYwnBT+Aw3EnI0kBb4Ang9Ci3OwYoNMbsnX+kdKI0N7n8DTtPjgHuNsa85s7ZMxZYD/TFVg9eYIwxInI/dqSDIuBDY8yNIjIRmGKMecPdb+kcPMOw19WsBQ7B/jD7Djs6cgPgNGPMzyLSGpgAdHZDvM4Y85k7X1AH7PxA66li1k1jzGIR+RPwD+BZd/4fvzHmjyJyFnAXtiS3xRgzREQygb9iZ0M1wJPGmEfdeYKewXao+JeIfAM8BrQGdmJHKWjpvgdDReQO7MjdY0rfAxE5Ftt2moWdpO5KY8xud9/PASdju9qfZYxZKCKHYc87DbDTLv/BGPOD+xpOwpawGonIKuANY8y77vv8EvCamywr0ASSZI7jHI87p0i0HnvsMaZNm0ajRo3Iy8sLu86ePXu48MILyczMZPTo0QwbNoxu3brRrl07LrjgAkaMGMGKFSswxtCrV/hapRjsB5zIvlkcOwKjsb+gBtG+vdC+fbyOFbvsbOjXz97OP9+WSmbPhi++gE1VTud+P3l5q6I9nNsw/U8gnRqoR/kJnBckqrlNShNAOKdjT+wDsN+Tb0TkE3fZQOyUCKuBz4AjRWQBMAro5SaTivMXVzQA6A1sBBYDTxljDhORa4H/A67Djjv2kDHmUxHpjB1nrre7vQ84yhizK4JjzSJ8deydwAnGmFUhMediaxkGGmOKRCS0t1uBMeYoABGZDlxhjFkkIoOBx40xvxWRyZRNmrh/c4CJwLHGmB9F5HnsOeVhd9/rjTGDROQq4EbgMmw13BA3juOAe7FJCey1Z/2NMRtFZCi2ve5dEWkG/Aa4uLI3QxNIErlXmsc8FtHVV1/N1VdfzbPPPsukSZPCliCmTJlC69atWblyJVdeeSU9evSgY8eO3HDDDXvXuf7667ntttt4+umnWbRoEYMHD2bUqFEV9hWlC7B131dhf/2kfseA0qq0kSPhu+9g5kxYsKD8WkuJvZfchcDgmoTokUf9BD6KtiqrEkcBr7jVNGtFZCa2nWQr8LUxZiWAiMzGlgK+BAqAp0RkKvt+lFTlG2PML+5+fsZ2HwdbEim9tuo44OCQkntTEWni3p8cYfKAyn8MfAZMFJFJ2FJQ6TEnlFYLGWM2hqz/mhtvY+xJ+vWQ2KqbY7knsCSkfek54Gr2JZDS4zvsK002A54TkQOxpaHQXij/KY3NGDNTRB4TkTbutm9WVa2lvbCS6yHiMPPciSeeyPTp4ccqLG1Y79ixIz6fj4ULy85pNWPGDHr37s2uXbv4+eefuf/++5k2bRoFBQUxxZKRkUGbNm3o06fP2dh/3NNIh+QRKjMTDjkErr0Wxo+H446DBnsHG76RvLyo3xw/gcbEOD96CmiFrcqK1Hzsr/hwqip9hU4NXQyU1sEfBryJ/S697y4vwj1fudVi9SrZT0nI4xL2/UjOAI4wxhzi3vY3xmxzl0Uz5M5AbMN6GcaYK4A7sP/fs0WkFfa1V9ZLqfSYGcDmkLgOMcb0rmSbUtWVaEtffzH7Xv9fgI+NMX2xP/BCe6eUf/0vYHtX/oFqeh1qAkkS93qPS2Ldfvny5Xvvz5w5k65du1ZYZ+vWrexxG4k3b97MnDlzOOCAA/YuLyoq4tVXX+Wiiy6ioKBgb5G4tG0kGiJCu3bt6NevH506dSInJyedqmkq17YtnHUW3HsvnHnm4hqMd3U7kAL1djEb5SdwdoTrfgTUF5G9k2qJyKFudcgnwDnuFNCtgSHY3odhub/ImxljpmGrnkqvlF/KviR1KmV/QUfiQ+CPIceJ+gp8t1fW3wkzArOIdDfGfOU2dK/HJpIPgStEJMtdp8IFm8aYrcAStw0FsUpHad6GvdizvIVAVxEpndr6QmBmNeE3A0qrYUdXs+5E7HuPMWZ+VStqFVYSOI7THHgy0vVvu+02HMdh8+bNjBgxgtzcXD777DOWLVtGRkYG7du359Zbbbf9BQsW8OabbzJmzBiWLFnCvffeS0ZGBiUlJVx88cVlEsikSZMYOXIkOTk5HHjggRhjOOecczjyyCNp0iTc9zS8/fbbj/bt21MvmQ3iydawIQwffgDwM/bX25PYMbCq5SfQnRjHykoxD/oJTA2SV+UvdLetYhTwsIj8GVsFtRR7EvoEW8c+B/tr/GZjzBoRqawBrgm2/j0H+0u79H180n3+a+xUAdEO1HkN8Jg7hXWWG9cVEWzX3Z1+urQb76PGmHC/yh9wq4fEjW8OMA84CJgrIoXua/hXmG3PB55wG8uzsdeGzXH/Piki1wBnlq5sjCkQkT9gq71KG9EnVNxtGX/DVmH9CZvwK2WMWSsi32PH5quSXgeSBI7jPEf69MSpVPPmzdl///3JqerajNrrZ2yp4rXqVvQTeAf7K7k2uC9IXsX+4qrWEpGG2PajQcaYLVWuqwkksRzHOZka9hX3WnZ2Np07d6Z580g6xNR672F716wMt9BP4DjgP0mNKLF2A72C5C31OhCVeG4PrWeAB40xD1e7viaQxHGnfV0E7O91LLFq2bIlnTp1IitLaztDbAH+hP1H28tPIAuYje2aWptMCpJX+dD9qs7SRvTE+j/SNHlkZ2fTvXt3unXrpsmjombA08A07DUvpa6k9iUPgLP9BA73OgiVerQEkiCO4zTDXtSUdkNlN23aVBNH5LYAF/gJfIEtbbbwOJ5E+SBI3oleB6FSi5ZAEucm0jB5tG3blh49emjyiFwz4N3bOH8KtTd5AJzgDsui1F5aAkkAx3HaYHvtpPoAenuJCF26dKFVTQY3rOPe4yvu5gV2R9bbN2pLL5nBlinLyWrTgD7zztr7/LpH57HuX/ORrAyandSJjn+rWNtUtHk3yy77hF3zNtrP+pmhND6iLStv+Yqt762gwSGt6Pa8vWh7wws/UrRxN9a5w6EAACAASURBVG2v7Vd+N1OD5I1MyItTaUlLIIlxO2mUPLKzs+nZs6cmjxr6HYPJ50Zak5jeaq1G9+TA90eUeW7bx6vZ/O4yDp57Jn3mn0XbGweE3XbFtZ/T7MRO9F14Dr3nnEFO7+YUb9nDjs/XcvDcM6HYsOu7jZTsKmLDxB9pc1XYppyT/AQGxf+VqXSlCSTOHMfpQmQXKKWE+vXr06tXLxo1auR1KLVCH7ryHH+mC5UMMV8DTYa0J7Nl2WGSfn1iAe3+PICM+nb0mOw2DSpsV7x1D9s/WUOrS3sCkFEvk6zm9SEDSvYUY4yhZFcRkp3Bmgfm0Oaavkh2paeGMfF8TSq9aQKJv7GUHacnZeXk5NCzZ8/afUW5B9rQgnxupDsdEn6sgh+3sP1/a/h+8Nv8MPTf7Pim4hT0uxdvJat1Dsv+MJMFA99k6WUzKd5RSGaTerQ4oxvfD3yLet2akNmsHju/+ZXmp3at6pCn+AkcUNUKqu7QBBJHjuP0xI5Lk/JycnI46KCDyPZmatharxVNyeMGeiS4F7cpKqFo0256fXkaHR8YzOKzp1O+XdMUGXbOWk/rKw/m4G/PILNRNmvunw1Au5sP4eDZZ9DpH0ewasw3dBjvZ/1TC1l89n/55e5Z4Q6ZAcRtIhmV3jSBxNe1pMFItPXr19fkkQTNaczjXEdX2iXsGPU6NqLF6d0QERod1gYyoGh9QYV16nVsRKPBbWxcZ3Zj56z1ZdbZ+a19XP+gZmx4/kcOmHQcu+ZtpGBR2JEsLvETqG7IcVUHaAKJE3euj5QvfWRnZ2vySKKWNOUJrqcDiemg0Py0rmz7yM5eWfDjZsyeErL2KztWWXa7htTr1JiCH+wMjNumr6LBwWV7HK8eE6TDeD+msART7JZgMoSSnWGngtgPiHSkXlWLaQKJn4tJ8Z5XIkKPHj20zSPJWtOcf3AVDaqdJ6hqi8+bzsIj3qHgh83M7fgS659eSKtLerJ78Vbm932dxedOp+tzwxAR9qzewaIR+0ai7/Tob1hy/kcs6P8GO2dvoN1tA/cu2/zOUhoe2pp6HRqR1bw+jY9oy/x+ryMiNBxQaeKLaVZNVbvodSBx4DiOYCeZ6el1LFU54IADaNGiNl/rlto+4lturnbU7bTSJ0hehSkcVd2hJZA48Pl8Btt19xXKzo6WMtq1a6fJw2O/ZSABTvY6jHjSARbrOC2BxJnjOPthq7MuJ0VKJM2aNaN79+57ZyBU3imhhFt5kumE7eGUbn4IklfZxFCqDtAEkkCO4wzFzh1xBtSwAjxG9evXp3fv3mRmpnznsDpjF7u5gHtYxlqvQ4mHQ4LkzfE6COUNrcJKIJ/PN9Pn852PHdL9T9i5jJOqS5cumjxSTAPqcxejyaBWlAi1N1YdpiWQJHMcZwj7SiUJnRu2TZs2dOrUKZGHUDXwCG/yAh96HUZN/RQk70Cvg1De0ATiEcdxWmLnSb8cODje+9eqq9RXwB7O5+7aUJV1UJC8RV4HoZJPq7BqwslvEuumPp9vo8/ne9jn8/UBjgZeAAqq2SxiWnWV+nKoV1uqsoZ7HYDyhpZAYuXktwaWAO8D+cB/8OXW6M10HKcF9mr2XGowNWrr1q3p3LlzTUJRSfQPJvEK070OoybeDpJ3utdBqOTTBBIrJ/864KGQZxZj58l+Bl/umhrv3nF+gx207iyg4hjdlcjIyKBv3746VEka2cx2TuV2dsSvAJpsm4H9guQVex2ISi5NILFy8mcD4WbvKQImY0slH8ahVNKcfaWSvtWt3759ezp0SPww4iq+nmYaT/Cu12HUxOFB8r7yOgiVXJpAYuHkD4SIrgRbwr5SyS81PqzjHIFNJGcDDcsvz8rKom/fvtr2kYZ2UsAoxrCBrV6HEqtbg+Td73UQKrm0ET0250W4XjfgbmA5Tv7bOPm/w8mP+T33+Xxf+Hy+PwAdgD8Cc0OXt2vXTpNHmmpIDpdyktdh1ITf6wBU8mkJJBZO/ndEUJ1UiWXAU9hSyeoah+I4g4FAvXr1zu3Tp0+DjAz9TZCuCiniTO5iFeurXzn1LA2S183rIFRyaQKJlpPfEVgRhz0VAVOxbSXv48stqcnOiouLH8vMzLwqDnEpD73GxzzAq16HEatWQfI2eh2ESh79uRq9E+O0nyzgVGwSWYKTfydOfqzznzbMzMz8fZziUh46icNrPG+Ih3xeB6CSSxNI9OKVQEJ1BsYBy3DyJ+Pkj4yyreQ8oHkC4lJJ1pgGjGCw12HEShNIHaMJJBpOfhZwXAKPkAmcDPwbWIqTP9atMquOVl3VImcwxOsQYtXP6wBUcmkCic4RQLMkHasTcBc2kfwbJ/9knPxwXawGA4OSFJNKgoPoxAC6ex1GLA7wOgCVXJpAopOI6qvqZAIjsRcnLsXJH4eTHzrEbq4HMakES9NSiCaQOkYTSHS8SCChOgJ3YhPJVGY9PQpjTvU4JpUAR9GPzPT792zjJ9DI6yBU8qTdN9QzduTdgV6H4coARtCo9VuItPI6GBV/TWnEQNJymg29FqQO0QQSub6QYuNuN+vidQQqgYaEHWot5Wk1Vh2iCSRyqdfDpLkmkNpsCP29DiEW7bwOQCWPJpDIxTp0SWLUbwY5eulHbdaR1hxAe6/DiFYLrwNQyaMJJHKplUCa6VzndcFvUuxrFwFNIHWIJpDIpdZ/csPWXkegkuBgunodQrS0WFyHaAKJhJPfFkitM3aj1ApHJcbBpF07l5ZA6hBNIJFJrdJHRrZtA1G1Xkda06Ti3GGpTBNIHaIJJDKplUAa7geSWj2KVeL0orPXIUQjbYcSVtHTBBKZnl4HUEbD/byOQCVR7/RKIDolZh2S5XUAaSK1rvZumFrhqMQayIG/Ps+HP3gdR4TmeR2ASh5NIJFJrXrdbB1uqC45mv7fB8kb6nUcSpWnVViRael1AGVkp1Wjqqq5Dl4HoFQ4mkAik2IlEE0gdUzaXY6u6gZNIJFJnQQimZClHV3qmEZAU6+DUKo8TSDVcfKF5M1CWD0tfdRVWgpRKUcTSPWakUrvkyaQukpHuVUpJ3VOjKkrdaqvADK0m30dleN1AEqVpwmkeqk1OJzoR1ZHaZd7lXL0S1m9MmOGXDLuOaZ8+h1tWjRh3qS7ABjzxLu8O3MOGRlCmxZNmDh2NB1al807y37ZwOk3TaC4pITComL+7+xjuOLMoezeU8ipNzzOyrWbueqsoVx11jAAcu95gSvPGMrAXuWvQtYhTOoo/V9VKSemn7Misj3K9YeJyJQYj3WdiFRa8S8iT4nIwdXsY4aI+GM5PlAY+mD0yUfw/qPXlFnhpguPZ+6rdzL75TGMPLo/45+cWmEn7fdrxufP3Mzsl8fw1cQ/c/9zH7D618188MUCfL26MPfVMeS//T8A5vy4gpISEyZ5qDqsxOsAlCovHepDroPww5GKSKYx5jJjzIIEHr9MAhky6CBaNi0bTtPGDfbe37Frd9hxDutlZ1G/XjYAu/cUUVJizwfZWZns2r2HouJ954cxT0xm/BWnhI/G6HmkjiryOgClyqtRAnFLFjNE5A0RWSgiL4nY06eInOg+9ylwesg2Y0XkxpDH80Skq4g0EpGpIjLHfe4cEbkGexXuxyLysbv+dhEZLyJfAUeEli5E5AkRCYrIfBEZFybeTBGZ6O7/OxG5PoKXWVj9KnD7Y+/Q6aQ/89J7X1d68l+xZiP9zx1Pp5P+zC0Xn0CH1s0ZPrg3azZsZfDF93PzRScweeYcfL07V6gC20sTSF0V0fdQqWSKR73qQKAPsBr4DDhSRILAk8BvgZ+A1yLYz4nAamPMSQAi0swYs0VE/gQcY4xZ767XCJhnjLnTXS90H7cbYzaKSCYwXUT6G2Pmhiw/BNjfGNPX3TaSBvLdEazDPVefxj1Xn8Z9z77HvyZ9zLhAxSTSqV1L5r56J6t/3cxpNzzBmcf6aNuqKS/fcxkAhUXFnPDHR5j84FX86cFJLF+ziYtOOpxThg7Yt5PiiMJRtc9GrwNQqrx4VGF9bYxZaYwpAWYDXYFewBJjzCJjjAFejGA/3wHHichfReRoY8yWStYrBt6sZNnZIjIL+Bab1Mq3jSwGDhCRR0XkRGBrBHFti2CdvX5/4mG8Of3bKtfp0Lo5fbq353/fLirz/OOvz+DikUfwxdzF1MvO4rX7Lufup6eV3bhwZzThqNrjF68DUKq8eCSQ0J/Exewr1ZhK1i8qd9wcAGPMj4APm0juE5E7K9m+wBhTXP5JEekG3Agca4zpD0ylXN95Y8wmYAAwA7gaeKrSV7XPtipeCwCLlq/de3/yzDn06lrxmq+Vazexq2APAJu27uCzOT/TM2S9TVt3MOV/33HRSYezs2APGRmCCBTsKVdzUVQAJRVevqrdioG11a6lVJIlqmvgQqCbiHQ3xvwMnBeybCkwEkBEBgHd3PsdgI3GmBfdXl6j3fW3AU2A9VStKbAD2CIibYHfYRPFXiKyH7DHGPOmiPwMTKz2lfhyS3DydwCNAc677SlmOD+wfvN2Oo64hXG5JzPts3n8sGwtGRlCl/YtmXDr+QAEFyxlwpuf8NSYi/h+yS/c8PAbiAjGGG68YDj9euy/9zDjn5zKHZeOQEQ44Yg+PPb6DPqdO54rTh9SMaaiXVCvcbWhq1pjHdoLS6UgsTVMUW4kst0Y01hEhgE3GmNKE8K/gKAxZqJbRfQw9sT/KdDXGDNSRBoA7wJtgG+Ao7An+57AA9h/lELgSmNMUET+D1ta+MUYc0zpsUNimeHGEBSRicBgbFXVbmCyG8sMbOmkEHiWfSWgW40x71X7gp38VaTSkNo9T4XGbb2OQiXJ+p0UvfW9520gl+f6mOxxDCrFxJRA6hwnP4itXksNBwyHFt28jkIlybLN8MHPXkfB6bk+3vY6CJVa0uE6kFTwk9cBlLG7sv4FqjbaXOB1BIB2I1ZhaAKJTGolkB2/eh2BSqL1qdHxbo/XAajUowkkMouqXyWJdlbXn0DVJimSQLQEoirQBBKZ1CqB7Nlmu/OqWm9PMWxJjWtH9QunKtAEEpnUKoGAlkLqiBQpfQCs9DoAlXo0gUTCl7uOyK5aTx5NIHXCrzu8jgCwF/+u9joIlXo0gUQutaqxtun/c13wS1QTJyTMylwfOvyBqkATSORSL4EUa8eY2qyoBFalRrl3mdcBqNSkCSRy870OoAxTAltXeR2FSqBVW6E4Na7z1QSiwtIEErmZXgdQwealXkegEmjpZq8j2EsTiApLE0jkviTVujJuWa4TTNVSxsDy1BlwQBOICksTSKR8ubuxSSR1FO+G7TrKd230607YlTqT2GoCUWFpAonODK8DqGBj6l2iomruxw1eR1CGJhAVliaQ6MzwOoAKNiyCotS4VFnFx55iWJQ6CcQAy70OQqUmTSDRSb12EFMMG3/SDFKLLNoAhanTtLU014d+v1RYmkCiYdtBvvA6jBDrgdtp2Oo3Xgei4mdBag22/InXAajUpQkkejO8DgBYA9wEdMWXey+N280CPvI4JhUHq7fBptQq46Ze93WVMhI1J3pt9iEwzqNjrwL+CjyJL7f8aeafwG+TH5KKp/nrvI6gAk0gqlI6pW0snPyfgO5JPOJS4H7gWXy5lY1fIsDXgD9ZQan4Wr8T3vre6yjKWJnro5PXQajUpVVYsXkhScf5CbgEOBBfbl4VyQNsb5k/JycslQhfp97INFr6UFXSBBKbFxO8/++BC4Be+HKfxZcb6SVl04H/Ji4slSirt8HK1Bg4MZQmEFUlTSCx8OX+DHyegD3PBc4G+uLLfQlfbpRDaPuHQqAppE4fUBWZr1JzuiZNIKpK2ogeu+eBeHWfdYC/AJPx5cbQKOUfDowBjra7+i9wfJxCU4m2ZJMduiTFrMn18aPXQajUpgkkdpOAR4D6NdjHF8Bf8OW+F9vm/pOAO4DDyz7/CDa3Na5BaCoZ9hTDF1r6UGlKq7Bi5cvdBEyNceuZwHH4cn8TffLwC/hHgd8BplAheQCsBR6KMTSVTF+thO2pOS/YDK8DUKlPSyA18zxwehTr/wdb4vhf9IfyZwBnAbcD/apf/13gWOJXy6bibdVW+D41p7YvBN70OgiV+jSB1Mw0YCXQsZr1pmITx1fRH8KfCfweuA3oFd229wCvoVVZqWdPMcxM3TFup+b6SK0BVVRK0iqsmvDlFlJ5XZEB3gZ8+HJHRp88/NngvxT4AVvSiTJ5gFZlpa4UrroCeNbrAFR60BJIzeVjG7JbuI9LgNeBu/Hlzot+d/762IsHbwG61Dy8d4HBaK+s1LFkU8pWXQGsw5aslaqWlkBqype7HXgMKMZeod4HX+650ScPfwPwXwv8DDxOXJJHqXHAwvjtTsVsw074eKnXUVTpxVwfqTMXokppWgKJj4eAie4FhlHyNwauBG4A2sY3rFK73d0/D7RKzCFUtXYVwgc/Q1FqX+ep1VcqYjqYomf8TYH/A64naWf1AcATQL3kHE7tVVwCUxfBmu1eR1KlYK6PQ70OQqUPrcJKOn8L8I/DzjN9N0ktEszBjgavku3zFSmfPAAmeh2ASi9ahZU0/tbYeqSrgCbexfEu0BK42rsQ6pjg6pRuNC+1G3jZ6yBUetEEknD+9tjZAwNAQ4+DcT2LHYHlMq8DqfW+/QVm/eJ1FBF5N9fHJq+DUOlFE0jC+Dthu+JeCuR4HEwYE7BzUF3qdSC11uw18M1qr6OI2ANeB6DSjyaQuPPXBx4FLiblW6ufAPZgO4GpeHJWg5MeJQ+Aabk+gl4HodKPNqLHXXA30JOUTx6lnsY2rGvX/3goMbbBPI2SB8BYrwNQ6UkTSGLc6XUA0Xkd26N4s9eBpLWCInhvEcxb53UkUXkv18c3Xgeh0pMmkIQIzgQ+9jqK6HyDrXWL4VpIxaZd8M5CWLXN60iiNs7rAFT60gSSOLdjB1RMI6uAPwCfeB1IWlm22SaPrbu9jiRqb+b6iGGEaKUsTSAJE/wCeM7rKKK3E3u5yj+xlwaoyhSXwNer7PAkhak9PEk4hcCtXgeh0psOZZJQ/v2ww7G39DqS2HTFtq/29TaMFLRuB8xcCpsKvI4kZv/K9fF/Xgeh0puWQBIquJ60/pW3FDuy/KNoacQqLXW8uzCtk8dWtO1DxYGWQBLOL8DnhJ27PJ10xU6KOMjjOLyzZjv8b1laJ45SN+X6+LvXQaj0pwkkKfyHAEEg0+tIau4o4I9AD68DSZqNu+CbVbBsi9eRxMVnwJBcH+nXaqNSjlZhJUVwNvCvaLa45JKltGkzh7595+997qabVtKr1zz691/AqFE/s3lz+Iv/wm0LcMstK+nffwEXXbRk73MvvLCBRx5ZG0VknwLnAXdhe23VXtt2w4yl8MaCWpM8tgMXafJQ8aIJJHnGEMUZd/ToVrz//oFlnhs+vCnz5vVh7tyDOeig+tx335qIt92ypZjPP9/B3LkHU1wM3323i127Spg4cQNXXdUmypdigKnAGdghlFZEuX1q27rbXk3+2nz4cYPX0cTVjbk+FnsdhKo9NIEkTXAbcAF26ttqDRnShJYty9Z4HX98U7KyBIDDD2/EypWFEW+bkQF79pRgjGHXrhKys4UHHljDNde0ITtbon85gB3+5DVgFPDMA8C/IT1/3ZYYez3He4vg1Xn2avKS2lW7+16ujzyvg1C1iyaQpArOIE69X555ZgO/+13TiNdv0iSTM85owcCB39OtWz2aNcvkm292cuqpzeMRzjZ4fCxwCnAAcB8QvniUYnYW2lFzX51nr+dYsdXriBJiIzrsskoAHY03+e4BjgaGx7yDe34hK0s4//zoLi+5+eZ23HxzOwAuu2wp48d34Kmn1vPhh1vp378Bd9zRPtaQXofgTvf+Mmx3rTuAwdikcgpwcKw7j7dNu2ybxrLNsHaH19EkxZW5PtJreEeVFjSBJF2wBPwXALOBqM/Yzz23gSlTtjB9+kGIxFb19O239lx/0EH1ufbaFXzySU/OPXcxixYVcOCBMU1dMjHMcyXAF+7tVqA7cPK23VyUmcHAhtkxhR6TXYXw605YtdUmjjQccqQmXsn1McnrIFTtpAnEE8F14P898F+i6Nr7/vtb+Otf1zBz5kE0bBh77eOYMavJz+9MYaGhuNhW9GdkwM6dMTVf/AzB/0W2Hg+/Mo8TABplw34NoXUj+7dFDjTMhswaVKqWGFsltXEXrN8Jv+6wf3eEbyqqC1ahcxerBNIE4pngDPCPA8aHW3reeYuZMWMb69cX0bHjXMaN68B9961h9+4Shg9fBNiG9AkTurB69R4uu2wZ06YdWOm2l166HwDvvLOZQw9tSIcOdrqSI45oTL9+8+nfvyEDBsQ04+7zka6Y79Aet+puRyHs2FKxe2xOlk0kDbNtksnJggyxNxEwxiaKEmOHT99ZaPe1s9A+TqTC3QX8/fIhFBXupri4iEHHnskpgXGsX7WEJ287l51bN9Kp1yAuGf8CWdllp4P56r2X+PCFfZP+rVo0l9tfnEW7br15/IZT2bx2JUPPuophZ10FwAv35DL0jCvp3GtgzOECF+g0tSqR9EJCT/kzgCnA77yOJEYG6AbBZZGsnO9wM3b2qrRkjGH3rh3kNGxMcVEhf7v0KM658RH++9KDDDzmdA494VxeuvcKOh40gKFnVj7L46qfvuPxG07lnncXM2fmZJbM+4pTrvwL91wwiDEvz2bFj3P4+LVHuWjMUzUJ98JcHy/WZAdKVUd7YXkqWAKcDWk7oc+MSJOH6+JEBZIMIkJOw8YAFBcVUlxUiIiw8JuPGHTsmQAcPvJiZs94p8r9fP3BKxx6/HkAZGZls2f3LkqK9xWfJj8xhlOuCFswjdTtmjxUMmgC8VxwOzACO2pvuol4uPp8h8NIoZ5YsSopLuYvvz+EG4e3offg4bTu2J2GTZqTmWVrg1u06cjmdVVfLxr88DUOPcEmkN6Dh7N1wxruv3gwJ1x0M3NmTqZzbx/NW3eINcQJuT7ujXVjpaKhbSApIbge/Cdgxyna3+toIrQdeCOK9dO69FEqIzOTMS/PZue2zTxx4yh+WfJ9xZWq6B23ZN5X1MtpyP497BD5mVlZXHbPy4At1TzyxxO46sHJTHrwT2xas5zDT7qIAUNPiTS8f2MHKlMqKbQEkjKCy4ATIW0aPd+AYERXUeQ71AfOTXA8SdWwSXMO8g1j8XdfsnPbZoqLbBXUpnUrqyw9fPPBq3tLH+XNeP1xjhh5MYvnfkFWdj0uv+81pj19d6QhfQ2cm+uLbKQDpeJBE0hKCc4DTgZ2eR1JBCZGse4ppO2kWvts2/QrO7dtBmBPwS4Wfv1f2nfrTU//McyabgtjX055jgFDTw27fUlJCc701zn0+Iq5dMfWTXz3vykcftJF7CnYiWRkgAiFeyIaO/5nYGSuj53VrqlUHGkVVsoJfgb+s4G3Sd3PZwnRTZxeK6qvtqz/hYl3XUxJSTGmpATf8LPpf/RI2nc7mKduO5d3n7iDTj0HcuSpdtSQOTMns+z74N4G8UWzPqFFm4607nhAhX1PfXI8Iy69AxGhzxEnMOP1xxh/bj+GnH5FdWGtB07M9fFrfF+tUtXTbrwpy38KMAmo73UkYYyD4NhIVsx3aIcdrjdVk2E624RNHl97HYiqm7QKK2UFJ2N7Z233OpJyDFH0vsKOQKzJI/6WA0dq8lBe0gSS0oIfAcdiR1NNFf+D4JLqV9urVlRfpZg5wBG5PsJ0AVMqeTSBpLzg18BvsO0OqWBipCvmO/iAvokLpU76CDsl7WqvA1FKE0haCP4AHIGdV91LO4DXo1h/dILiqKteBn6X66N2zlqi0k5aJBAR2V7u8WgRiWqO8ZBth4nIlJD7vwlZNlFEzoxgH+1E5FUR+VlEFojINBE5KJZ4IhdcCwwD3k3scar0lnvlfLXyHephJ09X8fF37OCIe7wORKlSdb1xcxi2kfrzSDcQOwnH28Bzxphz3ecOAdoCP0a4vRhjYhg7PbgDOA38N2Bn/UvirBpAdNd+jARaJSiOuqQE+FOuj0e8DkSp8tKiBFIVEWktIm+KyDfu7Uj3+cNE5HMR+db927Pcdl2BK4DrRWS2iBztLhrirr+4ktLIMUChMWZC6RPGmNnGmP+JSGMRmS4is0TkOxE5tfRYIvK9iDwOzAI6icjxIvKFu+7rItI48lcd/Ad2VsNoBjKsqWXAx1GsPzpBcdQlO7BXl2vyUCkpXRJIA/ckP1tEZlN2Do1HgIeMMYcCZwClY2AvBIYYYwYCd0LZAeaMMUuBCe62hxhjSidFag8chf0FfX+YWPoCTiVxFgCjjDGDsInmH7Jv2sCewPNuPDuwU74e564bBP4UwfsQIvgVMJDkVWk9D8GILhrKd2hD+g5Rnyq+BQbl+qJqc1IqqdKlCmuXMeaQ0gciMhrwuw+PAw4Omd61qYg0AZoBz4nIgdhrFyKt7nnHrV5aICJto4xTgHtFZAi26mF/bNUWwDJjzJfu/cOxI9N+5sZdDzv1a5SCm7BVWtcBfyOxVVrRXPtxPunz3Uo1BngIuFXbO1Sqqw3/5BnAEcaYMuNHicijwMfGmFFuddWMCPcXOmN2uGFV5wOVNbSfD7QGfMaYQhFZCpROMh468KAA/zHGxKmROfgw+D/D9tLpEZ99lvEpBH+OYv3RCYihLlgLjM718b7XgSgViXSpwqrKh4QMYe02aIMtgZROzDC6km23AU2iPN5HQH0RuTzkmIeKyFD3mOvc5HEM0KWSfXwJHCkiPdztG9a8F1fwG6AfMI6ySTAeJka6Yr7DQKB/nI9fF7wC9NHkodJJbUgg1wB+EZkrIguwDeNgq3TuE5HPgMxKtv03MKpcI3qVjB08bBQw3O3GOx8YC6wGXnJjCWJLIwsr2cev2KT2iojMxSaUXpEcv2rBAneMqr7ABzXfHwA7ie7aD73yPDprgFG5Pn6f62ODSl2woAAAA/tJREFU18EoFQ0dTLFW85+FrU+vySRVL0HwgkhWzHfIxpb6WtfgeHXJi8C1ub6UGqpGqYjVhhKIqlTwdWzJ5kGgqJqVKzMxinVPQpNHJP4DHJrr48JIk4eIdBSRd0VkkVvyfURE6onIISIyImS9sSJyY8IiVyqEJpBaL7gdgjdg20dehKhmrFuBbfOJlFZfVe0r4NhcH8fn+iIflsbtCv4WtofggcBBQGPgHuAQ7KjNcSEilVX3KlWBVmHVOf7uwK3ARVTf7fdeCN4eyV7zHfbDtgMl++r4dDAfuCPXxzuxbCwixwJ3GWOGhDzXFHtxZyG2V98q7OgEvYHOwAHu34eNMf90t7kA22ZYD5vMrjLGFLtDBT0InADcgL0G6hRsqfVDY4yWaFRYWgKpc4I/Q/Ay4EDgCarusTUxih2fjyaP8pZiS2X9Y00erj6Uu3jVGLPV3f/dwGvuxbCvuYt7YZPBYcBdIpItIr2Bc4Aj3WuqirGfGUAjYJ4xZjCwANtJpI8xpr+7f6XCqg3XgaiYBJcBV4H/buAm4HLsiaTU5xBcFMUOtfpqnzXYkQ/y4nQxoGAvMIz0+anGmN3AbhFZh72Y9VjAB3zjXrzaAFjnrl8MvOne34odUeEpEZkKTIlD/KqW0gRS5wVXA9eD/07s6LmXAYcSxZXn+Q79scOq1GVFwDTgGWBqri/mTgvhzMcO07OXW4XVifBtWqGlymLs/7lgBwC9Ncz6BcaYYgBjTJGIHIZNOOdir7H6bY1fgaqVNIEoV3AbkG9v/v5EN4HV6ISElB6+B54Fns/1sTZBx5gO3C8iFxljnncbuv+BrWJcCwyOcB/vishDxph1ItISaGKMKTMgpzuoZ0NjzDQR+RL4Ka6vRNUqmkBUGMG5UW7wClAfOIu60Y13K/Aa8Eyujy+rW7mmjDFGREYBj4vIGGzb5TTgNmy145/dQUbvq2IfC0TkDuBDEcnANr5fTcURnZtgE00OttRyfdxfkKo1tBeWipt8hyxgOPB74FSiHyYmle0CPsV2hX4j18dOj+NRynOaQFRCuMlkEDDEvR0FtPA0qOjswo6QPMO9faWj4ypVliYQlRT5DoIdo6s0oRyNnXslVWjCUCpKmkCUZ/IdDsQmktKL30pv7UjcNUrF2OsnFoXcZgNf5/riPoqxUrWaJhCVctxBGTtSNql0xg4KmYm99iH0Rpjn9mCvjF+NvUq79LYs10dhsl6LUrWZJhCllFIx0aFMlFJKxUQTiFJKqZhoAlFKKRUTTSBKKaVioglEKfX/7dWxAAAAAMAgf+s57C6JYBEIAItAAFgEAsAiEAAWgQCwCASARSAALAIBYBEIAItAAFgEAsAiEACWAMiwmCtxdyP7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9" name="Picture 11" descr="C:\Users\НР\Desktop\Data lab Ironhack\STOCK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1196752"/>
            <a:ext cx="5738570" cy="3744416"/>
          </a:xfrm>
          <a:prstGeom prst="rect">
            <a:avLst/>
          </a:prstGeom>
          <a:noFill/>
        </p:spPr>
      </p:pic>
      <p:pic>
        <p:nvPicPr>
          <p:cNvPr id="2060" name="Picture 12" descr="C:\Users\НР\Desktop\Data lab Ironhack\STOCK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140968"/>
            <a:ext cx="5573928" cy="3759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Top-10 companies by capitalization</a:t>
            </a:r>
            <a:endParaRPr lang="ru-RU" dirty="0"/>
          </a:p>
        </p:txBody>
      </p:sp>
      <p:pic>
        <p:nvPicPr>
          <p:cNvPr id="17410" name="Picture 2" descr="C:\Users\НР\Downloads\newplot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583" y="1484784"/>
            <a:ext cx="7504834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 of Top-10 &amp; Top-20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7" y="1417638"/>
            <a:ext cx="6204766" cy="4536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predict Stock Exchange with ML?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" b="14705"/>
          <a:stretch/>
        </p:blipFill>
        <p:spPr>
          <a:xfrm>
            <a:off x="3059832" y="2348880"/>
            <a:ext cx="2736304" cy="24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398</Words>
  <Application>Microsoft Office PowerPoint</Application>
  <PresentationFormat>Экран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Тема Office</vt:lpstr>
      <vt:lpstr>Predicting Stock Exchange</vt:lpstr>
      <vt:lpstr>What is love stock exchange?</vt:lpstr>
      <vt:lpstr>What trader sees?</vt:lpstr>
      <vt:lpstr>Trend &amp; anti-trend</vt:lpstr>
      <vt:lpstr>Data (S&amp;P 500)</vt:lpstr>
      <vt:lpstr>Share of companies by sector</vt:lpstr>
      <vt:lpstr>Top-10 companies by capitalization</vt:lpstr>
      <vt:lpstr>Share of Top-10 &amp; Top-20</vt:lpstr>
      <vt:lpstr>Can we predict Stock Exchange with ML?</vt:lpstr>
      <vt:lpstr>Сlassical time series forecasting methods</vt:lpstr>
      <vt:lpstr>Сlassical time series forecasting methods</vt:lpstr>
      <vt:lpstr>Autoregression (AR) </vt:lpstr>
      <vt:lpstr>Autoregressive Moving Average (ARMA) </vt:lpstr>
      <vt:lpstr>Autoregressive Integrated Moving Average (ARIMA) </vt:lpstr>
      <vt:lpstr>Seasonal Autoregressive Integrated Moving-Average (SARIMA)</vt:lpstr>
      <vt:lpstr>Simple Exponential Smoothing (SES)</vt:lpstr>
      <vt:lpstr>Holt Winter’s Exponential Smoothing (HWES) </vt:lpstr>
      <vt:lpstr>General Electric </vt:lpstr>
      <vt:lpstr>Answer</vt:lpstr>
      <vt:lpstr>Top-10 companies by capitalization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НР</dc:creator>
  <cp:lastModifiedBy>НР</cp:lastModifiedBy>
  <cp:revision>51</cp:revision>
  <dcterms:created xsi:type="dcterms:W3CDTF">2019-11-26T08:53:05Z</dcterms:created>
  <dcterms:modified xsi:type="dcterms:W3CDTF">2019-11-29T16:31:36Z</dcterms:modified>
</cp:coreProperties>
</file>