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9" r:id="rId5"/>
    <p:sldId id="263" r:id="rId6"/>
    <p:sldId id="266" r:id="rId7"/>
    <p:sldId id="261" r:id="rId8"/>
    <p:sldId id="267" r:id="rId9"/>
  </p:sldIdLst>
  <p:sldSz cx="9144000" cy="6858000" type="screen4x3"/>
  <p:notesSz cx="7102475" cy="1023429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1" autoAdjust="0"/>
  </p:normalViewPr>
  <p:slideViewPr>
    <p:cSldViewPr>
      <p:cViewPr>
        <p:scale>
          <a:sx n="150" d="100"/>
          <a:sy n="150" d="100"/>
        </p:scale>
        <p:origin x="-504" y="8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C29FD395-5FFA-4075-8C31-67A058352F91}"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29FD395-5FFA-4075-8C31-67A058352F91}"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29FD395-5FFA-4075-8C31-67A058352F91}"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D395-5FFA-4075-8C31-67A058352F91}" type="datetimeFigureOut">
              <a:rPr lang="ru-RU" smtClean="0"/>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9596F-6471-4F2B-B319-656C78C5D4C3}"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5004435" y="0"/>
            <a:ext cx="1755140" cy="1476375"/>
          </a:xfrm>
          <a:prstGeom prst="rect">
            <a:avLst/>
          </a:prstGeom>
          <a:noFill/>
          <a:ln w="9525">
            <a:noFill/>
          </a:ln>
        </p:spPr>
      </p:pic>
      <p:sp>
        <p:nvSpPr>
          <p:cNvPr id="4" name="Прямоугольник 3"/>
          <p:cNvSpPr/>
          <p:nvPr/>
        </p:nvSpPr>
        <p:spPr>
          <a:xfrm>
            <a:off x="899592" y="1189271"/>
            <a:ext cx="7703641" cy="398780"/>
          </a:xfrm>
          <a:prstGeom prst="rect">
            <a:avLst/>
          </a:prstGeom>
        </p:spPr>
        <p:txBody>
          <a:bodyPr wrap="square">
            <a:spAutoFit/>
          </a:bodyPr>
          <a:lstStyle/>
          <a:p>
            <a:pPr algn="just"/>
            <a:r>
              <a:rPr lang="ru-RU" sz="2000" dirty="0" smtClean="0"/>
              <a:t>Кейс</a:t>
            </a:r>
            <a:r>
              <a:rPr lang="en-US" altLang="ru-RU" sz="2000" dirty="0" smtClean="0"/>
              <a:t> </a:t>
            </a:r>
            <a:r>
              <a:rPr lang="ru-RU" altLang="en-US" sz="2000" dirty="0" smtClean="0"/>
              <a:t>№</a:t>
            </a:r>
            <a:r>
              <a:rPr lang="en-US" altLang="ru-RU" sz="2000" dirty="0" smtClean="0"/>
              <a:t>3</a:t>
            </a:r>
            <a:r>
              <a:rPr lang="ru-RU" sz="2000" dirty="0" smtClean="0"/>
              <a:t>  «</a:t>
            </a:r>
            <a:r>
              <a:rPr lang="ru-RU" sz="2000" b="1" dirty="0" smtClean="0"/>
              <a:t>Семантическая классификация документов</a:t>
            </a:r>
            <a:r>
              <a:rPr lang="ru-RU" sz="2000" dirty="0" smtClean="0"/>
              <a:t>»</a:t>
            </a:r>
            <a:endParaRPr lang="ru-RU" sz="2000" dirty="0"/>
          </a:p>
        </p:txBody>
      </p:sp>
      <p:sp>
        <p:nvSpPr>
          <p:cNvPr id="5" name="TextBox 4"/>
          <p:cNvSpPr txBox="1"/>
          <p:nvPr/>
        </p:nvSpPr>
        <p:spPr>
          <a:xfrm>
            <a:off x="517844" y="1772816"/>
            <a:ext cx="8446644" cy="1568450"/>
          </a:xfrm>
          <a:prstGeom prst="rect">
            <a:avLst/>
          </a:prstGeom>
          <a:noFill/>
        </p:spPr>
        <p:txBody>
          <a:bodyPr wrap="square" rtlCol="0">
            <a:spAutoFit/>
          </a:bodyPr>
          <a:lstStyle/>
          <a:p>
            <a:pPr algn="just"/>
            <a:r>
              <a:rPr lang="ru-RU" sz="1600" b="1" dirty="0"/>
              <a:t>Проблема: </a:t>
            </a:r>
            <a:r>
              <a:rPr lang="ru-RU" sz="1600" dirty="0"/>
              <a:t>Ежедневно почти каждый из нас сталкивается с документооборотом, как в работе, так и в жизни. Независимо от того, отправляем ли мы документы, или получаем их от кого-то, важно проверять корректные они или нет. Процесс проверки расходует большое количество временных ресурсов. Также при наличии большого числа документов возникают проблемы сортировки документов по их содержанию, доступных же инструментов сортировки по метаданным (дата, тип файла) недостаточно.</a:t>
            </a:r>
            <a:endParaRPr lang="ru-RU" sz="1600" dirty="0"/>
          </a:p>
        </p:txBody>
      </p:sp>
      <p:sp>
        <p:nvSpPr>
          <p:cNvPr id="6" name="Прямоугольник 5"/>
          <p:cNvSpPr/>
          <p:nvPr/>
        </p:nvSpPr>
        <p:spPr>
          <a:xfrm>
            <a:off x="494893" y="3501008"/>
            <a:ext cx="8374636" cy="1814830"/>
          </a:xfrm>
          <a:prstGeom prst="rect">
            <a:avLst/>
          </a:prstGeom>
        </p:spPr>
        <p:txBody>
          <a:bodyPr wrap="square">
            <a:spAutoFit/>
          </a:bodyPr>
          <a:lstStyle/>
          <a:p>
            <a:pPr algn="just"/>
            <a:r>
              <a:rPr lang="ru-RU" sz="1600" b="1" dirty="0"/>
              <a:t>Задача:</a:t>
            </a:r>
            <a:r>
              <a:rPr lang="ru-RU" sz="1600" dirty="0"/>
              <a:t> </a:t>
            </a:r>
            <a:endParaRPr lang="ru-RU" sz="1600" dirty="0"/>
          </a:p>
          <a:p>
            <a:pPr algn="just"/>
            <a:r>
              <a:rPr lang="ru-RU" sz="1600" dirty="0">
                <a:sym typeface="+mn-ea"/>
              </a:rPr>
              <a:t>Участникам хакатона предлагается, на основе входящего документа или его части, с применением технологий искусственного интеллекта, создать MVP в виде программного (программно-аппаратного) модуля определения типа документа с максимально возможной точностью. </a:t>
            </a:r>
            <a:endParaRPr lang="ru-RU" sz="1600" dirty="0"/>
          </a:p>
          <a:p>
            <a:pPr algn="just"/>
            <a:endParaRPr lang="ru-RU" sz="1600" dirty="0"/>
          </a:p>
          <a:p>
            <a:pPr algn="just"/>
            <a:r>
              <a:rPr lang="ru-RU" sz="1600" dirty="0">
                <a:sym typeface="+mn-ea"/>
              </a:rPr>
              <a:t>Метрика является коэффициентом суммы баллов жюри. Есть лидерборд.</a:t>
            </a:r>
            <a:endParaRPr lang="ru-RU" sz="1600" dirty="0"/>
          </a:p>
        </p:txBody>
      </p:sp>
      <p:sp>
        <p:nvSpPr>
          <p:cNvPr id="7" name="AutoShape 4" descr="https://www.zavodit.ru/upload/media/default/0001/01/267fe0e587e2429a44a7fb560108e4fdc9f2db97.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sp>
        <p:nvSpPr>
          <p:cNvPr id="9" name="AutoShape 6" descr="https://www.zavodit.ru/upload/media/default/0001/01/267fe0e587e2429a44a7fb560108e4fdc9f2db97.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sp>
        <p:nvSpPr>
          <p:cNvPr id="12" name="AutoShape 11" descr="TV Neuro Technologi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pic>
        <p:nvPicPr>
          <p:cNvPr id="1036" name="Picture 12" descr="C:\Users\rus_k\Desktop\Без названия.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37877"/>
            <a:ext cx="687041" cy="9411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360" y="6021070"/>
            <a:ext cx="8442325" cy="337185"/>
          </a:xfrm>
          <a:prstGeom prst="rect">
            <a:avLst/>
          </a:prstGeom>
          <a:noFill/>
        </p:spPr>
        <p:txBody>
          <a:bodyPr wrap="square" rtlCol="0">
            <a:spAutoFit/>
          </a:bodyPr>
          <a:lstStyle/>
          <a:p>
            <a:pPr algn="ctr"/>
            <a:r>
              <a:rPr lang="ru-RU" sz="1600" b="1" dirty="0" smtClean="0"/>
              <a:t>Команда</a:t>
            </a:r>
            <a:r>
              <a:rPr lang="ru-RU" sz="1600" dirty="0" smtClean="0"/>
              <a:t> «</a:t>
            </a:r>
            <a:r>
              <a:rPr lang="ru-RU" sz="1600" b="1" dirty="0" smtClean="0"/>
              <a:t>ЛИФТ</a:t>
            </a:r>
            <a:r>
              <a:rPr lang="ru-RU" sz="1600" dirty="0" smtClean="0"/>
              <a:t>»</a:t>
            </a:r>
            <a:endParaRPr lang="ru-RU"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332656"/>
            <a:ext cx="8446644" cy="2922905"/>
          </a:xfrm>
          <a:prstGeom prst="rect">
            <a:avLst/>
          </a:prstGeom>
          <a:noFill/>
        </p:spPr>
        <p:txBody>
          <a:bodyPr wrap="square" rtlCol="0">
            <a:spAutoFit/>
          </a:bodyPr>
          <a:lstStyle/>
          <a:p>
            <a:pPr algn="just"/>
            <a:r>
              <a:rPr lang="ru-RU" sz="1600" b="1" dirty="0" smtClean="0"/>
              <a:t>Концепция решения</a:t>
            </a:r>
            <a:r>
              <a:rPr lang="ru-RU" sz="1600" b="1" dirty="0" smtClean="0"/>
              <a:t>:</a:t>
            </a:r>
            <a:endParaRPr lang="ru-RU" sz="1600" b="1" dirty="0" smtClean="0"/>
          </a:p>
          <a:p>
            <a:pPr algn="just"/>
            <a:endParaRPr lang="ru-RU" sz="800" b="1" dirty="0" smtClean="0"/>
          </a:p>
          <a:p>
            <a:pPr marL="285750" indent="-285750" algn="just">
              <a:buFont typeface="Arial" panose="020B0604020202020204" pitchFamily="34" charset="0"/>
              <a:buChar char="•"/>
            </a:pPr>
            <a:r>
              <a:rPr lang="ru-RU" sz="1600" dirty="0" smtClean="0"/>
              <a:t>документы храняться в базе данных, что позволит в дальнейшем при внесении в базу данных новых документов переобучать модель, а так же хранить историю (периодичность, сезонность и </a:t>
            </a:r>
            <a:r>
              <a:rPr lang="ru-RU" sz="1600" dirty="0" err="1" smtClean="0"/>
              <a:t>тп</a:t>
            </a:r>
            <a:r>
              <a:rPr lang="ru-RU" sz="1600" dirty="0" smtClean="0"/>
              <a:t>.) того или иного вида документа;</a:t>
            </a:r>
            <a:endParaRPr lang="ru-RU" sz="1600" dirty="0" smtClean="0"/>
          </a:p>
          <a:p>
            <a:pPr marL="285750" indent="-285750" algn="just">
              <a:buFont typeface="Arial" panose="020B0604020202020204" pitchFamily="34" charset="0"/>
              <a:buChar char="•"/>
            </a:pPr>
            <a:r>
              <a:rPr lang="ru-RU" sz="1600" dirty="0" smtClean="0"/>
              <a:t>для внесения новых документов</a:t>
            </a:r>
            <a:r>
              <a:rPr lang="ru-RU" sz="1600" dirty="0"/>
              <a:t> </a:t>
            </a:r>
            <a:r>
              <a:rPr lang="ru-RU" sz="1600" dirty="0" smtClean="0"/>
              <a:t>в базу данных используется </a:t>
            </a:r>
            <a:r>
              <a:rPr lang="en-US" sz="1600" dirty="0" smtClean="0"/>
              <a:t>web</a:t>
            </a:r>
            <a:r>
              <a:rPr lang="ru-RU" sz="1600" dirty="0" smtClean="0"/>
              <a:t>-</a:t>
            </a:r>
            <a:r>
              <a:rPr lang="ru-RU" sz="1600" dirty="0" smtClean="0"/>
              <a:t>приложение</a:t>
            </a:r>
            <a:endParaRPr lang="ru-RU" sz="1600" dirty="0" smtClean="0"/>
          </a:p>
          <a:p>
            <a:pPr marL="285750" indent="-285750" algn="just">
              <a:buFont typeface="Arial" panose="020B0604020202020204" pitchFamily="34" charset="0"/>
              <a:buChar char="•"/>
            </a:pPr>
            <a:r>
              <a:rPr lang="en-US" sz="1600" dirty="0" smtClean="0"/>
              <a:t>web</a:t>
            </a:r>
            <a:r>
              <a:rPr lang="ru-RU" sz="1600" dirty="0" smtClean="0"/>
              <a:t>-приложении отражает результаты предсказания вида документа</a:t>
            </a:r>
            <a:endParaRPr lang="ru-RU" sz="1600" dirty="0" smtClean="0"/>
          </a:p>
          <a:p>
            <a:pPr marL="285750" indent="-285750" algn="just">
              <a:buFont typeface="Arial" panose="020B0604020202020204" pitchFamily="34" charset="0"/>
              <a:buChar char="•"/>
            </a:pPr>
            <a:r>
              <a:rPr lang="ru-RU" altLang="en-US" sz="1600" dirty="0" smtClean="0">
                <a:sym typeface="+mn-ea"/>
              </a:rPr>
              <a:t>в </a:t>
            </a:r>
            <a:r>
              <a:rPr lang="en-US" sz="1600" dirty="0" smtClean="0">
                <a:sym typeface="+mn-ea"/>
              </a:rPr>
              <a:t>web</a:t>
            </a:r>
            <a:r>
              <a:rPr lang="ru-RU" sz="1600" dirty="0" smtClean="0">
                <a:sym typeface="+mn-ea"/>
              </a:rPr>
              <a:t>-приложении имеется возможность просмотр архива документов, а также семантический поиск как по виду документа, так и по его содержанию</a:t>
            </a:r>
            <a:endParaRPr lang="ru-RU" sz="1600" dirty="0" smtClean="0">
              <a:sym typeface="+mn-ea"/>
            </a:endParaRPr>
          </a:p>
          <a:p>
            <a:pPr marL="285750" indent="-285750" algn="just">
              <a:buFont typeface="Arial" panose="020B0604020202020204" pitchFamily="34" charset="0"/>
              <a:buChar char="•"/>
            </a:pPr>
            <a:r>
              <a:rPr lang="en-US" sz="1600" dirty="0" smtClean="0">
                <a:sym typeface="+mn-ea"/>
              </a:rPr>
              <a:t>web</a:t>
            </a:r>
            <a:r>
              <a:rPr lang="ru-RU" sz="1600" dirty="0" smtClean="0">
                <a:sym typeface="+mn-ea"/>
              </a:rPr>
              <a:t>-приложении является клиентом </a:t>
            </a:r>
            <a:r>
              <a:rPr lang="en-US" sz="1600" dirty="0" smtClean="0">
                <a:sym typeface="+mn-ea"/>
              </a:rPr>
              <a:t>REST API</a:t>
            </a:r>
            <a:endParaRPr lang="ru-RU" sz="1600" dirty="0" smtClean="0">
              <a:sym typeface="+mn-ea"/>
            </a:endParaRPr>
          </a:p>
          <a:p>
            <a:pPr marL="285750" indent="-285750" algn="just">
              <a:buFont typeface="Arial" panose="020B0604020202020204" pitchFamily="34" charset="0"/>
              <a:buChar char="•"/>
            </a:pPr>
            <a:r>
              <a:rPr lang="ru-RU" sz="1600" dirty="0" smtClean="0"/>
              <a:t>для интеграции в программные средства заказчика разработан </a:t>
            </a:r>
            <a:r>
              <a:rPr lang="en-US" sz="1600" dirty="0" smtClean="0"/>
              <a:t>REST API</a:t>
            </a:r>
            <a:endParaRPr lang="en-US" sz="1600" dirty="0" smtClean="0"/>
          </a:p>
          <a:p>
            <a:pPr marL="285750" indent="-285750" algn="just">
              <a:buFont typeface="Arial" panose="020B0604020202020204" pitchFamily="34" charset="0"/>
              <a:buChar char="•"/>
            </a:pPr>
            <a:r>
              <a:rPr lang="ru-RU" sz="1600" dirty="0"/>
              <a:t>само решение разворачивается с помощью </a:t>
            </a:r>
            <a:r>
              <a:rPr lang="en-US" sz="1600" dirty="0"/>
              <a:t>Docker</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52" y="2472115"/>
            <a:ext cx="2016224" cy="922020"/>
          </a:xfrm>
          <a:prstGeom prst="rect">
            <a:avLst/>
          </a:prstGeom>
          <a:noFill/>
          <a:ln>
            <a:solidFill>
              <a:schemeClr val="accent1"/>
            </a:solidFill>
          </a:ln>
        </p:spPr>
        <p:txBody>
          <a:bodyPr wrap="square" rtlCol="0">
            <a:spAutoFit/>
          </a:bodyPr>
          <a:lstStyle/>
          <a:p>
            <a:pPr algn="ctr"/>
            <a:r>
              <a:rPr lang="ru-RU" dirty="0" smtClean="0"/>
              <a:t>сохранение документа в базу данных</a:t>
            </a:r>
            <a:endParaRPr lang="ru-RU" dirty="0"/>
          </a:p>
        </p:txBody>
      </p:sp>
      <p:sp>
        <p:nvSpPr>
          <p:cNvPr id="5" name="TextBox 4"/>
          <p:cNvSpPr txBox="1"/>
          <p:nvPr/>
        </p:nvSpPr>
        <p:spPr>
          <a:xfrm>
            <a:off x="5724128" y="707100"/>
            <a:ext cx="1296144" cy="645160"/>
          </a:xfrm>
          <a:prstGeom prst="rect">
            <a:avLst/>
          </a:prstGeom>
          <a:noFill/>
          <a:ln>
            <a:solidFill>
              <a:schemeClr val="accent1"/>
            </a:solidFill>
          </a:ln>
        </p:spPr>
        <p:txBody>
          <a:bodyPr wrap="square" rtlCol="0">
            <a:spAutoFit/>
          </a:bodyPr>
          <a:lstStyle/>
          <a:p>
            <a:pPr algn="ctr"/>
            <a:r>
              <a:rPr lang="ru-RU" dirty="0" smtClean="0"/>
              <a:t>загрузка документа</a:t>
            </a:r>
            <a:endParaRPr lang="ru-RU" dirty="0"/>
          </a:p>
        </p:txBody>
      </p:sp>
      <p:sp>
        <p:nvSpPr>
          <p:cNvPr id="6" name="TextBox 5"/>
          <p:cNvSpPr txBox="1"/>
          <p:nvPr/>
        </p:nvSpPr>
        <p:spPr>
          <a:xfrm>
            <a:off x="6643695" y="2472115"/>
            <a:ext cx="2016224" cy="922020"/>
          </a:xfrm>
          <a:prstGeom prst="rect">
            <a:avLst/>
          </a:prstGeom>
          <a:noFill/>
          <a:ln>
            <a:solidFill>
              <a:schemeClr val="accent1"/>
            </a:solidFill>
          </a:ln>
        </p:spPr>
        <p:txBody>
          <a:bodyPr wrap="square" rtlCol="0">
            <a:spAutoFit/>
          </a:bodyPr>
          <a:lstStyle/>
          <a:p>
            <a:pPr algn="ctr"/>
            <a:r>
              <a:rPr lang="ru-RU" dirty="0" smtClean="0"/>
              <a:t>извлечение </a:t>
            </a:r>
            <a:endParaRPr lang="en-US" dirty="0" smtClean="0"/>
          </a:p>
          <a:p>
            <a:pPr algn="ctr"/>
            <a:r>
              <a:rPr lang="ru-RU" dirty="0" smtClean="0"/>
              <a:t>текста </a:t>
            </a:r>
            <a:endParaRPr lang="en-US" dirty="0" smtClean="0"/>
          </a:p>
          <a:p>
            <a:pPr algn="ctr"/>
            <a:r>
              <a:rPr lang="ru-RU" dirty="0" smtClean="0"/>
              <a:t>документа</a:t>
            </a:r>
            <a:endParaRPr lang="ru-RU" dirty="0"/>
          </a:p>
        </p:txBody>
      </p:sp>
      <p:sp>
        <p:nvSpPr>
          <p:cNvPr id="7" name="TextBox 6"/>
          <p:cNvSpPr txBox="1"/>
          <p:nvPr/>
        </p:nvSpPr>
        <p:spPr>
          <a:xfrm>
            <a:off x="5364088" y="4455901"/>
            <a:ext cx="2016224" cy="645160"/>
          </a:xfrm>
          <a:prstGeom prst="rect">
            <a:avLst/>
          </a:prstGeom>
          <a:noFill/>
          <a:ln>
            <a:solidFill>
              <a:schemeClr val="accent1"/>
            </a:solidFill>
          </a:ln>
        </p:spPr>
        <p:txBody>
          <a:bodyPr wrap="square" rtlCol="0">
            <a:spAutoFit/>
          </a:bodyPr>
          <a:lstStyle/>
          <a:p>
            <a:pPr algn="ctr"/>
            <a:r>
              <a:rPr lang="ru-RU" dirty="0"/>
              <a:t>о</a:t>
            </a:r>
            <a:r>
              <a:rPr lang="ru-RU" dirty="0" smtClean="0"/>
              <a:t>пределение </a:t>
            </a:r>
            <a:endParaRPr lang="ru-RU" dirty="0" smtClean="0"/>
          </a:p>
          <a:p>
            <a:pPr algn="ctr"/>
            <a:r>
              <a:rPr lang="ru-RU" dirty="0" smtClean="0"/>
              <a:t>вида  документа</a:t>
            </a:r>
            <a:endParaRPr lang="ru-RU" dirty="0"/>
          </a:p>
        </p:txBody>
      </p:sp>
      <p:sp>
        <p:nvSpPr>
          <p:cNvPr id="10" name="Стрелка вниз 9"/>
          <p:cNvSpPr/>
          <p:nvPr/>
        </p:nvSpPr>
        <p:spPr>
          <a:xfrm>
            <a:off x="6161960" y="3756983"/>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низ 10"/>
          <p:cNvSpPr/>
          <p:nvPr/>
        </p:nvSpPr>
        <p:spPr>
          <a:xfrm>
            <a:off x="6168882" y="1469864"/>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275161" y="2138818"/>
            <a:ext cx="2993766" cy="3149838"/>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816249" y="1469864"/>
            <a:ext cx="2016224" cy="369332"/>
          </a:xfrm>
          <a:prstGeom prst="rect">
            <a:avLst/>
          </a:prstGeom>
          <a:noFill/>
          <a:ln>
            <a:noFill/>
          </a:ln>
        </p:spPr>
        <p:txBody>
          <a:bodyPr wrap="square" rtlCol="0">
            <a:spAutoFit/>
          </a:bodyPr>
          <a:lstStyle/>
          <a:p>
            <a:pPr algn="ctr"/>
            <a:r>
              <a:rPr lang="ru-RU" dirty="0" smtClean="0"/>
              <a:t>База данных</a:t>
            </a:r>
            <a:endParaRPr lang="ru-RU" dirty="0"/>
          </a:p>
        </p:txBody>
      </p:sp>
      <p:sp>
        <p:nvSpPr>
          <p:cNvPr id="17" name="TextBox 16"/>
          <p:cNvSpPr txBox="1"/>
          <p:nvPr/>
        </p:nvSpPr>
        <p:spPr>
          <a:xfrm>
            <a:off x="487235" y="3096009"/>
            <a:ext cx="2569618" cy="1076325"/>
          </a:xfrm>
          <a:prstGeom prst="rect">
            <a:avLst/>
          </a:prstGeom>
          <a:noFill/>
          <a:ln>
            <a:solidFill>
              <a:schemeClr val="accent1"/>
            </a:solidFill>
          </a:ln>
        </p:spPr>
        <p:txBody>
          <a:bodyPr wrap="square" rtlCol="0">
            <a:spAutoFit/>
          </a:bodyPr>
          <a:lstStyle/>
          <a:p>
            <a:pPr algn="ctr"/>
            <a:endParaRPr lang="ru-RU" sz="1600" dirty="0" smtClean="0"/>
          </a:p>
          <a:p>
            <a:pPr algn="ctr"/>
            <a:r>
              <a:rPr lang="ru-RU" sz="1600" dirty="0" smtClean="0"/>
              <a:t>таблица</a:t>
            </a:r>
            <a:endParaRPr lang="ru-RU" sz="1600" dirty="0" smtClean="0"/>
          </a:p>
          <a:p>
            <a:pPr algn="ctr"/>
            <a:r>
              <a:rPr lang="ru-RU" sz="1600" dirty="0" smtClean="0"/>
              <a:t>«Документы»</a:t>
            </a:r>
            <a:endParaRPr lang="ru-RU" sz="1600" dirty="0" smtClean="0"/>
          </a:p>
          <a:p>
            <a:pPr algn="ctr"/>
            <a:endParaRPr lang="ru-RU" sz="1600" dirty="0" smtClean="0"/>
          </a:p>
        </p:txBody>
      </p:sp>
      <p:sp>
        <p:nvSpPr>
          <p:cNvPr id="18" name="Стрелка вниз 17"/>
          <p:cNvSpPr/>
          <p:nvPr/>
        </p:nvSpPr>
        <p:spPr>
          <a:xfrm rot="5400000">
            <a:off x="3449058" y="2591050"/>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трелка вниз 19"/>
          <p:cNvSpPr/>
          <p:nvPr/>
        </p:nvSpPr>
        <p:spPr>
          <a:xfrm rot="5400000">
            <a:off x="3577390" y="4274140"/>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4211960" y="2174446"/>
            <a:ext cx="4613722" cy="1424188"/>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TextBox 21"/>
          <p:cNvSpPr txBox="1"/>
          <p:nvPr/>
        </p:nvSpPr>
        <p:spPr>
          <a:xfrm>
            <a:off x="2306353" y="190849"/>
            <a:ext cx="4164494" cy="338554"/>
          </a:xfrm>
          <a:prstGeom prst="rect">
            <a:avLst/>
          </a:prstGeom>
          <a:noFill/>
        </p:spPr>
        <p:txBody>
          <a:bodyPr wrap="square" rtlCol="0">
            <a:spAutoFit/>
          </a:bodyPr>
          <a:lstStyle/>
          <a:p>
            <a:pPr algn="ctr"/>
            <a:r>
              <a:rPr lang="ru-RU" sz="1600" b="1" dirty="0" smtClean="0"/>
              <a:t>СХЕМА РАБОТЫ </a:t>
            </a:r>
            <a:r>
              <a:rPr lang="en-US" sz="1600" b="1" dirty="0" smtClean="0"/>
              <a:t>WEB</a:t>
            </a:r>
            <a:r>
              <a:rPr lang="ru-RU" sz="1600" b="1" dirty="0" smtClean="0"/>
              <a:t>-</a:t>
            </a:r>
            <a:r>
              <a:rPr lang="ru-RU" sz="1600" b="1" dirty="0" smtClean="0"/>
              <a:t>ПРИЛОЖЕНИЯ</a:t>
            </a:r>
            <a:endParaRPr lang="ru-RU" sz="1600" dirty="0"/>
          </a:p>
        </p:txBody>
      </p:sp>
      <p:sp>
        <p:nvSpPr>
          <p:cNvPr id="2" name="Стрелка вниз 19"/>
          <p:cNvSpPr/>
          <p:nvPr/>
        </p:nvSpPr>
        <p:spPr>
          <a:xfrm rot="16200000">
            <a:off x="3501390" y="5596255"/>
            <a:ext cx="631825" cy="506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p>
        </p:txBody>
      </p:sp>
      <p:sp>
        <p:nvSpPr>
          <p:cNvPr id="3" name="TextBox 6"/>
          <p:cNvSpPr txBox="1"/>
          <p:nvPr/>
        </p:nvSpPr>
        <p:spPr>
          <a:xfrm>
            <a:off x="5364088" y="5661131"/>
            <a:ext cx="2016224" cy="368300"/>
          </a:xfrm>
          <a:prstGeom prst="rect">
            <a:avLst/>
          </a:prstGeom>
          <a:noFill/>
          <a:ln>
            <a:solidFill>
              <a:schemeClr val="accent1"/>
            </a:solidFill>
          </a:ln>
        </p:spPr>
        <p:txBody>
          <a:bodyPr wrap="square" rtlCol="0">
            <a:spAutoFit/>
          </a:bodyPr>
          <a:p>
            <a:pPr algn="ctr"/>
            <a:r>
              <a:rPr lang="ru-RU" dirty="0"/>
              <a:t>просмотр архива</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51467" y="4725015"/>
          <a:ext cx="5664460" cy="1676400"/>
        </p:xfrm>
        <a:graphic>
          <a:graphicData uri="http://schemas.openxmlformats.org/drawingml/2006/table">
            <a:tbl>
              <a:tblPr firstRow="1" bandRow="1">
                <a:tableStyleId>{5C22544A-7EE6-4342-B048-85BDC9FD1C3A}</a:tableStyleId>
              </a:tblPr>
              <a:tblGrid>
                <a:gridCol w="2714625"/>
                <a:gridCol w="2949835"/>
              </a:tblGrid>
              <a:tr h="335280">
                <a:tc>
                  <a:txBody>
                    <a:bodyPr/>
                    <a:lstStyle/>
                    <a:p>
                      <a:pPr algn="ctr"/>
                      <a:r>
                        <a:rPr lang="ru-RU" sz="1600" dirty="0" smtClean="0"/>
                        <a:t>Метрика</a:t>
                      </a:r>
                      <a:endParaRPr lang="ru-RU" sz="1600" dirty="0"/>
                    </a:p>
                  </a:txBody>
                  <a:tcPr/>
                </a:tc>
                <a:tc>
                  <a:txBody>
                    <a:bodyPr/>
                    <a:lstStyle/>
                    <a:p>
                      <a:pPr algn="ctr"/>
                      <a:r>
                        <a:rPr lang="ru-RU" sz="1600" dirty="0" smtClean="0"/>
                        <a:t>Показатель</a:t>
                      </a:r>
                      <a:endParaRPr lang="ru-RU" sz="1600" dirty="0"/>
                    </a:p>
                  </a:txBody>
                  <a:tcPr/>
                </a:tc>
              </a:tr>
              <a:tr h="284431">
                <a:tc>
                  <a:txBody>
                    <a:bodyPr/>
                    <a:lstStyle/>
                    <a:p>
                      <a:r>
                        <a:rPr lang="en-US" sz="1600" dirty="0" smtClean="0"/>
                        <a:t>accuracy</a:t>
                      </a:r>
                      <a:endParaRPr lang="ru-RU" sz="1600" dirty="0"/>
                    </a:p>
                  </a:txBody>
                  <a:tcPr/>
                </a:tc>
                <a:tc>
                  <a:txBody>
                    <a:bodyPr/>
                    <a:lstStyle/>
                    <a:p>
                      <a:pPr algn="ctr"/>
                      <a:r>
                        <a:rPr lang="en-US" sz="1600" dirty="0" smtClean="0"/>
                        <a:t>0,</a:t>
                      </a:r>
                      <a:r>
                        <a:rPr lang="ru-RU" sz="1600" dirty="0" smtClean="0"/>
                        <a:t>975</a:t>
                      </a:r>
                      <a:endParaRPr lang="ru-RU" sz="1600" dirty="0"/>
                    </a:p>
                  </a:txBody>
                  <a:tcPr/>
                </a:tc>
              </a:tr>
              <a:tr h="284431">
                <a:tc>
                  <a:txBody>
                    <a:bodyPr/>
                    <a:lstStyle/>
                    <a:p>
                      <a:r>
                        <a:rPr lang="en-US" sz="1600" dirty="0" err="1" smtClean="0"/>
                        <a:t>precision_macro</a:t>
                      </a:r>
                      <a:endParaRPr lang="ru-RU" sz="1600" dirty="0"/>
                    </a:p>
                  </a:txBody>
                  <a:tcPr/>
                </a:tc>
                <a:tc>
                  <a:txBody>
                    <a:bodyPr/>
                    <a:lstStyle/>
                    <a:p>
                      <a:pPr algn="ctr"/>
                      <a:r>
                        <a:rPr lang="en-US" sz="1600" dirty="0" smtClean="0"/>
                        <a:t>0,97</a:t>
                      </a:r>
                      <a:r>
                        <a:rPr lang="ru-RU" sz="1600" dirty="0" smtClean="0"/>
                        <a:t>9</a:t>
                      </a:r>
                      <a:endParaRPr lang="ru-RU" sz="1600" dirty="0"/>
                    </a:p>
                  </a:txBody>
                  <a:tcPr/>
                </a:tc>
              </a:tr>
              <a:tr h="284431">
                <a:tc>
                  <a:txBody>
                    <a:bodyPr/>
                    <a:lstStyle/>
                    <a:p>
                      <a:r>
                        <a:rPr lang="en-US" sz="1600" dirty="0" err="1" smtClean="0"/>
                        <a:t>recall_macro</a:t>
                      </a:r>
                      <a:endParaRPr lang="ru-RU" sz="1600" dirty="0"/>
                    </a:p>
                  </a:txBody>
                  <a:tcPr/>
                </a:tc>
                <a:tc>
                  <a:txBody>
                    <a:bodyPr/>
                    <a:lstStyle/>
                    <a:p>
                      <a:pPr algn="ctr"/>
                      <a:r>
                        <a:rPr lang="en-US" sz="1600" dirty="0" smtClean="0"/>
                        <a:t>0,9</a:t>
                      </a:r>
                      <a:r>
                        <a:rPr lang="ru-RU" sz="1600" dirty="0" smtClean="0"/>
                        <a:t>72</a:t>
                      </a:r>
                      <a:endParaRPr lang="ru-RU" sz="1600" dirty="0"/>
                    </a:p>
                  </a:txBody>
                  <a:tcPr/>
                </a:tc>
              </a:tr>
              <a:tr h="284431">
                <a:tc>
                  <a:txBody>
                    <a:bodyPr/>
                    <a:lstStyle/>
                    <a:p>
                      <a:r>
                        <a:rPr lang="en-US" sz="1600" dirty="0" smtClean="0"/>
                        <a:t>f1_macro</a:t>
                      </a:r>
                      <a:endParaRPr lang="ru-RU" sz="1600" dirty="0"/>
                    </a:p>
                  </a:txBody>
                  <a:tcPr/>
                </a:tc>
                <a:tc>
                  <a:txBody>
                    <a:bodyPr/>
                    <a:lstStyle/>
                    <a:p>
                      <a:pPr algn="ctr"/>
                      <a:r>
                        <a:rPr lang="en-US" sz="1600" dirty="0" smtClean="0"/>
                        <a:t>0,971</a:t>
                      </a:r>
                      <a:endParaRPr lang="ru-RU" sz="1600" dirty="0"/>
                    </a:p>
                  </a:txBody>
                  <a:tcPr/>
                </a:tc>
              </a:tr>
            </a:tbl>
          </a:graphicData>
        </a:graphic>
      </p:graphicFrame>
      <p:sp>
        <p:nvSpPr>
          <p:cNvPr id="8" name="TextBox 7"/>
          <p:cNvSpPr txBox="1"/>
          <p:nvPr/>
        </p:nvSpPr>
        <p:spPr>
          <a:xfrm>
            <a:off x="2339876" y="476270"/>
            <a:ext cx="4164494" cy="338554"/>
          </a:xfrm>
          <a:prstGeom prst="rect">
            <a:avLst/>
          </a:prstGeom>
          <a:noFill/>
        </p:spPr>
        <p:txBody>
          <a:bodyPr wrap="square" rtlCol="0">
            <a:spAutoFit/>
          </a:bodyPr>
          <a:lstStyle/>
          <a:p>
            <a:pPr algn="ctr"/>
            <a:r>
              <a:rPr lang="ru-RU" sz="1600" b="1" dirty="0" smtClean="0"/>
              <a:t>МОДЕЛЬ</a:t>
            </a:r>
            <a:endParaRPr lang="ru-RU" sz="1600" dirty="0"/>
          </a:p>
        </p:txBody>
      </p:sp>
      <p:sp>
        <p:nvSpPr>
          <p:cNvPr id="10" name="TextBox 9"/>
          <p:cNvSpPr txBox="1"/>
          <p:nvPr/>
        </p:nvSpPr>
        <p:spPr>
          <a:xfrm>
            <a:off x="3131587" y="3789322"/>
            <a:ext cx="3156382" cy="338554"/>
          </a:xfrm>
          <a:prstGeom prst="rect">
            <a:avLst/>
          </a:prstGeom>
          <a:noFill/>
        </p:spPr>
        <p:txBody>
          <a:bodyPr wrap="square" rtlCol="0">
            <a:spAutoFit/>
          </a:bodyPr>
          <a:lstStyle/>
          <a:p>
            <a:pPr algn="ctr"/>
            <a:r>
              <a:rPr lang="ru-RU" sz="1600" b="1" dirty="0" smtClean="0"/>
              <a:t>МЕТРИКИ (на 5 </a:t>
            </a:r>
            <a:r>
              <a:rPr lang="ru-RU" sz="1600" b="1" dirty="0" err="1" smtClean="0"/>
              <a:t>фолдах</a:t>
            </a:r>
            <a:r>
              <a:rPr lang="ru-RU" sz="1600" b="1" dirty="0" smtClean="0"/>
              <a:t>)</a:t>
            </a:r>
            <a:endParaRPr lang="ru-RU" sz="1600" dirty="0"/>
          </a:p>
        </p:txBody>
      </p:sp>
      <p:sp>
        <p:nvSpPr>
          <p:cNvPr id="11" name="TextBox 10"/>
          <p:cNvSpPr txBox="1"/>
          <p:nvPr/>
        </p:nvSpPr>
        <p:spPr>
          <a:xfrm>
            <a:off x="5795357" y="1916338"/>
            <a:ext cx="1728192" cy="337185"/>
          </a:xfrm>
          <a:prstGeom prst="rect">
            <a:avLst/>
          </a:prstGeom>
          <a:noFill/>
          <a:ln>
            <a:solidFill>
              <a:schemeClr val="accent1">
                <a:shade val="50000"/>
              </a:schemeClr>
            </a:solidFill>
          </a:ln>
        </p:spPr>
        <p:txBody>
          <a:bodyPr wrap="square" rtlCol="0">
            <a:spAutoFit/>
          </a:bodyPr>
          <a:lstStyle/>
          <a:p>
            <a:pPr algn="ctr"/>
            <a:r>
              <a:rPr lang="en-US" sz="1600" dirty="0" err="1"/>
              <a:t>Bert</a:t>
            </a:r>
            <a:endParaRPr lang="ru-RU" sz="1600" dirty="0"/>
          </a:p>
        </p:txBody>
      </p:sp>
      <p:sp>
        <p:nvSpPr>
          <p:cNvPr id="13" name="Стрелка вправо 12"/>
          <p:cNvSpPr/>
          <p:nvPr/>
        </p:nvSpPr>
        <p:spPr>
          <a:xfrm>
            <a:off x="4427994" y="1981495"/>
            <a:ext cx="360040" cy="272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0"/>
          <p:cNvSpPr txBox="1"/>
          <p:nvPr/>
        </p:nvSpPr>
        <p:spPr>
          <a:xfrm>
            <a:off x="1331307" y="1793148"/>
            <a:ext cx="1728192" cy="583565"/>
          </a:xfrm>
          <a:prstGeom prst="rect">
            <a:avLst/>
          </a:prstGeom>
          <a:noFill/>
          <a:ln>
            <a:solidFill>
              <a:schemeClr val="accent1">
                <a:shade val="50000"/>
              </a:schemeClr>
            </a:solidFill>
          </a:ln>
        </p:spPr>
        <p:txBody>
          <a:bodyPr wrap="square" rtlCol="0">
            <a:spAutoFit/>
          </a:bodyPr>
          <a:p>
            <a:pPr algn="ctr"/>
            <a:r>
              <a:rPr lang="ru-RU" sz="1600" dirty="0"/>
              <a:t>Предобработка текста документа</a:t>
            </a:r>
            <a:endParaRPr lang="ru-RU"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89330" y="1340485"/>
            <a:ext cx="7164705" cy="4526280"/>
          </a:xfrm>
          <a:prstGeom prst="rect">
            <a:avLst/>
          </a:prstGeom>
        </p:spPr>
      </p:pic>
      <p:sp>
        <p:nvSpPr>
          <p:cNvPr id="6" name="TextBox 4"/>
          <p:cNvSpPr txBox="1"/>
          <p:nvPr/>
        </p:nvSpPr>
        <p:spPr>
          <a:xfrm>
            <a:off x="3277823" y="88578"/>
            <a:ext cx="2722491" cy="337185"/>
          </a:xfrm>
          <a:prstGeom prst="rect">
            <a:avLst/>
          </a:prstGeom>
          <a:noFill/>
        </p:spPr>
        <p:txBody>
          <a:bodyPr wrap="square" rtlCol="0">
            <a:spAutoFit/>
          </a:bodyPr>
          <a:p>
            <a:pPr algn="ctr"/>
            <a:r>
              <a:rPr lang="en-US" sz="1600" b="1" dirty="0" smtClean="0"/>
              <a:t>REST API</a:t>
            </a:r>
            <a:endParaRPr lang="ru-RU"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7823" y="88578"/>
            <a:ext cx="2722491" cy="337185"/>
          </a:xfrm>
          <a:prstGeom prst="rect">
            <a:avLst/>
          </a:prstGeom>
          <a:noFill/>
        </p:spPr>
        <p:txBody>
          <a:bodyPr wrap="square" rtlCol="0">
            <a:spAutoFit/>
          </a:bodyPr>
          <a:lstStyle/>
          <a:p>
            <a:pPr algn="ctr"/>
            <a:r>
              <a:rPr lang="en-US" sz="1600" b="1" dirty="0" smtClean="0"/>
              <a:t>WEB </a:t>
            </a:r>
            <a:r>
              <a:rPr lang="ru-RU" sz="1600" b="1" dirty="0" smtClean="0"/>
              <a:t>приложение</a:t>
            </a:r>
            <a:endParaRPr lang="ru-RU" sz="1600" dirty="0"/>
          </a:p>
        </p:txBody>
      </p:sp>
      <p:pic>
        <p:nvPicPr>
          <p:cNvPr id="2" name="Picture 6" descr="Логотип telegram – Бесплатные иконки: социальные медиа"/>
          <p:cNvPicPr>
            <a:picLocks noChangeAspect="1" noChangeArrowheads="1"/>
          </p:cNvPicPr>
          <p:nvPr>
            <p:ph sz="half" idx="1"/>
          </p:nvPr>
        </p:nvPicPr>
        <p:blipFill>
          <a:blip r:embed="rId1" cstate="print">
            <a:extLst>
              <a:ext uri="{28A0092B-C50C-407E-A947-70E740481C1C}">
                <a14:useLocalDpi xmlns:a14="http://schemas.microsoft.com/office/drawing/2010/main" val="0"/>
              </a:ext>
            </a:extLst>
          </a:blip>
          <a:srcRect/>
          <a:stretch>
            <a:fillRect/>
          </a:stretch>
        </p:blipFill>
        <p:spPr bwMode="auto">
          <a:xfrm>
            <a:off x="2341245" y="3728085"/>
            <a:ext cx="269875" cy="26987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ChangeAspect="1"/>
          </p:cNvPicPr>
          <p:nvPr>
            <p:ph sz="half" idx="2"/>
          </p:nvPr>
        </p:nvPicPr>
        <p:blipFill>
          <a:blip r:embed="rId2"/>
          <a:stretch>
            <a:fillRect/>
          </a:stretch>
        </p:blipFill>
        <p:spPr>
          <a:xfrm>
            <a:off x="1115695" y="550545"/>
            <a:ext cx="7041515" cy="60109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2124075" y="5445125"/>
            <a:ext cx="6120765" cy="1188085"/>
          </a:xfrm>
          <a:prstGeom prst="rect">
            <a:avLst/>
          </a:prstGeom>
          <a:noFill/>
        </p:spPr>
        <p:txBody>
          <a:bodyPr wrap="square" rtlCol="0">
            <a:noAutofit/>
          </a:bodyPr>
          <a:p>
            <a:r>
              <a:rPr lang="ru-RU" sz="1600" b="1" dirty="0" smtClean="0"/>
              <a:t>Команда</a:t>
            </a:r>
            <a:r>
              <a:rPr lang="ru-RU" sz="1600" dirty="0" smtClean="0"/>
              <a:t> «ЛИФТ»: </a:t>
            </a:r>
            <a:endParaRPr lang="ru-RU" sz="1600" dirty="0" smtClean="0"/>
          </a:p>
          <a:p>
            <a:r>
              <a:rPr lang="ru-RU" sz="1600" dirty="0" smtClean="0"/>
              <a:t>Руслан </a:t>
            </a:r>
            <a:r>
              <a:rPr lang="ru-RU" sz="1600" dirty="0" err="1" smtClean="0"/>
              <a:t>Латипов</a:t>
            </a:r>
            <a:r>
              <a:rPr lang="ru-RU" sz="1600" dirty="0" smtClean="0"/>
              <a:t> (капитан</a:t>
            </a:r>
            <a:r>
              <a:rPr lang="ru-RU" sz="1600" dirty="0" smtClean="0"/>
              <a:t>) </a:t>
            </a:r>
            <a:r>
              <a:rPr lang="en-US" sz="1600" dirty="0" smtClean="0"/>
              <a:t>                  @rus_lat116</a:t>
            </a:r>
            <a:endParaRPr lang="en-US" sz="1600" dirty="0" smtClean="0"/>
          </a:p>
          <a:p>
            <a:r>
              <a:rPr lang="ru-RU" sz="1600" dirty="0" smtClean="0">
                <a:sym typeface="+mn-ea"/>
              </a:rPr>
              <a:t>Юрий Дон </a:t>
            </a:r>
            <a:r>
              <a:rPr lang="en-US" sz="1600" dirty="0" smtClean="0">
                <a:sym typeface="+mn-ea"/>
              </a:rPr>
              <a:t>                  </a:t>
            </a:r>
            <a:r>
              <a:rPr lang="ru-RU" altLang="en-US" sz="1600" dirty="0" smtClean="0">
                <a:sym typeface="+mn-ea"/>
              </a:rPr>
              <a:t>                             </a:t>
            </a:r>
            <a:r>
              <a:rPr lang="en-US" sz="1600" dirty="0" smtClean="0">
                <a:sym typeface="+mn-ea"/>
              </a:rPr>
              <a:t>@Yuriy_Nikitich</a:t>
            </a:r>
            <a:endParaRPr lang="en-US" sz="1600" dirty="0" smtClean="0">
              <a:sym typeface="+mn-ea"/>
            </a:endParaRPr>
          </a:p>
          <a:p>
            <a:r>
              <a:rPr lang="ru-RU" sz="1600" dirty="0" smtClean="0"/>
              <a:t>Алексей </a:t>
            </a:r>
            <a:r>
              <a:rPr lang="ru-RU" sz="1600" dirty="0" err="1" smtClean="0"/>
              <a:t>Верт</a:t>
            </a:r>
            <a:r>
              <a:rPr lang="ru-RU" sz="1600" dirty="0" smtClean="0"/>
              <a:t>-Миллер</a:t>
            </a:r>
            <a:r>
              <a:rPr lang="en-US" sz="1600" dirty="0"/>
              <a:t>                       </a:t>
            </a:r>
            <a:r>
              <a:rPr lang="en-US" sz="1600" dirty="0" smtClean="0"/>
              <a:t>  @alexwert3</a:t>
            </a:r>
            <a:endParaRPr lang="ru-RU" sz="1600" dirty="0" smtClean="0"/>
          </a:p>
        </p:txBody>
      </p:sp>
      <p:pic>
        <p:nvPicPr>
          <p:cNvPr id="5" name="Content Placeholder 4"/>
          <p:cNvPicPr>
            <a:picLocks noChangeAspect="1"/>
          </p:cNvPicPr>
          <p:nvPr>
            <p:ph idx="1"/>
          </p:nvPr>
        </p:nvPicPr>
        <p:blipFill>
          <a:blip r:embed="rId1"/>
          <a:stretch>
            <a:fillRect/>
          </a:stretch>
        </p:blipFill>
        <p:spPr>
          <a:xfrm>
            <a:off x="395605" y="332740"/>
            <a:ext cx="8401685" cy="4479290"/>
          </a:xfrm>
          <a:prstGeom prst="rect">
            <a:avLst/>
          </a:prstGeom>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Presentation</Application>
  <PresentationFormat>Экран (4:3)</PresentationFormat>
  <Paragraphs>79</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Calibri</vt:lpstr>
      <vt:lpstr>Microsoft YaHei</vt:lpstr>
      <vt:lpstr>Arial Unicode MS</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rus_k</dc:creator>
  <cp:lastModifiedBy>rus_k</cp:lastModifiedBy>
  <cp:revision>28</cp:revision>
  <cp:lastPrinted>2022-12-27T12:52:00Z</cp:lastPrinted>
  <dcterms:created xsi:type="dcterms:W3CDTF">2022-12-12T08:00:00Z</dcterms:created>
  <dcterms:modified xsi:type="dcterms:W3CDTF">2024-04-13T14:56:09Z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BDEBDF103D2B4324AAF8888BCC3F7651_12</vt:lpwstr>
  </property>
  <property fmtid="{D5CDD505-2E9C-101B-9397-08002B2CF9AE}" pid="3" name="KSOProductBuildVer">
    <vt:lpwstr>1033-12.2.0.13472</vt:lpwstr>
  </property>
</Properties>
</file>