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CA9A1-B358-43C5-9B60-E2E524AA81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DA8AF-4564-4E45-8E0C-BE23913A39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FC800-056C-4E53-9FAE-C23F392DD1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9643DA-A3A1-4A10-ABB6-FD62EDDA70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75FB91-C78C-49A6-BF25-D00871D1A6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7C5405-1762-4E16-B3DC-62CFFCC477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722B65-94B1-4355-A6D2-BF5BB08799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F89975-F629-42FF-A6A6-C1746447E7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4B6AF2-386A-4525-A2FB-3F2C7DED0C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46BE6-70B4-4B33-8389-74F5F37D5D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F3A44E-582D-4740-9ACB-55019617B1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5EFA4-3EA8-43AA-A383-D1CC1181EE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93182D-FDDB-416D-9782-9A3A28C2F3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45AD3F-2AE5-4696-BA73-A9F6638AA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B10013-DD08-4D92-9ADE-3D12EE211A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5355CF-15CD-4D0F-A498-65036BDC8D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BE13A-392B-4973-91DE-CAF05C463D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642340-88EE-4AD1-839D-62A2503E94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97F727-03D5-43A1-B83C-E801D08A84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9A722-8D7E-47EC-AB92-689982B806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62E90C-379A-4AF2-B8AE-62159DB4C1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28DFE2-219C-499C-8E15-07F0C33FCF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9A07E-93D1-45D2-8515-44CC58DABD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4A0639-1B81-4E0B-9DEA-9C79DB3ABD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77DAF-B21A-492C-BF64-C62D048652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C0577E-5A64-4D7E-9E05-87370D1053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62A68C-3656-4C83-9575-1E9B7F4FC5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F1B8DA-0CFB-4EDA-ADC2-3D861E2D2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EBD3E2-2918-4AA1-BAEF-8EC011BDB0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BB0DD1-BAC4-42B3-A582-64AB69D622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1673E-0456-40AF-865A-A4F353AD38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CCC443-156C-4ED3-90B3-51B8E4B1E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72053-263A-47AD-9594-02C8620F9C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D78C5C-1A48-4D1D-8D71-57A50A6C5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335CF-9F13-4859-9D89-88B71864A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71FD61-FBA8-4247-B35E-AE42B40B1B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0A5001D-B35C-45F5-A5EE-467300CCAB1C}" type="slidenum">
              <a:rPr b="0" lang="ru-RU" sz="2400" spc="-1" strike="noStrike">
                <a:latin typeface="Times New Roman"/>
              </a:rPr>
              <a:t>18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881BAF62-EDC4-4082-BE08-10B7D5F43050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944B98F-4899-4297-B789-D874D5080067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4"/>
          <p:cNvSpPr/>
          <p:nvPr/>
        </p:nvSpPr>
        <p:spPr>
          <a:xfrm>
            <a:off x="245880" y="4866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矩形 12"/>
          <p:cNvSpPr/>
          <p:nvPr/>
        </p:nvSpPr>
        <p:spPr>
          <a:xfrm>
            <a:off x="245880" y="294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矩形 5"/>
          <p:cNvSpPr/>
          <p:nvPr/>
        </p:nvSpPr>
        <p:spPr>
          <a:xfrm>
            <a:off x="9984600" y="294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矩形 11"/>
          <p:cNvSpPr/>
          <p:nvPr/>
        </p:nvSpPr>
        <p:spPr>
          <a:xfrm>
            <a:off x="9984600" y="4866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圆角矩形 6"/>
          <p:cNvSpPr/>
          <p:nvPr/>
        </p:nvSpPr>
        <p:spPr>
          <a:xfrm>
            <a:off x="360000" y="432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s 1"/>
          <p:cNvSpPr/>
          <p:nvPr/>
        </p:nvSpPr>
        <p:spPr>
          <a:xfrm>
            <a:off x="2914560" y="4688280"/>
            <a:ext cx="149652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130" name="文本框 8"/>
          <p:cNvSpPr/>
          <p:nvPr/>
        </p:nvSpPr>
        <p:spPr>
          <a:xfrm>
            <a:off x="1623240" y="1171080"/>
            <a:ext cx="9488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Контроль и управление изменениями в тендерных закупках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1" name="直接连接符 9"/>
          <p:cNvSpPr/>
          <p:nvPr/>
        </p:nvSpPr>
        <p:spPr>
          <a:xfrm>
            <a:off x="4546080" y="3089520"/>
            <a:ext cx="3100680" cy="2988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文本框 10"/>
          <p:cNvSpPr/>
          <p:nvPr/>
        </p:nvSpPr>
        <p:spPr>
          <a:xfrm>
            <a:off x="3596040" y="3397680"/>
            <a:ext cx="49971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Цифровой прорыв 2024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 </a:t>
            </a: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Международный хакатон, Калининград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33" name="Picture 101" descr=""/>
          <p:cNvPicPr/>
          <p:nvPr/>
        </p:nvPicPr>
        <p:blipFill>
          <a:blip r:embed="rId1"/>
          <a:stretch/>
        </p:blipFill>
        <p:spPr>
          <a:xfrm>
            <a:off x="3074040" y="4820760"/>
            <a:ext cx="1178280" cy="60660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s 2"/>
          <p:cNvSpPr/>
          <p:nvPr/>
        </p:nvSpPr>
        <p:spPr>
          <a:xfrm>
            <a:off x="7973640" y="4688280"/>
            <a:ext cx="149652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135" name="Text Box 3"/>
          <p:cNvSpPr/>
          <p:nvPr/>
        </p:nvSpPr>
        <p:spPr>
          <a:xfrm>
            <a:off x="8070840" y="4941720"/>
            <a:ext cx="128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© ЛИФТ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Rectangles 3"/>
          <p:cNvSpPr/>
          <p:nvPr/>
        </p:nvSpPr>
        <p:spPr>
          <a:xfrm>
            <a:off x="5040000" y="4705560"/>
            <a:ext cx="197820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220000" y="4932000"/>
            <a:ext cx="397800" cy="38844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5811840" y="5040000"/>
            <a:ext cx="1026360" cy="1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4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圆角矩形 3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直角三角形 8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直角三角形 12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文本框 26"/>
          <p:cNvSpPr/>
          <p:nvPr/>
        </p:nvSpPr>
        <p:spPr>
          <a:xfrm>
            <a:off x="1026720" y="664920"/>
            <a:ext cx="1224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ML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74" name="直接连接符 2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文本框 28"/>
          <p:cNvSpPr/>
          <p:nvPr/>
        </p:nvSpPr>
        <p:spPr>
          <a:xfrm>
            <a:off x="1072440" y="1331640"/>
            <a:ext cx="1179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модель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6" name="椭圆 19"/>
          <p:cNvSpPr/>
          <p:nvPr/>
        </p:nvSpPr>
        <p:spPr>
          <a:xfrm>
            <a:off x="1300680" y="298548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7" name="文本框 21"/>
          <p:cNvSpPr/>
          <p:nvPr/>
        </p:nvSpPr>
        <p:spPr>
          <a:xfrm>
            <a:off x="2163600" y="4131360"/>
            <a:ext cx="809568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 особенно эффективен при тонкой настройке для генерации текста, но также хорошо подходит для задач на понимание. Он соответствует производительности RoBERTa с сопоставимыми учебными ресурсами на GLUE и SQuAD, достигает новых передовых результатов в ряде задач абстрактного диалога, ответов на вопросы и резюмирования с приростом до 6 ROUGE.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8" name="椭圆 22"/>
          <p:cNvSpPr/>
          <p:nvPr/>
        </p:nvSpPr>
        <p:spPr>
          <a:xfrm>
            <a:off x="1290960" y="416700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9" name="文本框 21"/>
          <p:cNvSpPr/>
          <p:nvPr/>
        </p:nvSpPr>
        <p:spPr>
          <a:xfrm>
            <a:off x="2163600" y="3057840"/>
            <a:ext cx="8095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 использует стандартную архитектуру seq2seq/машинного перевода с двунаправленным кодером (типа BERT) и декодером слева направо (типа GPT).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0" name="矩形 1"/>
          <p:cNvSpPr/>
          <p:nvPr/>
        </p:nvSpPr>
        <p:spPr>
          <a:xfrm>
            <a:off x="3772440" y="1134720"/>
            <a:ext cx="5361480" cy="1633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直角三角形 18"/>
          <p:cNvSpPr/>
          <p:nvPr/>
        </p:nvSpPr>
        <p:spPr>
          <a:xfrm rot="16200000">
            <a:off x="8674200" y="2275920"/>
            <a:ext cx="423720" cy="423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文本框 26"/>
          <p:cNvSpPr/>
          <p:nvPr/>
        </p:nvSpPr>
        <p:spPr>
          <a:xfrm>
            <a:off x="3960000" y="1352520"/>
            <a:ext cx="4497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Качественное сравнение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3" name="文本框 21"/>
          <p:cNvSpPr/>
          <p:nvPr/>
        </p:nvSpPr>
        <p:spPr>
          <a:xfrm>
            <a:off x="3990240" y="1903320"/>
            <a:ext cx="4925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BartForConditionalGeneration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矩形 34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圆角矩形 1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直角三角形 2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直角三角形 13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文本框 6"/>
          <p:cNvSpPr/>
          <p:nvPr/>
        </p:nvSpPr>
        <p:spPr>
          <a:xfrm>
            <a:off x="1026720" y="664920"/>
            <a:ext cx="1224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ML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89" name="直接连接符 1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文本框 7"/>
          <p:cNvSpPr/>
          <p:nvPr/>
        </p:nvSpPr>
        <p:spPr>
          <a:xfrm>
            <a:off x="1072440" y="1331640"/>
            <a:ext cx="1179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модель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91" name="矩形 36"/>
          <p:cNvSpPr/>
          <p:nvPr/>
        </p:nvSpPr>
        <p:spPr>
          <a:xfrm>
            <a:off x="3600000" y="1497600"/>
            <a:ext cx="5361480" cy="1633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直角三角形 14"/>
          <p:cNvSpPr/>
          <p:nvPr/>
        </p:nvSpPr>
        <p:spPr>
          <a:xfrm rot="16200000">
            <a:off x="8460000" y="2628720"/>
            <a:ext cx="423720" cy="423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文本框 25"/>
          <p:cNvSpPr/>
          <p:nvPr/>
        </p:nvSpPr>
        <p:spPr>
          <a:xfrm>
            <a:off x="3961800" y="1692000"/>
            <a:ext cx="4497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Differences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4" name="文本框 37"/>
          <p:cNvSpPr/>
          <p:nvPr/>
        </p:nvSpPr>
        <p:spPr>
          <a:xfrm>
            <a:off x="3960000" y="2268000"/>
            <a:ext cx="4319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Нахождение несоответствий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5" name="矩形 39"/>
          <p:cNvSpPr/>
          <p:nvPr/>
        </p:nvSpPr>
        <p:spPr>
          <a:xfrm>
            <a:off x="3637800" y="3960000"/>
            <a:ext cx="5361480" cy="1633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文本框 40"/>
          <p:cNvSpPr/>
          <p:nvPr/>
        </p:nvSpPr>
        <p:spPr>
          <a:xfrm>
            <a:off x="3960000" y="4680000"/>
            <a:ext cx="43192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детальное описание недостающих требований (извлеченные пункты документации)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7" name="文本框 41"/>
          <p:cNvSpPr/>
          <p:nvPr/>
        </p:nvSpPr>
        <p:spPr>
          <a:xfrm>
            <a:off x="3996000" y="4104000"/>
            <a:ext cx="4497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Description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98" name="直角三角形 15"/>
          <p:cNvSpPr/>
          <p:nvPr/>
        </p:nvSpPr>
        <p:spPr>
          <a:xfrm rot="16200000">
            <a:off x="8460000" y="5040720"/>
            <a:ext cx="423720" cy="423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"/>
          <p:cNvSpPr/>
          <p:nvPr/>
        </p:nvSpPr>
        <p:spPr>
          <a:xfrm>
            <a:off x="5940000" y="3276000"/>
            <a:ext cx="71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矩形 22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圆角矩形 5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直角三角形 7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直角三角形 9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文本框 34"/>
          <p:cNvSpPr/>
          <p:nvPr/>
        </p:nvSpPr>
        <p:spPr>
          <a:xfrm>
            <a:off x="1026720" y="664920"/>
            <a:ext cx="1224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ML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05" name="直接连接符 4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文本框 35"/>
          <p:cNvSpPr/>
          <p:nvPr/>
        </p:nvSpPr>
        <p:spPr>
          <a:xfrm>
            <a:off x="1072440" y="1331640"/>
            <a:ext cx="1179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модель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7" name="椭圆 7"/>
          <p:cNvSpPr/>
          <p:nvPr/>
        </p:nvSpPr>
        <p:spPr>
          <a:xfrm>
            <a:off x="1300680" y="359748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8" name="文本框 36"/>
          <p:cNvSpPr/>
          <p:nvPr/>
        </p:nvSpPr>
        <p:spPr>
          <a:xfrm>
            <a:off x="2163600" y="3591360"/>
            <a:ext cx="809568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Косинусное сходство — это мера сходства между двумя ненулевыми векторами, широко применяемая во многих приложениях машинного обучения и анализа данных. Фактически она измеряет косинус угла между двумя векторами. В результате дается представление о том, насколько далеко два вектора указывают в одном направлении независимо от их величин.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9" name="矩形 23"/>
          <p:cNvSpPr/>
          <p:nvPr/>
        </p:nvSpPr>
        <p:spPr>
          <a:xfrm>
            <a:off x="3772440" y="1494720"/>
            <a:ext cx="5361480" cy="163368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直角三角形 10"/>
          <p:cNvSpPr/>
          <p:nvPr/>
        </p:nvSpPr>
        <p:spPr>
          <a:xfrm rot="16200000">
            <a:off x="8638200" y="2563920"/>
            <a:ext cx="423720" cy="4237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文本框 38"/>
          <p:cNvSpPr/>
          <p:nvPr/>
        </p:nvSpPr>
        <p:spPr>
          <a:xfrm>
            <a:off x="3960000" y="1568520"/>
            <a:ext cx="4679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Количественное сравнение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12" name="文本框 39"/>
          <p:cNvSpPr/>
          <p:nvPr/>
        </p:nvSpPr>
        <p:spPr>
          <a:xfrm>
            <a:off x="3990240" y="2191320"/>
            <a:ext cx="492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SentenceTransformer + Cosine Similarity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3" name="椭圆 2"/>
          <p:cNvSpPr/>
          <p:nvPr/>
        </p:nvSpPr>
        <p:spPr>
          <a:xfrm>
            <a:off x="1338840" y="49388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4" name="文本框 61"/>
          <p:cNvSpPr/>
          <p:nvPr/>
        </p:nvSpPr>
        <p:spPr>
          <a:xfrm>
            <a:off x="2163960" y="4968000"/>
            <a:ext cx="80956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SentenceTransformer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— формирование эмбедингов для сравнения похожести 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Differences и Description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矩形 15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圆角矩形 4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直角三角形 4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直角三角形 5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文本框 15"/>
          <p:cNvSpPr/>
          <p:nvPr/>
        </p:nvSpPr>
        <p:spPr>
          <a:xfrm>
            <a:off x="1026720" y="664920"/>
            <a:ext cx="2392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Сервис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0" name="直接连接符 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文本框 30"/>
          <p:cNvSpPr/>
          <p:nvPr/>
        </p:nvSpPr>
        <p:spPr>
          <a:xfrm>
            <a:off x="1072440" y="1331640"/>
            <a:ext cx="216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Web интерфейс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810600" y="1440000"/>
            <a:ext cx="554904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矩形 16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圆角矩形 9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直角三角形 6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直角三角形 16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文本框 31"/>
          <p:cNvSpPr/>
          <p:nvPr/>
        </p:nvSpPr>
        <p:spPr>
          <a:xfrm>
            <a:off x="1026720" y="664920"/>
            <a:ext cx="2392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Сервис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8" name="直接连接符 8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文本框 33"/>
          <p:cNvSpPr/>
          <p:nvPr/>
        </p:nvSpPr>
        <p:spPr>
          <a:xfrm>
            <a:off x="1072440" y="1331640"/>
            <a:ext cx="216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Web интерфейс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177200" y="2088000"/>
            <a:ext cx="983844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矩形 26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圆角矩形 10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直角三角形 17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直角三角形 19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文本框 42"/>
          <p:cNvSpPr/>
          <p:nvPr/>
        </p:nvSpPr>
        <p:spPr>
          <a:xfrm>
            <a:off x="1026720" y="664920"/>
            <a:ext cx="23929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Сервис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36" name="直接连接符 10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文本框 43"/>
          <p:cNvSpPr/>
          <p:nvPr/>
        </p:nvSpPr>
        <p:spPr>
          <a:xfrm>
            <a:off x="1072440" y="1331640"/>
            <a:ext cx="216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Web интерфейс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3627360" y="927720"/>
            <a:ext cx="5552280" cy="501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 14"/>
          <p:cNvSpPr/>
          <p:nvPr/>
        </p:nvSpPr>
        <p:spPr>
          <a:xfrm>
            <a:off x="7988760" y="573696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矩形 4"/>
          <p:cNvSpPr/>
          <p:nvPr/>
        </p:nvSpPr>
        <p:spPr>
          <a:xfrm>
            <a:off x="245880" y="29484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圆角矩形 7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文本框 17"/>
          <p:cNvSpPr/>
          <p:nvPr/>
        </p:nvSpPr>
        <p:spPr>
          <a:xfrm>
            <a:off x="552600" y="424800"/>
            <a:ext cx="100674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Дальнейшее развитие проекта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3" name="椭圆 19"/>
          <p:cNvSpPr/>
          <p:nvPr/>
        </p:nvSpPr>
        <p:spPr>
          <a:xfrm>
            <a:off x="649800" y="17312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4" name="文本框 20"/>
          <p:cNvSpPr/>
          <p:nvPr/>
        </p:nvSpPr>
        <p:spPr>
          <a:xfrm>
            <a:off x="1522080" y="1685160"/>
            <a:ext cx="5497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Расширение набора документов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45" name="文本框 21"/>
          <p:cNvSpPr/>
          <p:nvPr/>
        </p:nvSpPr>
        <p:spPr>
          <a:xfrm>
            <a:off x="1522080" y="2145600"/>
            <a:ext cx="4925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fine-tunning используемых архитектур моделей на большем количестве документов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6" name="椭圆 22"/>
          <p:cNvSpPr/>
          <p:nvPr/>
        </p:nvSpPr>
        <p:spPr>
          <a:xfrm>
            <a:off x="649440" y="343800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7" name="文本框 23"/>
          <p:cNvSpPr/>
          <p:nvPr/>
        </p:nvSpPr>
        <p:spPr>
          <a:xfrm>
            <a:off x="1440000" y="3528000"/>
            <a:ext cx="86396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Внедрения единого формата документов HMI и SSTS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348" name="直接连接符 27"/>
          <p:cNvSpPr/>
          <p:nvPr/>
        </p:nvSpPr>
        <p:spPr>
          <a:xfrm>
            <a:off x="740160" y="1197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文本框 28"/>
          <p:cNvSpPr/>
          <p:nvPr/>
        </p:nvSpPr>
        <p:spPr>
          <a:xfrm>
            <a:off x="576000" y="1210320"/>
            <a:ext cx="4641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идеи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50" name="文本框 21"/>
          <p:cNvSpPr/>
          <p:nvPr/>
        </p:nvSpPr>
        <p:spPr>
          <a:xfrm>
            <a:off x="1440000" y="4104000"/>
            <a:ext cx="575964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использованием ML для приведения в соответствия единому стандарту или выявлению примеров не соответствия стандартам. Что позволит более эффективно в будущем обучать ML модели для текущей и смежных задач.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矩形 44"/>
          <p:cNvSpPr/>
          <p:nvPr/>
        </p:nvSpPr>
        <p:spPr>
          <a:xfrm>
            <a:off x="7988760" y="573696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矩形 45"/>
          <p:cNvSpPr/>
          <p:nvPr/>
        </p:nvSpPr>
        <p:spPr>
          <a:xfrm>
            <a:off x="245880" y="29484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圆角矩形 12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文本框 54"/>
          <p:cNvSpPr/>
          <p:nvPr/>
        </p:nvSpPr>
        <p:spPr>
          <a:xfrm>
            <a:off x="552600" y="424800"/>
            <a:ext cx="4844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Calibri"/>
                <a:ea typeface="Calibri"/>
              </a:rPr>
              <a:t>Идеи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5" name="椭圆 6"/>
          <p:cNvSpPr/>
          <p:nvPr/>
        </p:nvSpPr>
        <p:spPr>
          <a:xfrm>
            <a:off x="649800" y="17312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6" name="文本框 55"/>
          <p:cNvSpPr/>
          <p:nvPr/>
        </p:nvSpPr>
        <p:spPr>
          <a:xfrm>
            <a:off x="1522080" y="1685160"/>
            <a:ext cx="7297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Критерии шкалы соответствия документов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57" name="文本框 56"/>
          <p:cNvSpPr/>
          <p:nvPr/>
        </p:nvSpPr>
        <p:spPr>
          <a:xfrm>
            <a:off x="1522080" y="2181600"/>
            <a:ext cx="54975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более четких критериев шкалы соответствия документов, с утвержденными метриками по конкретным критериям оценки отсутствия или наличия расхождений.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8" name="直接连接符 12"/>
          <p:cNvSpPr/>
          <p:nvPr/>
        </p:nvSpPr>
        <p:spPr>
          <a:xfrm>
            <a:off x="740160" y="1197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文本框 58"/>
          <p:cNvSpPr/>
          <p:nvPr/>
        </p:nvSpPr>
        <p:spPr>
          <a:xfrm>
            <a:off x="576000" y="1210320"/>
            <a:ext cx="4641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дальнейшее развитие проекта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60" name="文本框 59"/>
          <p:cNvSpPr/>
          <p:nvPr/>
        </p:nvSpPr>
        <p:spPr>
          <a:xfrm>
            <a:off x="9000000" y="4347000"/>
            <a:ext cx="181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Вывод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61" name="文本框 60"/>
          <p:cNvSpPr/>
          <p:nvPr/>
        </p:nvSpPr>
        <p:spPr>
          <a:xfrm>
            <a:off x="8537040" y="4680000"/>
            <a:ext cx="2442600" cy="11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всеобъемлеющий тотальный контроль и управление изменениями в тендерных закупках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2" name="矩形 46"/>
          <p:cNvSpPr/>
          <p:nvPr/>
        </p:nvSpPr>
        <p:spPr>
          <a:xfrm flipV="1">
            <a:off x="7591680" y="4186080"/>
            <a:ext cx="3747960" cy="1753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图形 2"/>
          <p:cNvSpPr/>
          <p:nvPr/>
        </p:nvSpPr>
        <p:spPr>
          <a:xfrm>
            <a:off x="7767360" y="4320000"/>
            <a:ext cx="512280" cy="532440"/>
          </a:xfrm>
          <a:custGeom>
            <a:avLst/>
            <a:gdLst/>
            <a:ahLst/>
            <a:rect l="l" t="t" r="r" b="b"/>
            <a:pathLst>
              <a:path w="585000" h="607500">
                <a:moveTo>
                  <a:pt x="348750" y="236250"/>
                </a:moveTo>
                <a:lnTo>
                  <a:pt x="348750" y="146250"/>
                </a:lnTo>
                <a:cubicBezTo>
                  <a:pt x="348750" y="108971"/>
                  <a:pt x="318529" y="78750"/>
                  <a:pt x="281250" y="78750"/>
                </a:cubicBezTo>
                <a:lnTo>
                  <a:pt x="191250" y="281250"/>
                </a:lnTo>
                <a:lnTo>
                  <a:pt x="191250" y="528750"/>
                </a:lnTo>
                <a:lnTo>
                  <a:pt x="445050" y="528750"/>
                </a:lnTo>
                <a:cubicBezTo>
                  <a:pt x="467489" y="529004"/>
                  <a:pt x="486685" y="512687"/>
                  <a:pt x="490050" y="490500"/>
                </a:cubicBezTo>
                <a:lnTo>
                  <a:pt x="521100" y="288000"/>
                </a:lnTo>
                <a:cubicBezTo>
                  <a:pt x="524830" y="263429"/>
                  <a:pt x="507934" y="240486"/>
                  <a:pt x="483362" y="236757"/>
                </a:cubicBezTo>
                <a:cubicBezTo>
                  <a:pt x="480959" y="236392"/>
                  <a:pt x="478531" y="236222"/>
                  <a:pt x="476100" y="236250"/>
                </a:cubicBezTo>
                <a:close/>
                <a:moveTo>
                  <a:pt x="191250" y="528750"/>
                </a:moveTo>
                <a:lnTo>
                  <a:pt x="123750" y="528750"/>
                </a:lnTo>
                <a:cubicBezTo>
                  <a:pt x="98897" y="528750"/>
                  <a:pt x="78750" y="508603"/>
                  <a:pt x="78750" y="483750"/>
                </a:cubicBezTo>
                <a:lnTo>
                  <a:pt x="78750" y="326250"/>
                </a:lnTo>
                <a:cubicBezTo>
                  <a:pt x="78750" y="301397"/>
                  <a:pt x="98897" y="281250"/>
                  <a:pt x="123750" y="281250"/>
                </a:cubicBezTo>
                <a:lnTo>
                  <a:pt x="191250" y="281250"/>
                </a:lnTo>
              </a:path>
            </a:pathLst>
          </a:custGeom>
          <a:noFill/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椭圆 8"/>
          <p:cNvSpPr/>
          <p:nvPr/>
        </p:nvSpPr>
        <p:spPr>
          <a:xfrm>
            <a:off x="618840" y="324000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5" name="文本框 62"/>
          <p:cNvSpPr/>
          <p:nvPr/>
        </p:nvSpPr>
        <p:spPr>
          <a:xfrm>
            <a:off x="1522080" y="3232800"/>
            <a:ext cx="9097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Разделение функционала на ключевой и дополнительный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66" name="文本框 63"/>
          <p:cNvSpPr/>
          <p:nvPr/>
        </p:nvSpPr>
        <p:spPr>
          <a:xfrm>
            <a:off x="1522080" y="3729240"/>
            <a:ext cx="54975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установить предел/долю каждого из функционала по количественной характеристике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 3"/>
          <p:cNvSpPr/>
          <p:nvPr/>
        </p:nvSpPr>
        <p:spPr>
          <a:xfrm>
            <a:off x="9984600" y="4866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矩形 4"/>
          <p:cNvSpPr/>
          <p:nvPr/>
        </p:nvSpPr>
        <p:spPr>
          <a:xfrm>
            <a:off x="245880" y="294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矩形 5"/>
          <p:cNvSpPr/>
          <p:nvPr/>
        </p:nvSpPr>
        <p:spPr>
          <a:xfrm>
            <a:off x="245880" y="4866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矩形 6"/>
          <p:cNvSpPr/>
          <p:nvPr/>
        </p:nvSpPr>
        <p:spPr>
          <a:xfrm>
            <a:off x="9984600" y="294840"/>
            <a:ext cx="1958760" cy="1693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圆角矩形 7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文本框 8"/>
          <p:cNvSpPr/>
          <p:nvPr/>
        </p:nvSpPr>
        <p:spPr>
          <a:xfrm>
            <a:off x="2618640" y="2101680"/>
            <a:ext cx="7239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Calibri"/>
              </a:rPr>
              <a:t>БЛИЖЕ ЧЕМ КАЖЕТСЯ 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3" name="直接连接符 9"/>
          <p:cNvSpPr/>
          <p:nvPr/>
        </p:nvSpPr>
        <p:spPr>
          <a:xfrm>
            <a:off x="5442840" y="3072960"/>
            <a:ext cx="1291680" cy="36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文本框 10"/>
          <p:cNvSpPr/>
          <p:nvPr/>
        </p:nvSpPr>
        <p:spPr>
          <a:xfrm>
            <a:off x="3420000" y="3429000"/>
            <a:ext cx="5398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контроль и управление изменениями в тендерных закупках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5" name="Rectangles 1"/>
          <p:cNvSpPr/>
          <p:nvPr/>
        </p:nvSpPr>
        <p:spPr>
          <a:xfrm>
            <a:off x="2914560" y="4688280"/>
            <a:ext cx="149652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376" name="Picture 101" descr=""/>
          <p:cNvPicPr/>
          <p:nvPr/>
        </p:nvPicPr>
        <p:blipFill>
          <a:blip r:embed="rId1"/>
          <a:stretch/>
        </p:blipFill>
        <p:spPr>
          <a:xfrm>
            <a:off x="3074040" y="4820760"/>
            <a:ext cx="1178280" cy="606600"/>
          </a:xfrm>
          <a:prstGeom prst="rect">
            <a:avLst/>
          </a:prstGeom>
          <a:ln w="0">
            <a:noFill/>
          </a:ln>
        </p:spPr>
      </p:pic>
      <p:sp>
        <p:nvSpPr>
          <p:cNvPr id="377" name="Rectangles 2"/>
          <p:cNvSpPr/>
          <p:nvPr/>
        </p:nvSpPr>
        <p:spPr>
          <a:xfrm>
            <a:off x="7937640" y="4688280"/>
            <a:ext cx="149652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sp>
        <p:nvSpPr>
          <p:cNvPr id="378" name="Text Box 14"/>
          <p:cNvSpPr/>
          <p:nvPr/>
        </p:nvSpPr>
        <p:spPr>
          <a:xfrm>
            <a:off x="8064000" y="4941720"/>
            <a:ext cx="125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© ЛИФТ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9" name="Rectangles 4"/>
          <p:cNvSpPr/>
          <p:nvPr/>
        </p:nvSpPr>
        <p:spPr>
          <a:xfrm>
            <a:off x="5220000" y="4680000"/>
            <a:ext cx="1978200" cy="87264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5400000" y="4906440"/>
            <a:ext cx="397800" cy="388440"/>
          </a:xfrm>
          <a:prstGeom prst="rect">
            <a:avLst/>
          </a:prstGeom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5991840" y="5014440"/>
            <a:ext cx="1026360" cy="15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22"/>
          <p:cNvGrpSpPr/>
          <p:nvPr/>
        </p:nvGrpSpPr>
        <p:grpSpPr>
          <a:xfrm>
            <a:off x="6180480" y="730080"/>
            <a:ext cx="1356840" cy="985680"/>
            <a:chOff x="6180480" y="730080"/>
            <a:chExt cx="1356840" cy="985680"/>
          </a:xfrm>
        </p:grpSpPr>
        <p:sp>
          <p:nvSpPr>
            <p:cNvPr id="140" name="矩形 21"/>
            <p:cNvSpPr/>
            <p:nvPr/>
          </p:nvSpPr>
          <p:spPr>
            <a:xfrm rot="5400000">
              <a:off x="5745960" y="1164240"/>
              <a:ext cx="985680" cy="11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矩形 20"/>
            <p:cNvSpPr/>
            <p:nvPr/>
          </p:nvSpPr>
          <p:spPr>
            <a:xfrm>
              <a:off x="6297480" y="730080"/>
              <a:ext cx="1239840" cy="10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2" name="文本框 3"/>
          <p:cNvSpPr/>
          <p:nvPr/>
        </p:nvSpPr>
        <p:spPr>
          <a:xfrm>
            <a:off x="351720" y="410040"/>
            <a:ext cx="2836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Calibri"/>
                <a:ea typeface="Calibri"/>
              </a:rPr>
              <a:t>ЛИФТ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3" name="文本框 4"/>
          <p:cNvSpPr/>
          <p:nvPr/>
        </p:nvSpPr>
        <p:spPr>
          <a:xfrm>
            <a:off x="904680" y="840600"/>
            <a:ext cx="2248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состав команды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直接连接符 6"/>
          <p:cNvSpPr/>
          <p:nvPr/>
        </p:nvSpPr>
        <p:spPr>
          <a:xfrm>
            <a:off x="796320" y="457200"/>
            <a:ext cx="360" cy="63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矩形 17"/>
          <p:cNvSpPr/>
          <p:nvPr/>
        </p:nvSpPr>
        <p:spPr>
          <a:xfrm>
            <a:off x="6297480" y="833760"/>
            <a:ext cx="483984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矩形 18"/>
          <p:cNvSpPr/>
          <p:nvPr/>
        </p:nvSpPr>
        <p:spPr>
          <a:xfrm>
            <a:off x="6297480" y="2246760"/>
            <a:ext cx="483984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矩形 19"/>
          <p:cNvSpPr/>
          <p:nvPr/>
        </p:nvSpPr>
        <p:spPr>
          <a:xfrm>
            <a:off x="6297480" y="3659760"/>
            <a:ext cx="483984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组合 23"/>
          <p:cNvGrpSpPr/>
          <p:nvPr/>
        </p:nvGrpSpPr>
        <p:grpSpPr>
          <a:xfrm>
            <a:off x="6180480" y="2143080"/>
            <a:ext cx="1356840" cy="985680"/>
            <a:chOff x="6180480" y="2143080"/>
            <a:chExt cx="1356840" cy="985680"/>
          </a:xfrm>
        </p:grpSpPr>
        <p:sp>
          <p:nvSpPr>
            <p:cNvPr id="149" name="矩形 24"/>
            <p:cNvSpPr/>
            <p:nvPr/>
          </p:nvSpPr>
          <p:spPr>
            <a:xfrm rot="5400000">
              <a:off x="5745960" y="2577240"/>
              <a:ext cx="985680" cy="11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矩形 25"/>
            <p:cNvSpPr/>
            <p:nvPr/>
          </p:nvSpPr>
          <p:spPr>
            <a:xfrm>
              <a:off x="6297480" y="2143080"/>
              <a:ext cx="1239840" cy="10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组合 26"/>
          <p:cNvGrpSpPr/>
          <p:nvPr/>
        </p:nvGrpSpPr>
        <p:grpSpPr>
          <a:xfrm>
            <a:off x="6180480" y="3592080"/>
            <a:ext cx="1356840" cy="985680"/>
            <a:chOff x="6180480" y="3592080"/>
            <a:chExt cx="1356840" cy="985680"/>
          </a:xfrm>
        </p:grpSpPr>
        <p:sp>
          <p:nvSpPr>
            <p:cNvPr id="152" name="矩形 27"/>
            <p:cNvSpPr/>
            <p:nvPr/>
          </p:nvSpPr>
          <p:spPr>
            <a:xfrm rot="5400000">
              <a:off x="5745960" y="4026240"/>
              <a:ext cx="985680" cy="11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矩形 28"/>
            <p:cNvSpPr/>
            <p:nvPr/>
          </p:nvSpPr>
          <p:spPr>
            <a:xfrm>
              <a:off x="6297480" y="3592080"/>
              <a:ext cx="1239840" cy="10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文本框 29"/>
          <p:cNvSpPr/>
          <p:nvPr/>
        </p:nvSpPr>
        <p:spPr>
          <a:xfrm>
            <a:off x="6657840" y="920880"/>
            <a:ext cx="3782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Руслан Латипов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5" name="文本框 32"/>
          <p:cNvSpPr/>
          <p:nvPr/>
        </p:nvSpPr>
        <p:spPr>
          <a:xfrm>
            <a:off x="6657840" y="1423440"/>
            <a:ext cx="390744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Full Stack Developer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Зеленодольск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@rus_lat116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156" name="文本框 29"/>
          <p:cNvSpPr/>
          <p:nvPr/>
        </p:nvSpPr>
        <p:spPr>
          <a:xfrm>
            <a:off x="6657840" y="2301480"/>
            <a:ext cx="3782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Юрий Дон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7" name="文本框 32"/>
          <p:cNvSpPr/>
          <p:nvPr/>
        </p:nvSpPr>
        <p:spPr>
          <a:xfrm>
            <a:off x="6657840" y="2840400"/>
            <a:ext cx="414108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Science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Краснодар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@Yuriy_Nikitich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158" name="文本框 29"/>
          <p:cNvSpPr/>
          <p:nvPr/>
        </p:nvSpPr>
        <p:spPr>
          <a:xfrm>
            <a:off x="6264000" y="3709440"/>
            <a:ext cx="5037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Алексей Верт-Миллер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9" name="文本框 32"/>
          <p:cNvSpPr/>
          <p:nvPr/>
        </p:nvSpPr>
        <p:spPr>
          <a:xfrm>
            <a:off x="6657840" y="4284360"/>
            <a:ext cx="378252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Science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Архангельск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@alexwert3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  <p:pic>
        <p:nvPicPr>
          <p:cNvPr id="160" name="Content Placeholder 5" descr=""/>
          <p:cNvPicPr/>
          <p:nvPr/>
        </p:nvPicPr>
        <p:blipFill>
          <a:blip r:embed="rId1"/>
          <a:srcRect l="19221" t="-263" r="19221" b="-138"/>
          <a:stretch/>
        </p:blipFill>
        <p:spPr>
          <a:xfrm>
            <a:off x="1178640" y="1596240"/>
            <a:ext cx="4348800" cy="4343040"/>
          </a:xfrm>
          <a:prstGeom prst="rect">
            <a:avLst/>
          </a:prstGeom>
          <a:ln w="0">
            <a:noFill/>
          </a:ln>
        </p:spPr>
      </p:pic>
      <p:sp>
        <p:nvSpPr>
          <p:cNvPr id="161" name="矩形 2"/>
          <p:cNvSpPr/>
          <p:nvPr/>
        </p:nvSpPr>
        <p:spPr>
          <a:xfrm>
            <a:off x="6274800" y="5143680"/>
            <a:ext cx="483984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2" name="组合 1"/>
          <p:cNvGrpSpPr/>
          <p:nvPr/>
        </p:nvGrpSpPr>
        <p:grpSpPr>
          <a:xfrm>
            <a:off x="6157800" y="5076000"/>
            <a:ext cx="1356840" cy="985680"/>
            <a:chOff x="6157800" y="5076000"/>
            <a:chExt cx="1356840" cy="985680"/>
          </a:xfrm>
        </p:grpSpPr>
        <p:sp>
          <p:nvSpPr>
            <p:cNvPr id="163" name="矩形 7"/>
            <p:cNvSpPr/>
            <p:nvPr/>
          </p:nvSpPr>
          <p:spPr>
            <a:xfrm rot="5400000">
              <a:off x="5723280" y="5510160"/>
              <a:ext cx="985680" cy="117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矩形 8"/>
            <p:cNvSpPr/>
            <p:nvPr/>
          </p:nvSpPr>
          <p:spPr>
            <a:xfrm>
              <a:off x="6274800" y="5076000"/>
              <a:ext cx="1239840" cy="10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文本框 1"/>
          <p:cNvSpPr/>
          <p:nvPr/>
        </p:nvSpPr>
        <p:spPr>
          <a:xfrm>
            <a:off x="6601320" y="5193360"/>
            <a:ext cx="4556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Татьяна Моисеева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6" name="文本框 2"/>
          <p:cNvSpPr/>
          <p:nvPr/>
        </p:nvSpPr>
        <p:spPr>
          <a:xfrm>
            <a:off x="6635160" y="5768280"/>
            <a:ext cx="3782520" cy="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Full Stack Developer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Calibri"/>
              </a:rPr>
              <a:t>, Москва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@Estochka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4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圆角矩形 3"/>
          <p:cNvSpPr/>
          <p:nvPr/>
        </p:nvSpPr>
        <p:spPr>
          <a:xfrm>
            <a:off x="902520" y="719640"/>
            <a:ext cx="1061496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直角三角形 8"/>
          <p:cNvSpPr/>
          <p:nvPr/>
        </p:nvSpPr>
        <p:spPr>
          <a:xfrm>
            <a:off x="5864760" y="5492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直角三角形 12"/>
          <p:cNvSpPr/>
          <p:nvPr/>
        </p:nvSpPr>
        <p:spPr>
          <a:xfrm rot="10800000">
            <a:off x="11161800" y="759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文本框 26"/>
          <p:cNvSpPr/>
          <p:nvPr/>
        </p:nvSpPr>
        <p:spPr>
          <a:xfrm>
            <a:off x="6410520" y="929520"/>
            <a:ext cx="4566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Calibri"/>
              </a:rPr>
              <a:t>Задача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72" name="直接连接符 27"/>
          <p:cNvSpPr/>
          <p:nvPr/>
        </p:nvSpPr>
        <p:spPr>
          <a:xfrm>
            <a:off x="6710040" y="1694520"/>
            <a:ext cx="1437480" cy="252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文本框 28"/>
          <p:cNvSpPr/>
          <p:nvPr/>
        </p:nvSpPr>
        <p:spPr>
          <a:xfrm>
            <a:off x="6120000" y="1995480"/>
            <a:ext cx="485820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  <a:ea typeface="Arial"/>
              </a:rPr>
              <a:t>Задача комплаенс контроля широко известна и востребована в индустриях автомобилестроения, авиастроения, при создании сложных программно-аппаратных систем в железнодорожной, энергетической и других отраслях.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  <a:ea typeface="Arial"/>
              </a:rPr>
              <a:t>Участникам хакатона необходимо разработать алгоритм для осуществления комплаенс контроля. Необходимо производить качественный анализ документации на соответствие, а также устанавливать уровень соответствия по предоставленной шкале.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rcRect l="17645" t="0" r="16507" b="10502"/>
          <a:stretch/>
        </p:blipFill>
        <p:spPr>
          <a:xfrm>
            <a:off x="1214280" y="306720"/>
            <a:ext cx="4510440" cy="61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33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圆角矩形 8"/>
          <p:cNvSpPr/>
          <p:nvPr/>
        </p:nvSpPr>
        <p:spPr>
          <a:xfrm>
            <a:off x="902520" y="719640"/>
            <a:ext cx="1061496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直角三角形 3"/>
          <p:cNvSpPr/>
          <p:nvPr/>
        </p:nvSpPr>
        <p:spPr>
          <a:xfrm>
            <a:off x="1008000" y="545904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直角三角形 11"/>
          <p:cNvSpPr/>
          <p:nvPr/>
        </p:nvSpPr>
        <p:spPr>
          <a:xfrm rot="10800000">
            <a:off x="11161800" y="759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057320" y="2412000"/>
            <a:ext cx="4764240" cy="287964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145640" y="2412000"/>
            <a:ext cx="4194000" cy="287964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6840000" y="2088000"/>
            <a:ext cx="4500000" cy="3420000"/>
          </a:xfrm>
          <a:prstGeom prst="line">
            <a:avLst/>
          </a:prstGeom>
          <a:ln w="7632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6840000" y="2016000"/>
            <a:ext cx="4500000" cy="3420000"/>
          </a:xfrm>
          <a:prstGeom prst="line">
            <a:avLst/>
          </a:prstGeom>
          <a:ln w="7632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直接连接符 3"/>
          <p:cNvSpPr/>
          <p:nvPr/>
        </p:nvSpPr>
        <p:spPr>
          <a:xfrm>
            <a:off x="1080000" y="807840"/>
            <a:ext cx="360" cy="81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文本框 9"/>
          <p:cNvSpPr/>
          <p:nvPr/>
        </p:nvSpPr>
        <p:spPr>
          <a:xfrm>
            <a:off x="1188000" y="756000"/>
            <a:ext cx="4499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Arial"/>
              </a:rPr>
              <a:t>Комплаенс контроль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5" name="文本框 14"/>
          <p:cNvSpPr/>
          <p:nvPr/>
        </p:nvSpPr>
        <p:spPr>
          <a:xfrm>
            <a:off x="1260000" y="1272960"/>
            <a:ext cx="3239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разработка алгоритма ИИ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32"/>
          <p:cNvSpPr/>
          <p:nvPr/>
        </p:nvSpPr>
        <p:spPr>
          <a:xfrm>
            <a:off x="5385600" y="3706920"/>
            <a:ext cx="1408320" cy="140832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矩形 31"/>
          <p:cNvSpPr/>
          <p:nvPr/>
        </p:nvSpPr>
        <p:spPr>
          <a:xfrm>
            <a:off x="5385600" y="3213000"/>
            <a:ext cx="1408320" cy="140832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矩形 30"/>
          <p:cNvSpPr/>
          <p:nvPr/>
        </p:nvSpPr>
        <p:spPr>
          <a:xfrm>
            <a:off x="5385600" y="2719080"/>
            <a:ext cx="1408320" cy="1408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文本框 3"/>
          <p:cNvSpPr/>
          <p:nvPr/>
        </p:nvSpPr>
        <p:spPr>
          <a:xfrm>
            <a:off x="603720" y="410040"/>
            <a:ext cx="2836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404040"/>
                </a:solidFill>
                <a:latin typeface="Calibri"/>
                <a:ea typeface="Calibri"/>
              </a:rPr>
              <a:t>Данные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0" name="文本框 4"/>
          <p:cNvSpPr/>
          <p:nvPr/>
        </p:nvSpPr>
        <p:spPr>
          <a:xfrm>
            <a:off x="1228680" y="840600"/>
            <a:ext cx="2248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  <a:ea typeface="Arial"/>
              </a:rPr>
              <a:t>обзор данных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91" name="直接连接符 5"/>
          <p:cNvSpPr/>
          <p:nvPr/>
        </p:nvSpPr>
        <p:spPr>
          <a:xfrm>
            <a:off x="796320" y="457200"/>
            <a:ext cx="360" cy="63216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文本框 18"/>
          <p:cNvSpPr/>
          <p:nvPr/>
        </p:nvSpPr>
        <p:spPr>
          <a:xfrm>
            <a:off x="864000" y="1994760"/>
            <a:ext cx="359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  <a:ea typeface="Calibri"/>
              </a:rPr>
              <a:t>Документация на дизайн (HMI)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93" name="文本框 19"/>
          <p:cNvSpPr/>
          <p:nvPr/>
        </p:nvSpPr>
        <p:spPr>
          <a:xfrm>
            <a:off x="720000" y="2386800"/>
            <a:ext cx="3419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12 элементов спецификации, описывающих сценарий интерфейсной работы системы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194" name="文本框 20"/>
          <p:cNvSpPr/>
          <p:nvPr/>
        </p:nvSpPr>
        <p:spPr>
          <a:xfrm>
            <a:off x="762840" y="4274640"/>
            <a:ext cx="37357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  <a:ea typeface="Calibri"/>
              </a:rPr>
              <a:t>Технические спецификации (SSTS)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95" name="文本框 22"/>
          <p:cNvSpPr/>
          <p:nvPr/>
        </p:nvSpPr>
        <p:spPr>
          <a:xfrm>
            <a:off x="8615160" y="2974320"/>
            <a:ext cx="1679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Отчёт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96" name="文本框 23"/>
          <p:cNvSpPr/>
          <p:nvPr/>
        </p:nvSpPr>
        <p:spPr>
          <a:xfrm>
            <a:off x="7740000" y="3420000"/>
            <a:ext cx="34185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анализ и выявленная зависимость (уровень расхождения) документов с выводами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97" name="矩形 29"/>
          <p:cNvSpPr/>
          <p:nvPr/>
        </p:nvSpPr>
        <p:spPr>
          <a:xfrm>
            <a:off x="5385600" y="2225160"/>
            <a:ext cx="1408320" cy="1408320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  <a:scene3d>
            <a:camera prst="isometricTopUp"/>
            <a:lightRig dir="t" rig="threeP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矩形 35"/>
          <p:cNvSpPr/>
          <p:nvPr/>
        </p:nvSpPr>
        <p:spPr>
          <a:xfrm>
            <a:off x="7558920" y="2847960"/>
            <a:ext cx="3747960" cy="1325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矩形 37"/>
          <p:cNvSpPr/>
          <p:nvPr/>
        </p:nvSpPr>
        <p:spPr>
          <a:xfrm>
            <a:off x="762840" y="4125240"/>
            <a:ext cx="3747960" cy="12722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矩形 38"/>
          <p:cNvSpPr/>
          <p:nvPr/>
        </p:nvSpPr>
        <p:spPr>
          <a:xfrm>
            <a:off x="720000" y="1928160"/>
            <a:ext cx="3790800" cy="1489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直角三角形 39"/>
          <p:cNvSpPr/>
          <p:nvPr/>
        </p:nvSpPr>
        <p:spPr>
          <a:xfrm rot="5400000">
            <a:off x="7561800" y="2846520"/>
            <a:ext cx="290520" cy="2905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直角三角形 41"/>
          <p:cNvSpPr/>
          <p:nvPr/>
        </p:nvSpPr>
        <p:spPr>
          <a:xfrm rot="10800000">
            <a:off x="4223160" y="1932840"/>
            <a:ext cx="290520" cy="2905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直角三角形 42"/>
          <p:cNvSpPr/>
          <p:nvPr/>
        </p:nvSpPr>
        <p:spPr>
          <a:xfrm rot="10800000">
            <a:off x="4223160" y="4130640"/>
            <a:ext cx="290520" cy="2905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文本框 5"/>
          <p:cNvSpPr/>
          <p:nvPr/>
        </p:nvSpPr>
        <p:spPr>
          <a:xfrm>
            <a:off x="900000" y="4644000"/>
            <a:ext cx="3419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11 элементов технической документации, описывающий работу блока сисетемы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14"/>
          <p:cNvSpPr/>
          <p:nvPr/>
        </p:nvSpPr>
        <p:spPr>
          <a:xfrm>
            <a:off x="7988760" y="573696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矩形 4"/>
          <p:cNvSpPr/>
          <p:nvPr/>
        </p:nvSpPr>
        <p:spPr>
          <a:xfrm>
            <a:off x="245880" y="29484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圆角矩形 7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文本框 17"/>
          <p:cNvSpPr/>
          <p:nvPr/>
        </p:nvSpPr>
        <p:spPr>
          <a:xfrm>
            <a:off x="552600" y="424800"/>
            <a:ext cx="1604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09" name="椭圆 19"/>
          <p:cNvSpPr/>
          <p:nvPr/>
        </p:nvSpPr>
        <p:spPr>
          <a:xfrm>
            <a:off x="649800" y="17312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0" name="文本框 20"/>
          <p:cNvSpPr/>
          <p:nvPr/>
        </p:nvSpPr>
        <p:spPr>
          <a:xfrm>
            <a:off x="1408320" y="1693080"/>
            <a:ext cx="9211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Наличие примеров, где отсутствует спецификация SSTS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1" name="文本框 21"/>
          <p:cNvSpPr/>
          <p:nvPr/>
        </p:nvSpPr>
        <p:spPr>
          <a:xfrm>
            <a:off x="1522080" y="2145600"/>
            <a:ext cx="49258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отсутствие возможности оценки реализации разработанного дизайна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12" name="椭圆 22"/>
          <p:cNvSpPr/>
          <p:nvPr/>
        </p:nvSpPr>
        <p:spPr>
          <a:xfrm>
            <a:off x="649440" y="394200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3" name="文本框 23"/>
          <p:cNvSpPr/>
          <p:nvPr/>
        </p:nvSpPr>
        <p:spPr>
          <a:xfrm>
            <a:off x="1522080" y="3942360"/>
            <a:ext cx="7116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Нет описания критерия Complience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4" name="直接连接符 27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文本框 28"/>
          <p:cNvSpPr/>
          <p:nvPr/>
        </p:nvSpPr>
        <p:spPr>
          <a:xfrm>
            <a:off x="576000" y="1210320"/>
            <a:ext cx="1941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анализ данных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16" name="文本框 22"/>
          <p:cNvSpPr/>
          <p:nvPr/>
        </p:nvSpPr>
        <p:spPr>
          <a:xfrm>
            <a:off x="8116560" y="2360520"/>
            <a:ext cx="2222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17" name="文本框 23"/>
          <p:cNvSpPr/>
          <p:nvPr/>
        </p:nvSpPr>
        <p:spPr>
          <a:xfrm>
            <a:off x="7560000" y="2706120"/>
            <a:ext cx="341892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возрат на доработку/разработка критериев необходимости разработки технической спецификации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18" name="矩形 35"/>
          <p:cNvSpPr/>
          <p:nvPr/>
        </p:nvSpPr>
        <p:spPr>
          <a:xfrm>
            <a:off x="7276320" y="2342160"/>
            <a:ext cx="374796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文本框 21"/>
          <p:cNvSpPr/>
          <p:nvPr/>
        </p:nvSpPr>
        <p:spPr>
          <a:xfrm>
            <a:off x="1620360" y="4546440"/>
            <a:ext cx="480780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высокий риск человеческого фактора при оценке уровня соответсвия от эталонного, отсутствие возможности итерпритации результата соответствия при использовании алгоритмов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0" name="矩形 35"/>
          <p:cNvSpPr/>
          <p:nvPr/>
        </p:nvSpPr>
        <p:spPr>
          <a:xfrm>
            <a:off x="7230600" y="4680000"/>
            <a:ext cx="3747960" cy="1289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文本框 22"/>
          <p:cNvSpPr/>
          <p:nvPr/>
        </p:nvSpPr>
        <p:spPr>
          <a:xfrm>
            <a:off x="8116560" y="4753800"/>
            <a:ext cx="2222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22" name="文本框 23"/>
          <p:cNvSpPr/>
          <p:nvPr/>
        </p:nvSpPr>
        <p:spPr>
          <a:xfrm>
            <a:off x="7380000" y="5063400"/>
            <a:ext cx="3418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описания критерия оценки соответствия, а также методические рекомендации для работников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形 40"/>
          <p:cNvSpPr/>
          <p:nvPr/>
        </p:nvSpPr>
        <p:spPr>
          <a:xfrm>
            <a:off x="7988760" y="573696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矩形 41"/>
          <p:cNvSpPr/>
          <p:nvPr/>
        </p:nvSpPr>
        <p:spPr>
          <a:xfrm>
            <a:off x="245880" y="29484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圆角矩形 11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文本框 44"/>
          <p:cNvSpPr/>
          <p:nvPr/>
        </p:nvSpPr>
        <p:spPr>
          <a:xfrm>
            <a:off x="552600" y="424800"/>
            <a:ext cx="1604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27" name="椭圆 4"/>
          <p:cNvSpPr/>
          <p:nvPr/>
        </p:nvSpPr>
        <p:spPr>
          <a:xfrm>
            <a:off x="649800" y="17312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文本框 45"/>
          <p:cNvSpPr/>
          <p:nvPr/>
        </p:nvSpPr>
        <p:spPr>
          <a:xfrm>
            <a:off x="1408320" y="1693080"/>
            <a:ext cx="9211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Разнородный формат текста в документах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9" name="文本框 46"/>
          <p:cNvSpPr/>
          <p:nvPr/>
        </p:nvSpPr>
        <p:spPr>
          <a:xfrm>
            <a:off x="1522080" y="2145600"/>
            <a:ext cx="492588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затрудняет реализацию автоматизации обработки документов, а так же человеческое восприятие при чтении документа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30" name="椭圆 5"/>
          <p:cNvSpPr/>
          <p:nvPr/>
        </p:nvSpPr>
        <p:spPr>
          <a:xfrm>
            <a:off x="649440" y="394200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1" name="文本框 47"/>
          <p:cNvSpPr/>
          <p:nvPr/>
        </p:nvSpPr>
        <p:spPr>
          <a:xfrm>
            <a:off x="1522080" y="3942360"/>
            <a:ext cx="7657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Calibri"/>
              </a:rPr>
              <a:t>Отсутствие информации в отдельных разделах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2" name="直接连接符 11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文本框 48"/>
          <p:cNvSpPr/>
          <p:nvPr/>
        </p:nvSpPr>
        <p:spPr>
          <a:xfrm>
            <a:off x="576000" y="1210320"/>
            <a:ext cx="1941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анализ данных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4" name="文本框 49"/>
          <p:cNvSpPr/>
          <p:nvPr/>
        </p:nvSpPr>
        <p:spPr>
          <a:xfrm>
            <a:off x="8116560" y="2360520"/>
            <a:ext cx="2222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5" name="文本框 50"/>
          <p:cNvSpPr/>
          <p:nvPr/>
        </p:nvSpPr>
        <p:spPr>
          <a:xfrm>
            <a:off x="7560000" y="2706120"/>
            <a:ext cx="34189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требованию к формату документов (шрифт, стилистика, нумерация разделов) — образец типовой формы документа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36" name="矩形 42"/>
          <p:cNvSpPr/>
          <p:nvPr/>
        </p:nvSpPr>
        <p:spPr>
          <a:xfrm>
            <a:off x="7276320" y="2342160"/>
            <a:ext cx="3747960" cy="1257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文本框 51"/>
          <p:cNvSpPr/>
          <p:nvPr/>
        </p:nvSpPr>
        <p:spPr>
          <a:xfrm>
            <a:off x="1584360" y="4546440"/>
            <a:ext cx="48078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затрудняет полноценную оценку документов, например раздел </a:t>
            </a:r>
            <a:r>
              <a:rPr b="1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Description:</a:t>
            </a: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не заполнен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38" name="矩形 43"/>
          <p:cNvSpPr/>
          <p:nvPr/>
        </p:nvSpPr>
        <p:spPr>
          <a:xfrm>
            <a:off x="7230600" y="4680000"/>
            <a:ext cx="3747960" cy="1289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文本框 52"/>
          <p:cNvSpPr/>
          <p:nvPr/>
        </p:nvSpPr>
        <p:spPr>
          <a:xfrm>
            <a:off x="8116560" y="4753800"/>
            <a:ext cx="2222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40" name="文本框 53"/>
          <p:cNvSpPr/>
          <p:nvPr/>
        </p:nvSpPr>
        <p:spPr>
          <a:xfrm>
            <a:off x="7380000" y="5063400"/>
            <a:ext cx="341856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В случае отсутсвия информации раздел не включать в документацию или помечать раздел - «</a:t>
            </a:r>
            <a:r>
              <a:rPr b="1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требования не предъявляются</a:t>
            </a: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»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 9"/>
          <p:cNvSpPr/>
          <p:nvPr/>
        </p:nvSpPr>
        <p:spPr>
          <a:xfrm>
            <a:off x="7988760" y="573696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矩形 10"/>
          <p:cNvSpPr/>
          <p:nvPr/>
        </p:nvSpPr>
        <p:spPr>
          <a:xfrm>
            <a:off x="245880" y="294840"/>
            <a:ext cx="3954600" cy="822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圆角矩形 2"/>
          <p:cNvSpPr/>
          <p:nvPr/>
        </p:nvSpPr>
        <p:spPr>
          <a:xfrm>
            <a:off x="403200" y="450000"/>
            <a:ext cx="11382840" cy="595548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00000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文本框 11"/>
          <p:cNvSpPr/>
          <p:nvPr/>
        </p:nvSpPr>
        <p:spPr>
          <a:xfrm>
            <a:off x="552600" y="424800"/>
            <a:ext cx="1604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EDA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5" name="椭圆 3"/>
          <p:cNvSpPr/>
          <p:nvPr/>
        </p:nvSpPr>
        <p:spPr>
          <a:xfrm>
            <a:off x="649800" y="14072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文本框 12"/>
          <p:cNvSpPr/>
          <p:nvPr/>
        </p:nvSpPr>
        <p:spPr>
          <a:xfrm>
            <a:off x="1408320" y="1369080"/>
            <a:ext cx="86709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Calibri"/>
                <a:ea typeface="Calibri"/>
              </a:rPr>
              <a:t>Отсутствие обобщающей характеристики RFI/RFP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47" name="文本框 13"/>
          <p:cNvSpPr/>
          <p:nvPr/>
        </p:nvSpPr>
        <p:spPr>
          <a:xfrm>
            <a:off x="1522080" y="1821600"/>
            <a:ext cx="49258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отсутствие возможности принятия решения по результатам общего анализа документации</a:t>
            </a:r>
            <a:endParaRPr b="0" lang="ru-RU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248" name="直接连接符 2"/>
          <p:cNvSpPr/>
          <p:nvPr/>
        </p:nvSpPr>
        <p:spPr>
          <a:xfrm>
            <a:off x="740160" y="116136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文本框 16"/>
          <p:cNvSpPr/>
          <p:nvPr/>
        </p:nvSpPr>
        <p:spPr>
          <a:xfrm>
            <a:off x="1557000" y="2727000"/>
            <a:ext cx="2222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  <a:ea typeface="Calibri"/>
              </a:rPr>
              <a:t>Рекомендация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50" name="文本框 24"/>
          <p:cNvSpPr/>
          <p:nvPr/>
        </p:nvSpPr>
        <p:spPr>
          <a:xfrm>
            <a:off x="900360" y="3096000"/>
            <a:ext cx="34189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Calibri"/>
                <a:ea typeface="Calibri"/>
              </a:rPr>
              <a:t>разработать критерии (допустимую долю) в разрезе Complience Level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51" name="矩形 13"/>
          <p:cNvSpPr/>
          <p:nvPr/>
        </p:nvSpPr>
        <p:spPr>
          <a:xfrm>
            <a:off x="720000" y="2631960"/>
            <a:ext cx="3747960" cy="1147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rcRect l="806" t="469" r="0" b="0"/>
          <a:stretch/>
        </p:blipFill>
        <p:spPr>
          <a:xfrm>
            <a:off x="6211800" y="2008440"/>
            <a:ext cx="5307480" cy="41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矩形 4"/>
          <p:cNvSpPr/>
          <p:nvPr/>
        </p:nvSpPr>
        <p:spPr>
          <a:xfrm>
            <a:off x="779760" y="588240"/>
            <a:ext cx="1239840" cy="1132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圆角矩形 3"/>
          <p:cNvSpPr/>
          <p:nvPr/>
        </p:nvSpPr>
        <p:spPr>
          <a:xfrm>
            <a:off x="902520" y="711360"/>
            <a:ext cx="10383840" cy="54327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直角三角形 8"/>
          <p:cNvSpPr/>
          <p:nvPr/>
        </p:nvSpPr>
        <p:spPr>
          <a:xfrm>
            <a:off x="973440" y="5456880"/>
            <a:ext cx="624600" cy="624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直角三角形 12"/>
          <p:cNvSpPr/>
          <p:nvPr/>
        </p:nvSpPr>
        <p:spPr>
          <a:xfrm rot="10800000">
            <a:off x="10981800" y="723960"/>
            <a:ext cx="313560" cy="31356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文本框 26"/>
          <p:cNvSpPr/>
          <p:nvPr/>
        </p:nvSpPr>
        <p:spPr>
          <a:xfrm>
            <a:off x="1026720" y="664920"/>
            <a:ext cx="1224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FE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258" name="直接连接符 27"/>
          <p:cNvSpPr/>
          <p:nvPr/>
        </p:nvSpPr>
        <p:spPr>
          <a:xfrm>
            <a:off x="1122120" y="1371600"/>
            <a:ext cx="89964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文本框 28"/>
          <p:cNvSpPr/>
          <p:nvPr/>
        </p:nvSpPr>
        <p:spPr>
          <a:xfrm>
            <a:off x="1072440" y="1331640"/>
            <a:ext cx="2885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404040"/>
                </a:solidFill>
                <a:latin typeface="Calibri"/>
                <a:ea typeface="Arial"/>
              </a:rPr>
              <a:t>генерация признаков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60" name="椭圆 19"/>
          <p:cNvSpPr/>
          <p:nvPr/>
        </p:nvSpPr>
        <p:spPr>
          <a:xfrm>
            <a:off x="1122840" y="176832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1" name="文本框 20"/>
          <p:cNvSpPr/>
          <p:nvPr/>
        </p:nvSpPr>
        <p:spPr>
          <a:xfrm>
            <a:off x="1900080" y="1756440"/>
            <a:ext cx="6557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Извлечение текстов из документов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2" name="文本框 21"/>
          <p:cNvSpPr/>
          <p:nvPr/>
        </p:nvSpPr>
        <p:spPr>
          <a:xfrm>
            <a:off x="1900080" y="2218680"/>
            <a:ext cx="4925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формировать токены для обучения модели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3" name="椭圆 22"/>
          <p:cNvSpPr/>
          <p:nvPr/>
        </p:nvSpPr>
        <p:spPr>
          <a:xfrm>
            <a:off x="1122480" y="30920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文本框 23"/>
          <p:cNvSpPr/>
          <p:nvPr/>
        </p:nvSpPr>
        <p:spPr>
          <a:xfrm>
            <a:off x="1900080" y="3100680"/>
            <a:ext cx="6558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Признак наличия спецификации SSTS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5" name="文本框 21"/>
          <p:cNvSpPr/>
          <p:nvPr/>
        </p:nvSpPr>
        <p:spPr>
          <a:xfrm>
            <a:off x="1900080" y="3578760"/>
            <a:ext cx="4925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определить уровень расхождения без использования алгоритмов ИИ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6" name="椭圆 1"/>
          <p:cNvSpPr/>
          <p:nvPr/>
        </p:nvSpPr>
        <p:spPr>
          <a:xfrm>
            <a:off x="1080000" y="4398840"/>
            <a:ext cx="640800" cy="64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文本框 27"/>
          <p:cNvSpPr/>
          <p:nvPr/>
        </p:nvSpPr>
        <p:spPr>
          <a:xfrm>
            <a:off x="1980000" y="4404600"/>
            <a:ext cx="773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Удаление не релевантных слов из описания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8" name="文本框 57"/>
          <p:cNvSpPr/>
          <p:nvPr/>
        </p:nvSpPr>
        <p:spPr>
          <a:xfrm>
            <a:off x="1913760" y="5100120"/>
            <a:ext cx="4925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данный признак позволяет улучшить качество сопоставления документов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LibreOffice/7.3.7.2$Linux_X86_64 LibreOffice_project/30$Build-2</Application>
  <AppVersion>15.0000</AppVersion>
  <Words>7741</Words>
  <Paragraphs>392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2017-12-31T00:59:00Z</dcterms:created>
  <dc:creator>Windows 用户</dc:creator>
  <dc:description/>
  <dc:language>ru-RU</dc:language>
  <cp:lastModifiedBy/>
  <dcterms:modified xsi:type="dcterms:W3CDTF">2024-11-09T23:07:08Z</dcterms:modified>
  <cp:revision>92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12F6BCB5D55146488F2D119098911DBA_11</vt:lpwstr>
  </property>
  <property fmtid="{D5CDD505-2E9C-101B-9397-08002B2CF9AE}" pid="3" name="KSOProductBuildVer">
    <vt:lpwstr>1033-12.2.0.13472</vt:lpwstr>
  </property>
  <property fmtid="{D5CDD505-2E9C-101B-9397-08002B2CF9AE}" pid="4" name="PresentationFormat">
    <vt:lpwstr>宽屏</vt:lpwstr>
  </property>
  <property fmtid="{D5CDD505-2E9C-101B-9397-08002B2CF9AE}" pid="5" name="Slides">
    <vt:i4>28</vt:i4>
  </property>
</Properties>
</file>