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2.png" ContentType="image/png"/>
  <Override PartName="/ppt/media/image10.png" ContentType="image/png"/>
  <Override PartName="/ppt/media/image6.jpeg" ContentType="image/jpeg"/>
  <Override PartName="/ppt/media/image11.png" ContentType="image/png"/>
  <Override PartName="/ppt/media/image17.png" ContentType="image/png"/>
  <Override PartName="/ppt/media/image16.png" ContentType="image/png"/>
  <Override PartName="/ppt/media/image5.jpeg" ContentType="image/jpeg"/>
  <Override PartName="/ppt/media/image15.png" ContentType="image/png"/>
  <Override PartName="/ppt/media/media14.mp4" ContentType="video/mp4"/>
  <Override PartName="/ppt/media/image4.png" ContentType="image/png"/>
  <Override PartName="/ppt/media/image8.jpeg" ContentType="image/jpeg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13.png" ContentType="image/png"/>
  <Override PartName="/ppt/media/image7.jpeg" ContentType="image/jpeg"/>
  <Override PartName="/ppt/media/image18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04349B-8F03-4E92-A27E-8CC32DAAE18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F1CE0A-B87A-459D-8CB4-727F54F17C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98837D-5F8D-4FC9-A9D6-B6F617FE541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ECCB4A-EBA4-4E07-809F-F9511B41080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151DA4-5262-44C8-A8E5-BCE45894DE8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988CB7F-BC2E-4793-8FA6-A706ADED15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4D0001-BDD3-41EC-BC7E-4CB06DACBE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BCA772-97F5-4816-A21E-1B2E435140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C4C894-22F1-4EA4-94C1-7B9BCA652E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AF51B1-70BE-482E-834D-85997F3E53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86CEB3-3335-4EAF-A1EE-9F0B839F4B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AE60CF-C37D-4FF1-8CFA-6D4960EB4D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669772-5427-434E-BCD3-82E96E9AA2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E3129A-7807-4349-A3FD-B0B21F05D8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454298-D79A-42DD-8180-A2046BE7F4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C230E9-EBA8-41FD-880E-64A797C9C61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4E0B78-F715-419F-BA04-CE2429C1CD9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54A4B8E-1FDD-4BBC-8435-3ADEC92C92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3CAA93A-6D45-47F2-B342-4DE8FC0929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58E9512-6BBB-43EB-80A5-0EC49B0605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04ED124-257F-4EF2-9A53-3991A3CF62A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AC29E50-03BA-4B11-AF42-66D63DD9E8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C7EB89-EF73-493B-AB20-FD495CAFF0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D64E2D9-5654-41CA-92F4-4DFEBBF821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908FC83-DD52-4B77-A80E-B4A4D63001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17FE57D-A0CA-4526-9681-292BCB0678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1450FA7-BCFC-4140-BE6C-FA5CC769DC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0753BED-6AAF-4F17-BFFE-82D9DEE375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F9AF673-B360-43DE-8283-7348515F4BD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3D65586-003E-4E6C-9FBA-67E14C03DA3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365181-2305-4A5A-BBC5-F5E093187D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293BC6-ECDF-45D7-96DA-DBB832B5567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56070C-851E-4CA7-B2D8-82A7D625A0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C4B313-6137-442C-A5BD-5F6AC70B84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487713-95ED-432B-9531-8A873BFCD0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952CF1-2702-45E7-888B-3F6FE9D26F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ru-RU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453A8043-4871-4917-B148-988AD310717E}" type="slidenum">
              <a:rPr b="0" lang="ru-RU" sz="2400" spc="-1" strike="noStrike">
                <a:latin typeface="Times New Roman"/>
              </a:rPr>
              <a:t>&lt;номер&gt;</a:t>
            </a:fld>
            <a:endParaRPr b="0" lang="ru-RU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</a:t>
            </a:r>
            <a:r>
              <a:rPr b="0" lang="ru-RU" sz="4400" spc="-1" strike="noStrike">
                <a:latin typeface="Arial"/>
              </a:rPr>
              <a:t>текста заглавия </a:t>
            </a:r>
            <a:r>
              <a:rPr b="0" lang="ru-RU" sz="4400" spc="-1" strike="noStrike">
                <a:latin typeface="Arial"/>
              </a:rPr>
              <a:t>щёлкните </a:t>
            </a:r>
            <a:r>
              <a:rPr b="0" lang="ru-RU" sz="4400" spc="-1" strike="noStrike">
                <a:latin typeface="Arial"/>
              </a:rPr>
              <a:t>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ru-RU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8CE03298-77C2-4679-BC36-59907A4A57BF}" type="slidenum">
              <a:rPr b="0" lang="ru-RU" sz="2400" spc="-1" strike="noStrike">
                <a:latin typeface="Times New Roman"/>
              </a:rPr>
              <a:t>&lt;номер&gt;</a:t>
            </a:fld>
            <a:endParaRPr b="0" lang="ru-RU" sz="2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ru-RU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D9714096-2051-4967-910C-86767D08E907}" type="slidenum">
              <a:rPr b="0" lang="ru-RU" sz="2400" spc="-1" strike="noStrike">
                <a:latin typeface="Times New Roman"/>
              </a:rPr>
              <a:t>&lt;номер&gt;</a:t>
            </a:fld>
            <a:endParaRPr b="0" lang="ru-RU" sz="2400" spc="-1" strike="noStrike"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я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п</a:t>
            </a:r>
            <a:r>
              <a:rPr b="0" lang="ru-RU" sz="4400" spc="-1" strike="noStrike">
                <a:latin typeface="Arial"/>
              </a:rPr>
              <a:t>р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в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е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с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з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г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в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я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щ</a:t>
            </a:r>
            <a:r>
              <a:rPr b="0" lang="ru-RU" sz="4400" spc="-1" strike="noStrike">
                <a:latin typeface="Arial"/>
              </a:rPr>
              <a:t>ё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н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е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м</a:t>
            </a:r>
            <a:r>
              <a:rPr b="0" lang="ru-RU" sz="4400" spc="-1" strike="noStrike">
                <a:latin typeface="Arial"/>
              </a:rPr>
              <a:t>ы</a:t>
            </a:r>
            <a:r>
              <a:rPr b="0" lang="ru-RU" sz="4400" spc="-1" strike="noStrike">
                <a:latin typeface="Arial"/>
              </a:rPr>
              <a:t>ш</a:t>
            </a:r>
            <a:r>
              <a:rPr b="0" lang="ru-RU" sz="4400" spc="-1" strike="noStrike">
                <a:latin typeface="Arial"/>
              </a:rPr>
              <a:t>ь</a:t>
            </a:r>
            <a:r>
              <a:rPr b="0" lang="ru-RU" sz="4400" spc="-1" strike="noStrike">
                <a:latin typeface="Arial"/>
              </a:rPr>
              <a:t>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 6"/>
          <p:cNvGrpSpPr/>
          <p:nvPr/>
        </p:nvGrpSpPr>
        <p:grpSpPr>
          <a:xfrm>
            <a:off x="11540880" y="374400"/>
            <a:ext cx="445320" cy="445680"/>
            <a:chOff x="11540880" y="374400"/>
            <a:chExt cx="445320" cy="445680"/>
          </a:xfrm>
        </p:grpSpPr>
        <p:sp>
          <p:nvSpPr>
            <p:cNvPr id="125" name="椭圆 7"/>
            <p:cNvSpPr/>
            <p:nvPr/>
          </p:nvSpPr>
          <p:spPr>
            <a:xfrm>
              <a:off x="11540880" y="374400"/>
              <a:ext cx="445320" cy="44568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26" name="组合 8"/>
            <p:cNvGrpSpPr/>
            <p:nvPr/>
          </p:nvGrpSpPr>
          <p:grpSpPr>
            <a:xfrm>
              <a:off x="11664720" y="538200"/>
              <a:ext cx="199080" cy="119520"/>
              <a:chOff x="11664720" y="538200"/>
              <a:chExt cx="199080" cy="119520"/>
            </a:xfrm>
          </p:grpSpPr>
          <p:sp>
            <p:nvSpPr>
              <p:cNvPr id="127" name="直接连接符 9"/>
              <p:cNvSpPr/>
              <p:nvPr/>
            </p:nvSpPr>
            <p:spPr>
              <a:xfrm>
                <a:off x="11664720" y="538200"/>
                <a:ext cx="199080" cy="360"/>
              </a:xfrm>
              <a:prstGeom prst="line">
                <a:avLst/>
              </a:prstGeom>
              <a:ln cap="rnd"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8" name="直接连接符 10"/>
              <p:cNvSpPr/>
              <p:nvPr/>
            </p:nvSpPr>
            <p:spPr>
              <a:xfrm>
                <a:off x="11664720" y="597600"/>
                <a:ext cx="199080" cy="720"/>
              </a:xfrm>
              <a:prstGeom prst="line">
                <a:avLst/>
              </a:prstGeom>
              <a:ln cap="rnd"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9" name="直接连接符 11"/>
              <p:cNvSpPr/>
              <p:nvPr/>
            </p:nvSpPr>
            <p:spPr>
              <a:xfrm>
                <a:off x="11664720" y="657360"/>
                <a:ext cx="199080" cy="360"/>
              </a:xfrm>
              <a:prstGeom prst="line">
                <a:avLst/>
              </a:prstGeom>
              <a:ln cap="rnd"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5860" spc="-1" strike="noStrike">
                <a:latin typeface="Arial"/>
              </a:rPr>
              <a:t>Д</a:t>
            </a:r>
            <a:r>
              <a:rPr b="0" lang="ru-RU" sz="5860" spc="-1" strike="noStrike">
                <a:latin typeface="Arial"/>
              </a:rPr>
              <a:t>ля </a:t>
            </a:r>
            <a:r>
              <a:rPr b="0" lang="ru-RU" sz="5860" spc="-1" strike="noStrike">
                <a:latin typeface="Arial"/>
              </a:rPr>
              <a:t>пр</a:t>
            </a:r>
            <a:r>
              <a:rPr b="0" lang="ru-RU" sz="5860" spc="-1" strike="noStrike">
                <a:latin typeface="Arial"/>
              </a:rPr>
              <a:t>ав</a:t>
            </a:r>
            <a:r>
              <a:rPr b="0" lang="ru-RU" sz="5860" spc="-1" strike="noStrike">
                <a:latin typeface="Arial"/>
              </a:rPr>
              <a:t>ки </a:t>
            </a:r>
            <a:r>
              <a:rPr b="0" lang="ru-RU" sz="5860" spc="-1" strike="noStrike">
                <a:latin typeface="Arial"/>
              </a:rPr>
              <a:t>те</a:t>
            </a:r>
            <a:r>
              <a:rPr b="0" lang="ru-RU" sz="5860" spc="-1" strike="noStrike">
                <a:latin typeface="Arial"/>
              </a:rPr>
              <a:t>кс</a:t>
            </a:r>
            <a:r>
              <a:rPr b="0" lang="ru-RU" sz="5860" spc="-1" strike="noStrike">
                <a:latin typeface="Arial"/>
              </a:rPr>
              <a:t>та </a:t>
            </a:r>
            <a:r>
              <a:rPr b="0" lang="ru-RU" sz="5860" spc="-1" strike="noStrike">
                <a:latin typeface="Arial"/>
              </a:rPr>
              <a:t>за</a:t>
            </a:r>
            <a:r>
              <a:rPr b="0" lang="ru-RU" sz="5860" spc="-1" strike="noStrike">
                <a:latin typeface="Arial"/>
              </a:rPr>
              <a:t>гл</a:t>
            </a:r>
            <a:r>
              <a:rPr b="0" lang="ru-RU" sz="5860" spc="-1" strike="noStrike">
                <a:latin typeface="Arial"/>
              </a:rPr>
              <a:t>ав</a:t>
            </a:r>
            <a:r>
              <a:rPr b="0" lang="ru-RU" sz="5860" spc="-1" strike="noStrike">
                <a:latin typeface="Arial"/>
              </a:rPr>
              <a:t>ия </a:t>
            </a:r>
            <a:r>
              <a:rPr b="0" lang="ru-RU" sz="5860" spc="-1" strike="noStrike">
                <a:latin typeface="Arial"/>
              </a:rPr>
              <a:t>щ</a:t>
            </a:r>
            <a:r>
              <a:rPr b="0" lang="ru-RU" sz="5860" spc="-1" strike="noStrike">
                <a:latin typeface="Arial"/>
              </a:rPr>
              <a:t>ёл</a:t>
            </a:r>
            <a:r>
              <a:rPr b="0" lang="ru-RU" sz="5860" spc="-1" strike="noStrike">
                <a:latin typeface="Arial"/>
              </a:rPr>
              <a:t>кн</a:t>
            </a:r>
            <a:r>
              <a:rPr b="0" lang="ru-RU" sz="5860" spc="-1" strike="noStrike">
                <a:latin typeface="Arial"/>
              </a:rPr>
              <a:t>ит</a:t>
            </a:r>
            <a:r>
              <a:rPr b="0" lang="ru-RU" sz="5860" spc="-1" strike="noStrike">
                <a:latin typeface="Arial"/>
              </a:rPr>
              <a:t>е </a:t>
            </a:r>
            <a:r>
              <a:rPr b="0" lang="ru-RU" sz="5860" spc="-1" strike="noStrike">
                <a:latin typeface="Arial"/>
              </a:rPr>
              <a:t>м</a:t>
            </a:r>
            <a:r>
              <a:rPr b="0" lang="ru-RU" sz="5860" spc="-1" strike="noStrike">
                <a:latin typeface="Arial"/>
              </a:rPr>
              <a:t>ы</a:t>
            </a:r>
            <a:r>
              <a:rPr b="0" lang="ru-RU" sz="5860" spc="-1" strike="noStrike">
                <a:latin typeface="Arial"/>
              </a:rPr>
              <a:t>ш</a:t>
            </a:r>
            <a:r>
              <a:rPr b="0" lang="ru-RU" sz="5860" spc="-1" strike="noStrike">
                <a:latin typeface="Arial"/>
              </a:rPr>
              <a:t>ь</a:t>
            </a:r>
            <a:r>
              <a:rPr b="0" lang="ru-RU" sz="5860" spc="-1" strike="noStrike">
                <a:latin typeface="Arial"/>
              </a:rPr>
              <a:t>ю</a:t>
            </a:r>
            <a:endParaRPr b="0" lang="ru-RU" sz="586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70" spc="-1" strike="noStrike">
                <a:latin typeface="Arial"/>
              </a:rPr>
              <a:t>Для правки структуры щёлкните мышью</a:t>
            </a:r>
            <a:endParaRPr b="0" lang="ru-RU" sz="4270" spc="-1" strike="noStrike"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730" spc="-1" strike="noStrike">
                <a:latin typeface="Arial"/>
              </a:rPr>
              <a:t>Второй уровень структуры</a:t>
            </a:r>
            <a:endParaRPr b="0" lang="ru-RU" sz="3730" spc="-1" strike="noStrike">
              <a:latin typeface="Arial"/>
            </a:endParaRPr>
          </a:p>
          <a:p>
            <a:pPr lvl="2" marL="1296000" indent="-288000">
              <a:spcBef>
                <a:spcPts val="11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Третий уровень структуры</a:t>
            </a:r>
            <a:endParaRPr b="0" lang="ru-RU" sz="3200" spc="-1" strike="noStrike"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670" spc="-1" strike="noStrike">
                <a:latin typeface="Arial"/>
              </a:rPr>
              <a:t>Четвёртый уровень структуры</a:t>
            </a:r>
            <a:endParaRPr b="0" lang="ru-RU" sz="2670" spc="-1" strike="noStrike"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70" spc="-1" strike="noStrike">
                <a:latin typeface="Arial"/>
              </a:rPr>
              <a:t>Пятый уровень структуры</a:t>
            </a:r>
            <a:endParaRPr b="0" lang="ru-RU" sz="2670" spc="-1" strike="noStrike"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70" spc="-1" strike="noStrike">
                <a:latin typeface="Arial"/>
              </a:rPr>
              <a:t>Шестой уровень структуры</a:t>
            </a:r>
            <a:endParaRPr b="0" lang="ru-RU" sz="2670" spc="-1" strike="noStrike"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70" spc="-1" strike="noStrike">
                <a:latin typeface="Arial"/>
              </a:rPr>
              <a:t>Седьмой уровень структуры</a:t>
            </a:r>
            <a:endParaRPr b="0" lang="ru-RU" sz="267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video" Target="../media/media14.mp4"/><Relationship Id="rId2" Type="http://schemas.microsoft.com/office/2007/relationships/media" Target="../media/media14.mp4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矩形 4"/>
          <p:cNvSpPr/>
          <p:nvPr/>
        </p:nvSpPr>
        <p:spPr>
          <a:xfrm>
            <a:off x="245880" y="4866840"/>
            <a:ext cx="1958400" cy="16927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矩形 12"/>
          <p:cNvSpPr/>
          <p:nvPr/>
        </p:nvSpPr>
        <p:spPr>
          <a:xfrm>
            <a:off x="245880" y="294840"/>
            <a:ext cx="1958400" cy="16927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矩形 5"/>
          <p:cNvSpPr/>
          <p:nvPr/>
        </p:nvSpPr>
        <p:spPr>
          <a:xfrm>
            <a:off x="9984600" y="294840"/>
            <a:ext cx="1958400" cy="16927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矩形 11"/>
          <p:cNvSpPr/>
          <p:nvPr/>
        </p:nvSpPr>
        <p:spPr>
          <a:xfrm>
            <a:off x="9984600" y="4866840"/>
            <a:ext cx="1958400" cy="16927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圆角矩形 6"/>
          <p:cNvSpPr/>
          <p:nvPr/>
        </p:nvSpPr>
        <p:spPr>
          <a:xfrm>
            <a:off x="360000" y="432000"/>
            <a:ext cx="11382480" cy="5955120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00000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Rectangles 1"/>
          <p:cNvSpPr/>
          <p:nvPr/>
        </p:nvSpPr>
        <p:spPr>
          <a:xfrm>
            <a:off x="2914560" y="4688280"/>
            <a:ext cx="1496160" cy="87228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/>
          <a:fontRef idx="minor"/>
        </p:style>
      </p:sp>
      <p:sp>
        <p:nvSpPr>
          <p:cNvPr id="174" name="文本框 8"/>
          <p:cNvSpPr/>
          <p:nvPr/>
        </p:nvSpPr>
        <p:spPr>
          <a:xfrm>
            <a:off x="1623240" y="1171080"/>
            <a:ext cx="94881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  <a:ea typeface="Calibri"/>
              </a:rPr>
              <a:t>Контроль и управление изменениями в тендерных закупках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75" name="直接连接符 9"/>
          <p:cNvSpPr/>
          <p:nvPr/>
        </p:nvSpPr>
        <p:spPr>
          <a:xfrm>
            <a:off x="4546080" y="3089520"/>
            <a:ext cx="3100680" cy="29880"/>
          </a:xfrm>
          <a:prstGeom prst="line">
            <a:avLst/>
          </a:prstGeom>
          <a:ln w="381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文本框 10"/>
          <p:cNvSpPr/>
          <p:nvPr/>
        </p:nvSpPr>
        <p:spPr>
          <a:xfrm>
            <a:off x="3596040" y="3397680"/>
            <a:ext cx="499680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404040"/>
                </a:solidFill>
                <a:latin typeface="Calibri"/>
                <a:ea typeface="Arial"/>
              </a:rPr>
              <a:t>Цифровой прорыв 2024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404040"/>
                </a:solidFill>
                <a:latin typeface="Calibri"/>
                <a:ea typeface="Arial"/>
              </a:rPr>
              <a:t> </a:t>
            </a:r>
            <a:r>
              <a:rPr b="0" lang="ru-RU" sz="1600" spc="-1" strike="noStrike">
                <a:solidFill>
                  <a:srgbClr val="404040"/>
                </a:solidFill>
                <a:latin typeface="Calibri"/>
                <a:ea typeface="Arial"/>
              </a:rPr>
              <a:t>Международный хакатон, Калининград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177" name="Picture 101" descr=""/>
          <p:cNvPicPr/>
          <p:nvPr/>
        </p:nvPicPr>
        <p:blipFill>
          <a:blip r:embed="rId1"/>
          <a:stretch/>
        </p:blipFill>
        <p:spPr>
          <a:xfrm>
            <a:off x="3074040" y="4820760"/>
            <a:ext cx="1177920" cy="606240"/>
          </a:xfrm>
          <a:prstGeom prst="rect">
            <a:avLst/>
          </a:prstGeom>
          <a:ln w="0">
            <a:noFill/>
          </a:ln>
        </p:spPr>
      </p:pic>
      <p:sp>
        <p:nvSpPr>
          <p:cNvPr id="178" name="Rectangles 2"/>
          <p:cNvSpPr/>
          <p:nvPr/>
        </p:nvSpPr>
        <p:spPr>
          <a:xfrm>
            <a:off x="7973640" y="4688280"/>
            <a:ext cx="1496160" cy="87228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/>
          <a:fontRef idx="minor"/>
        </p:style>
      </p:sp>
      <p:sp>
        <p:nvSpPr>
          <p:cNvPr id="179" name="Text Box 3"/>
          <p:cNvSpPr/>
          <p:nvPr/>
        </p:nvSpPr>
        <p:spPr>
          <a:xfrm>
            <a:off x="8070840" y="4941720"/>
            <a:ext cx="1286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1">
            <a:schemeClr val="accent1"/>
          </a:fillRef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© ЛИФТ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80" name="Rectangles 3"/>
          <p:cNvSpPr/>
          <p:nvPr/>
        </p:nvSpPr>
        <p:spPr>
          <a:xfrm>
            <a:off x="5040000" y="4705560"/>
            <a:ext cx="1977840" cy="87228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/>
          <a:fontRef idx="minor"/>
        </p:style>
      </p:sp>
      <p:pic>
        <p:nvPicPr>
          <p:cNvPr id="181" name="" descr=""/>
          <p:cNvPicPr/>
          <p:nvPr/>
        </p:nvPicPr>
        <p:blipFill>
          <a:blip r:embed="rId2"/>
          <a:stretch/>
        </p:blipFill>
        <p:spPr>
          <a:xfrm>
            <a:off x="5220000" y="4932000"/>
            <a:ext cx="397440" cy="388080"/>
          </a:xfrm>
          <a:prstGeom prst="rect">
            <a:avLst/>
          </a:prstGeom>
          <a:ln w="0">
            <a:noFill/>
          </a:ln>
        </p:spPr>
      </p:pic>
      <p:pic>
        <p:nvPicPr>
          <p:cNvPr id="182" name="" descr=""/>
          <p:cNvPicPr/>
          <p:nvPr/>
        </p:nvPicPr>
        <p:blipFill>
          <a:blip r:embed="rId3"/>
          <a:stretch/>
        </p:blipFill>
        <p:spPr>
          <a:xfrm>
            <a:off x="5811840" y="5040000"/>
            <a:ext cx="1026000" cy="15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矩形 4"/>
          <p:cNvSpPr/>
          <p:nvPr/>
        </p:nvSpPr>
        <p:spPr>
          <a:xfrm>
            <a:off x="779760" y="588240"/>
            <a:ext cx="1239480" cy="11318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圆角矩形 3"/>
          <p:cNvSpPr/>
          <p:nvPr/>
        </p:nvSpPr>
        <p:spPr>
          <a:xfrm>
            <a:off x="902520" y="711360"/>
            <a:ext cx="10383480" cy="5432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直角三角形 8"/>
          <p:cNvSpPr/>
          <p:nvPr/>
        </p:nvSpPr>
        <p:spPr>
          <a:xfrm>
            <a:off x="973440" y="5456880"/>
            <a:ext cx="624240" cy="62424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直角三角形 12"/>
          <p:cNvSpPr/>
          <p:nvPr/>
        </p:nvSpPr>
        <p:spPr>
          <a:xfrm rot="10800000">
            <a:off x="10982160" y="724320"/>
            <a:ext cx="313200" cy="31320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文本框 26"/>
          <p:cNvSpPr/>
          <p:nvPr/>
        </p:nvSpPr>
        <p:spPr>
          <a:xfrm>
            <a:off x="1026720" y="664920"/>
            <a:ext cx="12243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ML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323" name="直接连接符 27"/>
          <p:cNvSpPr/>
          <p:nvPr/>
        </p:nvSpPr>
        <p:spPr>
          <a:xfrm>
            <a:off x="1122120" y="1371600"/>
            <a:ext cx="89964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文本框 28"/>
          <p:cNvSpPr/>
          <p:nvPr/>
        </p:nvSpPr>
        <p:spPr>
          <a:xfrm>
            <a:off x="1072440" y="1331640"/>
            <a:ext cx="1178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404040"/>
                </a:solidFill>
                <a:latin typeface="Calibri"/>
                <a:ea typeface="Arial"/>
              </a:rPr>
              <a:t>модель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25" name="椭圆 19"/>
          <p:cNvSpPr/>
          <p:nvPr/>
        </p:nvSpPr>
        <p:spPr>
          <a:xfrm>
            <a:off x="1300680" y="2985480"/>
            <a:ext cx="640440" cy="640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26" name="文本框 21"/>
          <p:cNvSpPr/>
          <p:nvPr/>
        </p:nvSpPr>
        <p:spPr>
          <a:xfrm>
            <a:off x="2163600" y="4131360"/>
            <a:ext cx="8095320" cy="11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BART особенно эффективен при тонкой настройке для генерации текста, но также хорошо подходит для задач на понимание. Он соответствует производительности RoBERTa с сопоставимыми учебными ресурсами на GLUE и SQuAD, достигает новых передовых результатов в ряде задач абстрактного диалога, ответов на вопросы и резюмирования с приростом до 6 ROUGE.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27" name="椭圆 22"/>
          <p:cNvSpPr/>
          <p:nvPr/>
        </p:nvSpPr>
        <p:spPr>
          <a:xfrm>
            <a:off x="1290960" y="4167000"/>
            <a:ext cx="640440" cy="640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28" name="文本框 21"/>
          <p:cNvSpPr/>
          <p:nvPr/>
        </p:nvSpPr>
        <p:spPr>
          <a:xfrm>
            <a:off x="2163600" y="3057840"/>
            <a:ext cx="809532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Bart использует стандартную архитектуру seq2seq/машинного перевода с двунаправленным кодером (типа BERT) и декодером слева направо (типа GPT).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29" name="矩形 1"/>
          <p:cNvSpPr/>
          <p:nvPr/>
        </p:nvSpPr>
        <p:spPr>
          <a:xfrm>
            <a:off x="3772440" y="1134720"/>
            <a:ext cx="5361120" cy="163332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直角三角形 18"/>
          <p:cNvSpPr/>
          <p:nvPr/>
        </p:nvSpPr>
        <p:spPr>
          <a:xfrm rot="16200000">
            <a:off x="8674200" y="2276280"/>
            <a:ext cx="423360" cy="42336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文本框 26"/>
          <p:cNvSpPr/>
          <p:nvPr/>
        </p:nvSpPr>
        <p:spPr>
          <a:xfrm>
            <a:off x="3960000" y="1352520"/>
            <a:ext cx="44971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Качественное сравнение 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332" name="文本框 21"/>
          <p:cNvSpPr/>
          <p:nvPr/>
        </p:nvSpPr>
        <p:spPr>
          <a:xfrm>
            <a:off x="3990240" y="1903320"/>
            <a:ext cx="4925520" cy="4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BartForConditionalGeneration</a:t>
            </a:r>
            <a:endParaRPr b="0" lang="ru-RU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(с начальными весами facebook/bart-base)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5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矩形 22"/>
          <p:cNvSpPr/>
          <p:nvPr/>
        </p:nvSpPr>
        <p:spPr>
          <a:xfrm>
            <a:off x="779760" y="588240"/>
            <a:ext cx="1239480" cy="11318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圆角矩形 5"/>
          <p:cNvSpPr/>
          <p:nvPr/>
        </p:nvSpPr>
        <p:spPr>
          <a:xfrm>
            <a:off x="902520" y="711360"/>
            <a:ext cx="10383480" cy="5432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直角三角形 7"/>
          <p:cNvSpPr/>
          <p:nvPr/>
        </p:nvSpPr>
        <p:spPr>
          <a:xfrm>
            <a:off x="973440" y="5456880"/>
            <a:ext cx="624240" cy="62424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直角三角形 9"/>
          <p:cNvSpPr/>
          <p:nvPr/>
        </p:nvSpPr>
        <p:spPr>
          <a:xfrm rot="10800000">
            <a:off x="10982160" y="724320"/>
            <a:ext cx="313200" cy="31320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文本框 34"/>
          <p:cNvSpPr/>
          <p:nvPr/>
        </p:nvSpPr>
        <p:spPr>
          <a:xfrm>
            <a:off x="1026720" y="664920"/>
            <a:ext cx="12243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ML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338" name="直接连接符 4"/>
          <p:cNvSpPr/>
          <p:nvPr/>
        </p:nvSpPr>
        <p:spPr>
          <a:xfrm>
            <a:off x="1122120" y="1371600"/>
            <a:ext cx="89964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文本框 35"/>
          <p:cNvSpPr/>
          <p:nvPr/>
        </p:nvSpPr>
        <p:spPr>
          <a:xfrm>
            <a:off x="1072440" y="1331640"/>
            <a:ext cx="1178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404040"/>
                </a:solidFill>
                <a:latin typeface="Calibri"/>
                <a:ea typeface="Arial"/>
              </a:rPr>
              <a:t>модель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40" name="椭圆 7"/>
          <p:cNvSpPr/>
          <p:nvPr/>
        </p:nvSpPr>
        <p:spPr>
          <a:xfrm>
            <a:off x="1300680" y="3597480"/>
            <a:ext cx="640440" cy="640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41" name="文本框 36"/>
          <p:cNvSpPr/>
          <p:nvPr/>
        </p:nvSpPr>
        <p:spPr>
          <a:xfrm>
            <a:off x="2163600" y="3591360"/>
            <a:ext cx="8095320" cy="11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Косинусное сходство — это мера сходства между двумя ненулевыми векторами, широко применяемая во многих приложениях машинного обучения и анализа данных. Фактически она измеряет косинус угла между двумя векторами. В результате дается представление о том, насколько далеко два вектора указывают в одном направлении независимо от их величин.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42" name="矩形 23"/>
          <p:cNvSpPr/>
          <p:nvPr/>
        </p:nvSpPr>
        <p:spPr>
          <a:xfrm>
            <a:off x="3772440" y="1494720"/>
            <a:ext cx="5361120" cy="163332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直角三角形 10"/>
          <p:cNvSpPr/>
          <p:nvPr/>
        </p:nvSpPr>
        <p:spPr>
          <a:xfrm rot="16200000">
            <a:off x="8638200" y="2564280"/>
            <a:ext cx="423360" cy="42336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文本框 38"/>
          <p:cNvSpPr/>
          <p:nvPr/>
        </p:nvSpPr>
        <p:spPr>
          <a:xfrm>
            <a:off x="3960000" y="1568520"/>
            <a:ext cx="46789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Количественное сравнение 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345" name="文本框 39"/>
          <p:cNvSpPr/>
          <p:nvPr/>
        </p:nvSpPr>
        <p:spPr>
          <a:xfrm>
            <a:off x="3990240" y="2191320"/>
            <a:ext cx="4925520" cy="54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SentenceTransformer + Cosine Similarity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(с весами roberta-base-nli-stsb-mean-tokens)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346" name="椭圆 2"/>
          <p:cNvSpPr/>
          <p:nvPr/>
        </p:nvSpPr>
        <p:spPr>
          <a:xfrm>
            <a:off x="1338840" y="4938840"/>
            <a:ext cx="640440" cy="640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47" name="文本框 61"/>
          <p:cNvSpPr/>
          <p:nvPr/>
        </p:nvSpPr>
        <p:spPr>
          <a:xfrm>
            <a:off x="2163960" y="4968000"/>
            <a:ext cx="809532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SentenceTransformer</a:t>
            </a: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— формирование эмбедингов для сравнения похожести </a:t>
            </a: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Calibri"/>
              </a:rPr>
              <a:t>Differences и Description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5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矩形 15"/>
          <p:cNvSpPr/>
          <p:nvPr/>
        </p:nvSpPr>
        <p:spPr>
          <a:xfrm>
            <a:off x="779760" y="588240"/>
            <a:ext cx="1239480" cy="11318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圆角矩形 4"/>
          <p:cNvSpPr/>
          <p:nvPr/>
        </p:nvSpPr>
        <p:spPr>
          <a:xfrm>
            <a:off x="902520" y="711360"/>
            <a:ext cx="10383480" cy="5432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直角三角形 4"/>
          <p:cNvSpPr/>
          <p:nvPr/>
        </p:nvSpPr>
        <p:spPr>
          <a:xfrm>
            <a:off x="973440" y="5456880"/>
            <a:ext cx="624240" cy="62424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直角三角形 5"/>
          <p:cNvSpPr/>
          <p:nvPr/>
        </p:nvSpPr>
        <p:spPr>
          <a:xfrm rot="10800000">
            <a:off x="10982160" y="724320"/>
            <a:ext cx="313200" cy="31320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文本框 15"/>
          <p:cNvSpPr/>
          <p:nvPr/>
        </p:nvSpPr>
        <p:spPr>
          <a:xfrm>
            <a:off x="1026720" y="664920"/>
            <a:ext cx="23925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Сервис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353" name="直接连接符 7"/>
          <p:cNvSpPr/>
          <p:nvPr/>
        </p:nvSpPr>
        <p:spPr>
          <a:xfrm>
            <a:off x="1122120" y="1371600"/>
            <a:ext cx="89964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文本框 30"/>
          <p:cNvSpPr/>
          <p:nvPr/>
        </p:nvSpPr>
        <p:spPr>
          <a:xfrm>
            <a:off x="1072440" y="1331640"/>
            <a:ext cx="2166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404040"/>
                </a:solidFill>
                <a:latin typeface="Calibri"/>
                <a:ea typeface="Arial"/>
              </a:rPr>
              <a:t>Web интерфейс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355" name="" descr="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559240" y="1759320"/>
            <a:ext cx="7880760" cy="413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5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矩形 14"/>
          <p:cNvSpPr/>
          <p:nvPr/>
        </p:nvSpPr>
        <p:spPr>
          <a:xfrm>
            <a:off x="7988760" y="5736960"/>
            <a:ext cx="3954240" cy="822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矩形 4"/>
          <p:cNvSpPr/>
          <p:nvPr/>
        </p:nvSpPr>
        <p:spPr>
          <a:xfrm>
            <a:off x="245880" y="294840"/>
            <a:ext cx="3954240" cy="822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圆角矩形 7"/>
          <p:cNvSpPr/>
          <p:nvPr/>
        </p:nvSpPr>
        <p:spPr>
          <a:xfrm>
            <a:off x="403200" y="450000"/>
            <a:ext cx="11382480" cy="5955120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00000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文本框 17"/>
          <p:cNvSpPr/>
          <p:nvPr/>
        </p:nvSpPr>
        <p:spPr>
          <a:xfrm>
            <a:off x="552600" y="424800"/>
            <a:ext cx="10067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  <a:ea typeface="Calibri"/>
              </a:rPr>
              <a:t>Дальнейшее развитие проекта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360" name="椭圆 19"/>
          <p:cNvSpPr/>
          <p:nvPr/>
        </p:nvSpPr>
        <p:spPr>
          <a:xfrm>
            <a:off x="649800" y="1731240"/>
            <a:ext cx="640440" cy="640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61" name="文本框 20"/>
          <p:cNvSpPr/>
          <p:nvPr/>
        </p:nvSpPr>
        <p:spPr>
          <a:xfrm>
            <a:off x="1522080" y="1685160"/>
            <a:ext cx="54972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Calibri"/>
              </a:rPr>
              <a:t>Расширение набора документов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362" name="文本框 21"/>
          <p:cNvSpPr/>
          <p:nvPr/>
        </p:nvSpPr>
        <p:spPr>
          <a:xfrm>
            <a:off x="1522080" y="2145600"/>
            <a:ext cx="492552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fine-tunning используемых архитектур моделей на большем количестве документов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63" name="椭圆 22"/>
          <p:cNvSpPr/>
          <p:nvPr/>
        </p:nvSpPr>
        <p:spPr>
          <a:xfrm>
            <a:off x="649440" y="3438000"/>
            <a:ext cx="640440" cy="640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64" name="文本框 23"/>
          <p:cNvSpPr/>
          <p:nvPr/>
        </p:nvSpPr>
        <p:spPr>
          <a:xfrm>
            <a:off x="1440000" y="3528000"/>
            <a:ext cx="863928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Calibri"/>
              </a:rPr>
              <a:t>Внедрения единого формата документов HMI и SSTS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365" name="直接连接符 27"/>
          <p:cNvSpPr/>
          <p:nvPr/>
        </p:nvSpPr>
        <p:spPr>
          <a:xfrm>
            <a:off x="740160" y="1197360"/>
            <a:ext cx="89964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文本框 28"/>
          <p:cNvSpPr/>
          <p:nvPr/>
        </p:nvSpPr>
        <p:spPr>
          <a:xfrm>
            <a:off x="576000" y="1210320"/>
            <a:ext cx="4641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404040"/>
                </a:solidFill>
                <a:latin typeface="Calibri"/>
                <a:ea typeface="Arial"/>
              </a:rPr>
              <a:t>идеи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67" name="文本框 21"/>
          <p:cNvSpPr/>
          <p:nvPr/>
        </p:nvSpPr>
        <p:spPr>
          <a:xfrm>
            <a:off x="1440000" y="4104000"/>
            <a:ext cx="5759280" cy="11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использованием ML для приведения в соответствия единому стандарту или выявлению примеров не соответствия стандартам. Что позволит более эффективно в будущем обучать ML модели для текущей и смежных задач.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125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矩形 44"/>
          <p:cNvSpPr/>
          <p:nvPr/>
        </p:nvSpPr>
        <p:spPr>
          <a:xfrm>
            <a:off x="7988760" y="5736960"/>
            <a:ext cx="3954240" cy="822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矩形 45"/>
          <p:cNvSpPr/>
          <p:nvPr/>
        </p:nvSpPr>
        <p:spPr>
          <a:xfrm>
            <a:off x="245880" y="294840"/>
            <a:ext cx="3954240" cy="822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圆角矩形 12"/>
          <p:cNvSpPr/>
          <p:nvPr/>
        </p:nvSpPr>
        <p:spPr>
          <a:xfrm>
            <a:off x="403200" y="450000"/>
            <a:ext cx="11382480" cy="5955120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00000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文本框 54"/>
          <p:cNvSpPr/>
          <p:nvPr/>
        </p:nvSpPr>
        <p:spPr>
          <a:xfrm>
            <a:off x="552600" y="424800"/>
            <a:ext cx="80874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  <a:ea typeface="Calibri"/>
              </a:rPr>
              <a:t>Дальнейшее развитие проекта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372" name="椭圆 6"/>
          <p:cNvSpPr/>
          <p:nvPr/>
        </p:nvSpPr>
        <p:spPr>
          <a:xfrm>
            <a:off x="649800" y="1731240"/>
            <a:ext cx="640440" cy="640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73" name="文本框 55"/>
          <p:cNvSpPr/>
          <p:nvPr/>
        </p:nvSpPr>
        <p:spPr>
          <a:xfrm>
            <a:off x="1522080" y="1685160"/>
            <a:ext cx="72972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Calibri"/>
              </a:rPr>
              <a:t>Критерии шкалы соответствия документов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374" name="文本框 56"/>
          <p:cNvSpPr/>
          <p:nvPr/>
        </p:nvSpPr>
        <p:spPr>
          <a:xfrm>
            <a:off x="1522080" y="2181600"/>
            <a:ext cx="549720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разработка более четких критериев шкалы соответствия документов, с утвержденными метриками по конкретным критериям оценки отсутствия или наличия расхождений.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75" name="直接连接符 12"/>
          <p:cNvSpPr/>
          <p:nvPr/>
        </p:nvSpPr>
        <p:spPr>
          <a:xfrm>
            <a:off x="740160" y="1197360"/>
            <a:ext cx="89964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文本框 58"/>
          <p:cNvSpPr/>
          <p:nvPr/>
        </p:nvSpPr>
        <p:spPr>
          <a:xfrm>
            <a:off x="576000" y="1210320"/>
            <a:ext cx="4641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404040"/>
                </a:solidFill>
                <a:latin typeface="Calibri"/>
                <a:ea typeface="Arial"/>
              </a:rPr>
              <a:t>идеи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77" name="文本框 59"/>
          <p:cNvSpPr/>
          <p:nvPr/>
        </p:nvSpPr>
        <p:spPr>
          <a:xfrm>
            <a:off x="9000000" y="4347000"/>
            <a:ext cx="1818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Вывод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78" name="文本框 60"/>
          <p:cNvSpPr/>
          <p:nvPr/>
        </p:nvSpPr>
        <p:spPr>
          <a:xfrm>
            <a:off x="8537040" y="4680000"/>
            <a:ext cx="2442240" cy="115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Calibri"/>
              </a:rPr>
              <a:t>всеобъемлеющий тотальный контроль и управление изменениями в тендерных закупках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79" name="矩形 46"/>
          <p:cNvSpPr/>
          <p:nvPr/>
        </p:nvSpPr>
        <p:spPr>
          <a:xfrm flipV="1">
            <a:off x="7591680" y="4185360"/>
            <a:ext cx="3747600" cy="17528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图形 2"/>
          <p:cNvSpPr/>
          <p:nvPr/>
        </p:nvSpPr>
        <p:spPr>
          <a:xfrm>
            <a:off x="7767360" y="4320000"/>
            <a:ext cx="511920" cy="532080"/>
          </a:xfrm>
          <a:custGeom>
            <a:avLst/>
            <a:gdLst/>
            <a:ahLst/>
            <a:rect l="l" t="t" r="r" b="b"/>
            <a:pathLst>
              <a:path w="585000" h="607500">
                <a:moveTo>
                  <a:pt x="348750" y="236250"/>
                </a:moveTo>
                <a:lnTo>
                  <a:pt x="348750" y="146250"/>
                </a:lnTo>
                <a:cubicBezTo>
                  <a:pt x="348750" y="108971"/>
                  <a:pt x="318529" y="78750"/>
                  <a:pt x="281250" y="78750"/>
                </a:cubicBezTo>
                <a:lnTo>
                  <a:pt x="191250" y="281250"/>
                </a:lnTo>
                <a:lnTo>
                  <a:pt x="191250" y="528750"/>
                </a:lnTo>
                <a:lnTo>
                  <a:pt x="445050" y="528750"/>
                </a:lnTo>
                <a:cubicBezTo>
                  <a:pt x="467489" y="529004"/>
                  <a:pt x="486685" y="512687"/>
                  <a:pt x="490050" y="490500"/>
                </a:cubicBezTo>
                <a:lnTo>
                  <a:pt x="521100" y="288000"/>
                </a:lnTo>
                <a:cubicBezTo>
                  <a:pt x="524830" y="263429"/>
                  <a:pt x="507934" y="240486"/>
                  <a:pt x="483362" y="236757"/>
                </a:cubicBezTo>
                <a:cubicBezTo>
                  <a:pt x="480959" y="236392"/>
                  <a:pt x="478531" y="236222"/>
                  <a:pt x="476100" y="236250"/>
                </a:cubicBezTo>
                <a:close/>
                <a:moveTo>
                  <a:pt x="191250" y="528750"/>
                </a:moveTo>
                <a:lnTo>
                  <a:pt x="123750" y="528750"/>
                </a:lnTo>
                <a:cubicBezTo>
                  <a:pt x="98897" y="528750"/>
                  <a:pt x="78750" y="508603"/>
                  <a:pt x="78750" y="483750"/>
                </a:cubicBezTo>
                <a:lnTo>
                  <a:pt x="78750" y="326250"/>
                </a:lnTo>
                <a:cubicBezTo>
                  <a:pt x="78750" y="301397"/>
                  <a:pt x="98897" y="281250"/>
                  <a:pt x="123750" y="281250"/>
                </a:cubicBezTo>
                <a:lnTo>
                  <a:pt x="191250" y="281250"/>
                </a:lnTo>
              </a:path>
            </a:pathLst>
          </a:custGeom>
          <a:noFill/>
          <a:ln cap="rnd"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椭圆 8"/>
          <p:cNvSpPr/>
          <p:nvPr/>
        </p:nvSpPr>
        <p:spPr>
          <a:xfrm>
            <a:off x="618840" y="3240000"/>
            <a:ext cx="640440" cy="640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82" name="文本框 62"/>
          <p:cNvSpPr/>
          <p:nvPr/>
        </p:nvSpPr>
        <p:spPr>
          <a:xfrm>
            <a:off x="1522080" y="3232800"/>
            <a:ext cx="90972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Calibri"/>
              </a:rPr>
              <a:t>Разделение функционала на ключевой и дополнительный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383" name="文本框 63"/>
          <p:cNvSpPr/>
          <p:nvPr/>
        </p:nvSpPr>
        <p:spPr>
          <a:xfrm>
            <a:off x="1522080" y="3729240"/>
            <a:ext cx="549720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установить предел/долю каждого из функционала по количественной характеристике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125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矩形 55"/>
          <p:cNvSpPr/>
          <p:nvPr/>
        </p:nvSpPr>
        <p:spPr>
          <a:xfrm>
            <a:off x="779760" y="588240"/>
            <a:ext cx="1239480" cy="11318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圆角矩形 9"/>
          <p:cNvSpPr/>
          <p:nvPr/>
        </p:nvSpPr>
        <p:spPr>
          <a:xfrm>
            <a:off x="902520" y="711360"/>
            <a:ext cx="10383480" cy="5432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直角三角形 6"/>
          <p:cNvSpPr/>
          <p:nvPr/>
        </p:nvSpPr>
        <p:spPr>
          <a:xfrm>
            <a:off x="973440" y="5456880"/>
            <a:ext cx="624240" cy="62424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直角三角形 13"/>
          <p:cNvSpPr/>
          <p:nvPr/>
        </p:nvSpPr>
        <p:spPr>
          <a:xfrm rot="10800000">
            <a:off x="10982160" y="724320"/>
            <a:ext cx="313200" cy="31320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文本框 7"/>
          <p:cNvSpPr/>
          <p:nvPr/>
        </p:nvSpPr>
        <p:spPr>
          <a:xfrm>
            <a:off x="1026720" y="664920"/>
            <a:ext cx="473328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Преимущества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389" name="直接连接符 8"/>
          <p:cNvSpPr/>
          <p:nvPr/>
        </p:nvSpPr>
        <p:spPr>
          <a:xfrm>
            <a:off x="1122120" y="1371600"/>
            <a:ext cx="89964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文本框 25"/>
          <p:cNvSpPr/>
          <p:nvPr/>
        </p:nvSpPr>
        <p:spPr>
          <a:xfrm>
            <a:off x="1072440" y="1331640"/>
            <a:ext cx="46875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404040"/>
                </a:solidFill>
                <a:latin typeface="Calibri"/>
                <a:ea typeface="Arial"/>
              </a:rPr>
              <a:t>почему нужно выбрать нашу модель ИИ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91" name="AutoShape 1"/>
          <p:cNvSpPr/>
          <p:nvPr/>
        </p:nvSpPr>
        <p:spPr>
          <a:xfrm>
            <a:off x="6853680" y="4209480"/>
            <a:ext cx="328320" cy="478800"/>
          </a:xfrm>
          <a:custGeom>
            <a:avLst/>
            <a:gdLst/>
            <a:ahLst/>
            <a:rect l="l" t="t" r="r" b="b"/>
            <a:pathLst>
              <a:path w="20767" h="21600">
                <a:moveTo>
                  <a:pt x="18566" y="16551"/>
                </a:moveTo>
                <a:cubicBezTo>
                  <a:pt x="17960" y="18284"/>
                  <a:pt x="17274" y="20249"/>
                  <a:pt x="9436" y="20249"/>
                </a:cubicBezTo>
                <a:cubicBezTo>
                  <a:pt x="4711" y="20249"/>
                  <a:pt x="1888" y="17809"/>
                  <a:pt x="1888" y="15451"/>
                </a:cubicBezTo>
                <a:cubicBezTo>
                  <a:pt x="1888" y="13645"/>
                  <a:pt x="2349" y="12161"/>
                  <a:pt x="2835" y="10591"/>
                </a:cubicBezTo>
                <a:cubicBezTo>
                  <a:pt x="3454" y="8600"/>
                  <a:pt x="4088" y="6563"/>
                  <a:pt x="3813" y="3868"/>
                </a:cubicBezTo>
                <a:cubicBezTo>
                  <a:pt x="6723" y="6750"/>
                  <a:pt x="7759" y="10567"/>
                  <a:pt x="7759" y="10567"/>
                </a:cubicBezTo>
                <a:cubicBezTo>
                  <a:pt x="7759" y="10567"/>
                  <a:pt x="10468" y="7846"/>
                  <a:pt x="11196" y="6582"/>
                </a:cubicBezTo>
                <a:cubicBezTo>
                  <a:pt x="11755" y="7395"/>
                  <a:pt x="12267" y="10124"/>
                  <a:pt x="12267" y="12825"/>
                </a:cubicBezTo>
                <a:cubicBezTo>
                  <a:pt x="12267" y="12825"/>
                  <a:pt x="14773" y="11347"/>
                  <a:pt x="16653" y="9127"/>
                </a:cubicBezTo>
                <a:cubicBezTo>
                  <a:pt x="18632" y="11666"/>
                  <a:pt x="19346" y="14320"/>
                  <a:pt x="18566" y="16551"/>
                </a:cubicBezTo>
                <a:moveTo>
                  <a:pt x="16041" y="6075"/>
                </a:moveTo>
                <a:cubicBezTo>
                  <a:pt x="15982" y="7879"/>
                  <a:pt x="14088" y="9404"/>
                  <a:pt x="14088" y="9404"/>
                </a:cubicBezTo>
                <a:cubicBezTo>
                  <a:pt x="14088" y="6046"/>
                  <a:pt x="10380" y="3375"/>
                  <a:pt x="10380" y="3375"/>
                </a:cubicBezTo>
                <a:cubicBezTo>
                  <a:pt x="10380" y="3375"/>
                  <a:pt x="10330" y="5373"/>
                  <a:pt x="8452" y="7389"/>
                </a:cubicBezTo>
                <a:cubicBezTo>
                  <a:pt x="6574" y="2686"/>
                  <a:pt x="938" y="0"/>
                  <a:pt x="938" y="0"/>
                </a:cubicBezTo>
                <a:cubicBezTo>
                  <a:pt x="3756" y="7389"/>
                  <a:pt x="0" y="10076"/>
                  <a:pt x="0" y="15451"/>
                </a:cubicBezTo>
                <a:cubicBezTo>
                  <a:pt x="0" y="18604"/>
                  <a:pt x="3730" y="21599"/>
                  <a:pt x="9436" y="21599"/>
                </a:cubicBezTo>
                <a:cubicBezTo>
                  <a:pt x="17888" y="21599"/>
                  <a:pt x="19523" y="19379"/>
                  <a:pt x="20396" y="16878"/>
                </a:cubicBezTo>
                <a:cubicBezTo>
                  <a:pt x="21599" y="13436"/>
                  <a:pt x="19797" y="9432"/>
                  <a:pt x="16041" y="6075"/>
                </a:cubicBezTo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AutoShape 2"/>
          <p:cNvSpPr/>
          <p:nvPr/>
        </p:nvSpPr>
        <p:spPr>
          <a:xfrm>
            <a:off x="6914520" y="4419360"/>
            <a:ext cx="209880" cy="171720"/>
          </a:xfrm>
          <a:custGeom>
            <a:avLst/>
            <a:gdLst/>
            <a:ahLst/>
            <a:rect l="l" t="t" r="r" b="b"/>
            <a:pathLst>
              <a:path w="21282" h="21600">
                <a:moveTo>
                  <a:pt x="20698" y="5891"/>
                </a:moveTo>
                <a:lnTo>
                  <a:pt x="19424" y="7749"/>
                </a:lnTo>
                <a:cubicBezTo>
                  <a:pt x="17846" y="10064"/>
                  <a:pt x="16352" y="12259"/>
                  <a:pt x="12365" y="14784"/>
                </a:cubicBezTo>
                <a:cubicBezTo>
                  <a:pt x="11794" y="12631"/>
                  <a:pt x="11275" y="10259"/>
                  <a:pt x="11275" y="6631"/>
                </a:cubicBezTo>
                <a:lnTo>
                  <a:pt x="11275" y="3408"/>
                </a:lnTo>
                <a:lnTo>
                  <a:pt x="9000" y="7893"/>
                </a:lnTo>
                <a:cubicBezTo>
                  <a:pt x="8233" y="9421"/>
                  <a:pt x="7598" y="10690"/>
                  <a:pt x="6649" y="12373"/>
                </a:cubicBezTo>
                <a:cubicBezTo>
                  <a:pt x="5211" y="8296"/>
                  <a:pt x="4195" y="5281"/>
                  <a:pt x="3422" y="2545"/>
                </a:cubicBezTo>
                <a:lnTo>
                  <a:pt x="2705" y="0"/>
                </a:lnTo>
                <a:lnTo>
                  <a:pt x="1926" y="2847"/>
                </a:lnTo>
                <a:cubicBezTo>
                  <a:pt x="936" y="6469"/>
                  <a:pt x="0" y="9891"/>
                  <a:pt x="0" y="18771"/>
                </a:cubicBezTo>
                <a:cubicBezTo>
                  <a:pt x="0" y="19292"/>
                  <a:pt x="333" y="19714"/>
                  <a:pt x="749" y="19714"/>
                </a:cubicBezTo>
                <a:cubicBezTo>
                  <a:pt x="1162" y="19714"/>
                  <a:pt x="1499" y="19292"/>
                  <a:pt x="1499" y="18771"/>
                </a:cubicBezTo>
                <a:cubicBezTo>
                  <a:pt x="1499" y="11964"/>
                  <a:pt x="2037" y="8594"/>
                  <a:pt x="2758" y="5681"/>
                </a:cubicBezTo>
                <a:cubicBezTo>
                  <a:pt x="3537" y="8174"/>
                  <a:pt x="4520" y="11009"/>
                  <a:pt x="5812" y="14638"/>
                </a:cubicBezTo>
                <a:lnTo>
                  <a:pt x="6339" y="16117"/>
                </a:lnTo>
                <a:lnTo>
                  <a:pt x="7100" y="14811"/>
                </a:lnTo>
                <a:cubicBezTo>
                  <a:pt x="8344" y="12681"/>
                  <a:pt x="9085" y="11248"/>
                  <a:pt x="9896" y="9638"/>
                </a:cubicBezTo>
                <a:cubicBezTo>
                  <a:pt x="10133" y="12428"/>
                  <a:pt x="10681" y="14428"/>
                  <a:pt x="11223" y="16408"/>
                </a:cubicBezTo>
                <a:lnTo>
                  <a:pt x="11495" y="17404"/>
                </a:lnTo>
                <a:lnTo>
                  <a:pt x="12253" y="16953"/>
                </a:lnTo>
                <a:cubicBezTo>
                  <a:pt x="16306" y="14531"/>
                  <a:pt x="18203" y="12327"/>
                  <a:pt x="19708" y="10211"/>
                </a:cubicBezTo>
                <a:cubicBezTo>
                  <a:pt x="19942" y="13727"/>
                  <a:pt x="19573" y="17574"/>
                  <a:pt x="18698" y="20305"/>
                </a:cubicBezTo>
                <a:cubicBezTo>
                  <a:pt x="18543" y="20787"/>
                  <a:pt x="18730" y="21336"/>
                  <a:pt x="19114" y="21531"/>
                </a:cubicBezTo>
                <a:cubicBezTo>
                  <a:pt x="19204" y="21577"/>
                  <a:pt x="19301" y="21599"/>
                  <a:pt x="19395" y="21599"/>
                </a:cubicBezTo>
                <a:cubicBezTo>
                  <a:pt x="19690" y="21599"/>
                  <a:pt x="19972" y="21377"/>
                  <a:pt x="20089" y="21008"/>
                </a:cubicBezTo>
                <a:cubicBezTo>
                  <a:pt x="21251" y="17380"/>
                  <a:pt x="21600" y="12213"/>
                  <a:pt x="20976" y="7841"/>
                </a:cubicBezTo>
                <a:cubicBezTo>
                  <a:pt x="20976" y="7841"/>
                  <a:pt x="20698" y="5891"/>
                  <a:pt x="20698" y="5891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AutoShape 4"/>
          <p:cNvSpPr/>
          <p:nvPr/>
        </p:nvSpPr>
        <p:spPr>
          <a:xfrm>
            <a:off x="5236560" y="2535120"/>
            <a:ext cx="13140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200" y="21599"/>
                </a:moveTo>
                <a:lnTo>
                  <a:pt x="20400" y="21599"/>
                </a:lnTo>
                <a:cubicBezTo>
                  <a:pt x="21062" y="21599"/>
                  <a:pt x="21600" y="16748"/>
                  <a:pt x="21600" y="10800"/>
                </a:cubicBezTo>
                <a:cubicBezTo>
                  <a:pt x="21600" y="4830"/>
                  <a:pt x="21062" y="0"/>
                  <a:pt x="20400" y="0"/>
                </a:cubicBezTo>
                <a:lnTo>
                  <a:pt x="1200" y="0"/>
                </a:lnTo>
                <a:cubicBezTo>
                  <a:pt x="537" y="0"/>
                  <a:pt x="0" y="4830"/>
                  <a:pt x="0" y="10800"/>
                </a:cubicBezTo>
                <a:cubicBezTo>
                  <a:pt x="0" y="16748"/>
                  <a:pt x="537" y="21599"/>
                  <a:pt x="1200" y="21599"/>
                </a:cubicBezTo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AutoShape 5"/>
          <p:cNvSpPr/>
          <p:nvPr/>
        </p:nvSpPr>
        <p:spPr>
          <a:xfrm>
            <a:off x="5236560" y="2488320"/>
            <a:ext cx="13140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200" y="21599"/>
                </a:moveTo>
                <a:lnTo>
                  <a:pt x="20400" y="21599"/>
                </a:lnTo>
                <a:cubicBezTo>
                  <a:pt x="21062" y="21599"/>
                  <a:pt x="21600" y="16748"/>
                  <a:pt x="21600" y="10800"/>
                </a:cubicBezTo>
                <a:cubicBezTo>
                  <a:pt x="21600" y="4830"/>
                  <a:pt x="21062" y="0"/>
                  <a:pt x="20400" y="0"/>
                </a:cubicBezTo>
                <a:lnTo>
                  <a:pt x="1200" y="0"/>
                </a:lnTo>
                <a:cubicBezTo>
                  <a:pt x="537" y="0"/>
                  <a:pt x="0" y="4830"/>
                  <a:pt x="0" y="10800"/>
                </a:cubicBezTo>
                <a:cubicBezTo>
                  <a:pt x="0" y="16748"/>
                  <a:pt x="537" y="21599"/>
                  <a:pt x="1200" y="21599"/>
                </a:cubicBezTo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AutoShape 6"/>
          <p:cNvSpPr/>
          <p:nvPr/>
        </p:nvSpPr>
        <p:spPr>
          <a:xfrm>
            <a:off x="5236560" y="2443680"/>
            <a:ext cx="13140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200" y="21599"/>
                </a:moveTo>
                <a:lnTo>
                  <a:pt x="20400" y="21599"/>
                </a:lnTo>
                <a:cubicBezTo>
                  <a:pt x="21062" y="21599"/>
                  <a:pt x="21600" y="16748"/>
                  <a:pt x="21600" y="10800"/>
                </a:cubicBezTo>
                <a:cubicBezTo>
                  <a:pt x="21600" y="4830"/>
                  <a:pt x="21062" y="0"/>
                  <a:pt x="20400" y="0"/>
                </a:cubicBezTo>
                <a:lnTo>
                  <a:pt x="1200" y="0"/>
                </a:lnTo>
                <a:cubicBezTo>
                  <a:pt x="537" y="0"/>
                  <a:pt x="0" y="4830"/>
                  <a:pt x="0" y="10800"/>
                </a:cubicBezTo>
                <a:cubicBezTo>
                  <a:pt x="0" y="16748"/>
                  <a:pt x="537" y="21599"/>
                  <a:pt x="1200" y="21599"/>
                </a:cubicBezTo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AutoShape 7"/>
          <p:cNvSpPr/>
          <p:nvPr/>
        </p:nvSpPr>
        <p:spPr>
          <a:xfrm>
            <a:off x="5071680" y="2759040"/>
            <a:ext cx="13140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0400" y="0"/>
                </a:moveTo>
                <a:lnTo>
                  <a:pt x="1200" y="0"/>
                </a:lnTo>
                <a:cubicBezTo>
                  <a:pt x="537" y="0"/>
                  <a:pt x="0" y="4851"/>
                  <a:pt x="0" y="10800"/>
                </a:cubicBezTo>
                <a:cubicBezTo>
                  <a:pt x="0" y="16790"/>
                  <a:pt x="537" y="21599"/>
                  <a:pt x="1200" y="21599"/>
                </a:cubicBezTo>
                <a:lnTo>
                  <a:pt x="20400" y="21599"/>
                </a:lnTo>
                <a:cubicBezTo>
                  <a:pt x="21062" y="21599"/>
                  <a:pt x="21600" y="16790"/>
                  <a:pt x="21600" y="10800"/>
                </a:cubicBezTo>
                <a:cubicBezTo>
                  <a:pt x="21600" y="4851"/>
                  <a:pt x="21062" y="0"/>
                  <a:pt x="20400" y="0"/>
                </a:cubicBezTo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AutoShape 8"/>
          <p:cNvSpPr/>
          <p:nvPr/>
        </p:nvSpPr>
        <p:spPr>
          <a:xfrm>
            <a:off x="5071680" y="2715120"/>
            <a:ext cx="13140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0400" y="0"/>
                </a:moveTo>
                <a:lnTo>
                  <a:pt x="1200" y="0"/>
                </a:lnTo>
                <a:cubicBezTo>
                  <a:pt x="537" y="0"/>
                  <a:pt x="0" y="4851"/>
                  <a:pt x="0" y="10800"/>
                </a:cubicBezTo>
                <a:cubicBezTo>
                  <a:pt x="0" y="16790"/>
                  <a:pt x="537" y="21599"/>
                  <a:pt x="1200" y="21599"/>
                </a:cubicBezTo>
                <a:lnTo>
                  <a:pt x="20400" y="21599"/>
                </a:lnTo>
                <a:cubicBezTo>
                  <a:pt x="21062" y="21599"/>
                  <a:pt x="21600" y="16790"/>
                  <a:pt x="21600" y="10800"/>
                </a:cubicBezTo>
                <a:cubicBezTo>
                  <a:pt x="21600" y="4851"/>
                  <a:pt x="21062" y="0"/>
                  <a:pt x="20400" y="0"/>
                </a:cubicBezTo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AutoShape 9"/>
          <p:cNvSpPr/>
          <p:nvPr/>
        </p:nvSpPr>
        <p:spPr>
          <a:xfrm>
            <a:off x="5071680" y="2670480"/>
            <a:ext cx="131400" cy="1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0400" y="0"/>
                </a:moveTo>
                <a:lnTo>
                  <a:pt x="1200" y="0"/>
                </a:lnTo>
                <a:cubicBezTo>
                  <a:pt x="537" y="0"/>
                  <a:pt x="0" y="4851"/>
                  <a:pt x="0" y="10800"/>
                </a:cubicBezTo>
                <a:cubicBezTo>
                  <a:pt x="0" y="16790"/>
                  <a:pt x="537" y="21599"/>
                  <a:pt x="1200" y="21599"/>
                </a:cubicBezTo>
                <a:lnTo>
                  <a:pt x="20400" y="21599"/>
                </a:lnTo>
                <a:cubicBezTo>
                  <a:pt x="21062" y="21599"/>
                  <a:pt x="21600" y="16790"/>
                  <a:pt x="21600" y="10800"/>
                </a:cubicBezTo>
                <a:cubicBezTo>
                  <a:pt x="21600" y="4851"/>
                  <a:pt x="21062" y="0"/>
                  <a:pt x="20400" y="0"/>
                </a:cubicBezTo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AutoShape 10"/>
          <p:cNvSpPr/>
          <p:nvPr/>
        </p:nvSpPr>
        <p:spPr>
          <a:xfrm>
            <a:off x="5236560" y="2759040"/>
            <a:ext cx="13140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0400" y="0"/>
                </a:moveTo>
                <a:lnTo>
                  <a:pt x="1200" y="0"/>
                </a:lnTo>
                <a:cubicBezTo>
                  <a:pt x="537" y="0"/>
                  <a:pt x="0" y="4851"/>
                  <a:pt x="0" y="10800"/>
                </a:cubicBezTo>
                <a:cubicBezTo>
                  <a:pt x="0" y="16790"/>
                  <a:pt x="537" y="21599"/>
                  <a:pt x="1200" y="21599"/>
                </a:cubicBezTo>
                <a:lnTo>
                  <a:pt x="20400" y="21599"/>
                </a:lnTo>
                <a:cubicBezTo>
                  <a:pt x="21062" y="21599"/>
                  <a:pt x="21600" y="16790"/>
                  <a:pt x="21600" y="10800"/>
                </a:cubicBezTo>
                <a:cubicBezTo>
                  <a:pt x="21600" y="4851"/>
                  <a:pt x="21062" y="0"/>
                  <a:pt x="20400" y="0"/>
                </a:cubicBezTo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AutoShape 11"/>
          <p:cNvSpPr/>
          <p:nvPr/>
        </p:nvSpPr>
        <p:spPr>
          <a:xfrm>
            <a:off x="5236560" y="2715120"/>
            <a:ext cx="13140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0400" y="0"/>
                </a:moveTo>
                <a:lnTo>
                  <a:pt x="1200" y="0"/>
                </a:lnTo>
                <a:cubicBezTo>
                  <a:pt x="537" y="0"/>
                  <a:pt x="0" y="4851"/>
                  <a:pt x="0" y="10800"/>
                </a:cubicBezTo>
                <a:cubicBezTo>
                  <a:pt x="0" y="16790"/>
                  <a:pt x="537" y="21599"/>
                  <a:pt x="1200" y="21599"/>
                </a:cubicBezTo>
                <a:lnTo>
                  <a:pt x="20400" y="21599"/>
                </a:lnTo>
                <a:cubicBezTo>
                  <a:pt x="21062" y="21599"/>
                  <a:pt x="21600" y="16790"/>
                  <a:pt x="21600" y="10800"/>
                </a:cubicBezTo>
                <a:cubicBezTo>
                  <a:pt x="21600" y="4851"/>
                  <a:pt x="21062" y="0"/>
                  <a:pt x="20400" y="0"/>
                </a:cubicBezTo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AutoShape 12"/>
          <p:cNvSpPr/>
          <p:nvPr/>
        </p:nvSpPr>
        <p:spPr>
          <a:xfrm>
            <a:off x="5236560" y="2670480"/>
            <a:ext cx="131400" cy="1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0400" y="0"/>
                </a:moveTo>
                <a:lnTo>
                  <a:pt x="1200" y="0"/>
                </a:lnTo>
                <a:cubicBezTo>
                  <a:pt x="537" y="0"/>
                  <a:pt x="0" y="4851"/>
                  <a:pt x="0" y="10800"/>
                </a:cubicBezTo>
                <a:cubicBezTo>
                  <a:pt x="0" y="16790"/>
                  <a:pt x="537" y="21599"/>
                  <a:pt x="1200" y="21599"/>
                </a:cubicBezTo>
                <a:lnTo>
                  <a:pt x="20400" y="21599"/>
                </a:lnTo>
                <a:cubicBezTo>
                  <a:pt x="21062" y="21599"/>
                  <a:pt x="21600" y="16790"/>
                  <a:pt x="21600" y="10800"/>
                </a:cubicBezTo>
                <a:cubicBezTo>
                  <a:pt x="21600" y="4851"/>
                  <a:pt x="21062" y="0"/>
                  <a:pt x="20400" y="0"/>
                </a:cubicBezTo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AutoShape 13"/>
          <p:cNvSpPr/>
          <p:nvPr/>
        </p:nvSpPr>
        <p:spPr>
          <a:xfrm>
            <a:off x="5071680" y="2579760"/>
            <a:ext cx="29664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060" y="0"/>
                </a:moveTo>
                <a:lnTo>
                  <a:pt x="540" y="0"/>
                </a:lnTo>
                <a:cubicBezTo>
                  <a:pt x="242" y="0"/>
                  <a:pt x="0" y="4851"/>
                  <a:pt x="0" y="10800"/>
                </a:cubicBezTo>
                <a:cubicBezTo>
                  <a:pt x="0" y="16769"/>
                  <a:pt x="242" y="21599"/>
                  <a:pt x="540" y="21599"/>
                </a:cubicBezTo>
                <a:lnTo>
                  <a:pt x="21060" y="21599"/>
                </a:lnTo>
                <a:cubicBezTo>
                  <a:pt x="21357" y="21599"/>
                  <a:pt x="21600" y="16769"/>
                  <a:pt x="21600" y="10800"/>
                </a:cubicBezTo>
                <a:cubicBezTo>
                  <a:pt x="21600" y="4851"/>
                  <a:pt x="21357" y="0"/>
                  <a:pt x="21060" y="0"/>
                </a:cubicBezTo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AutoShape 14"/>
          <p:cNvSpPr/>
          <p:nvPr/>
        </p:nvSpPr>
        <p:spPr>
          <a:xfrm>
            <a:off x="5071680" y="2624040"/>
            <a:ext cx="29664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060" y="0"/>
                </a:moveTo>
                <a:lnTo>
                  <a:pt x="540" y="0"/>
                </a:lnTo>
                <a:cubicBezTo>
                  <a:pt x="242" y="0"/>
                  <a:pt x="0" y="4851"/>
                  <a:pt x="0" y="10800"/>
                </a:cubicBezTo>
                <a:cubicBezTo>
                  <a:pt x="0" y="16790"/>
                  <a:pt x="242" y="21599"/>
                  <a:pt x="540" y="21599"/>
                </a:cubicBezTo>
                <a:lnTo>
                  <a:pt x="21060" y="21599"/>
                </a:lnTo>
                <a:cubicBezTo>
                  <a:pt x="21357" y="21599"/>
                  <a:pt x="21600" y="16790"/>
                  <a:pt x="21600" y="10800"/>
                </a:cubicBezTo>
                <a:cubicBezTo>
                  <a:pt x="21600" y="4851"/>
                  <a:pt x="21357" y="0"/>
                  <a:pt x="21060" y="0"/>
                </a:cubicBezTo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AutoShape 15"/>
          <p:cNvSpPr/>
          <p:nvPr/>
        </p:nvSpPr>
        <p:spPr>
          <a:xfrm>
            <a:off x="5071680" y="2414520"/>
            <a:ext cx="131400" cy="13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799" y="4792"/>
                </a:moveTo>
                <a:lnTo>
                  <a:pt x="16800" y="4792"/>
                </a:lnTo>
                <a:lnTo>
                  <a:pt x="16800" y="16797"/>
                </a:lnTo>
                <a:lnTo>
                  <a:pt x="4799" y="16797"/>
                </a:lnTo>
                <a:cubicBezTo>
                  <a:pt x="4799" y="16797"/>
                  <a:pt x="4799" y="4792"/>
                  <a:pt x="4799" y="4792"/>
                </a:cubicBezTo>
                <a:close/>
                <a:moveTo>
                  <a:pt x="2399" y="21600"/>
                </a:moveTo>
                <a:lnTo>
                  <a:pt x="19199" y="21600"/>
                </a:lnTo>
                <a:cubicBezTo>
                  <a:pt x="20527" y="21600"/>
                  <a:pt x="21600" y="20523"/>
                  <a:pt x="21600" y="19198"/>
                </a:cubicBezTo>
                <a:lnTo>
                  <a:pt x="21600" y="2401"/>
                </a:lnTo>
                <a:cubicBezTo>
                  <a:pt x="21600" y="1076"/>
                  <a:pt x="20527" y="0"/>
                  <a:pt x="19199" y="0"/>
                </a:cubicBezTo>
                <a:lnTo>
                  <a:pt x="2399" y="0"/>
                </a:lnTo>
                <a:cubicBezTo>
                  <a:pt x="1072" y="0"/>
                  <a:pt x="0" y="1076"/>
                  <a:pt x="0" y="2401"/>
                </a:cubicBezTo>
                <a:lnTo>
                  <a:pt x="0" y="19198"/>
                </a:lnTo>
                <a:cubicBezTo>
                  <a:pt x="0" y="20523"/>
                  <a:pt x="1072" y="21600"/>
                  <a:pt x="2399" y="21600"/>
                </a:cubicBezTo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矩形 56"/>
          <p:cNvSpPr/>
          <p:nvPr/>
        </p:nvSpPr>
        <p:spPr>
          <a:xfrm>
            <a:off x="4385880" y="2046960"/>
            <a:ext cx="1651680" cy="16516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矩形 57"/>
          <p:cNvSpPr/>
          <p:nvPr/>
        </p:nvSpPr>
        <p:spPr>
          <a:xfrm>
            <a:off x="6193800" y="2046960"/>
            <a:ext cx="1651680" cy="16516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矩形 58"/>
          <p:cNvSpPr/>
          <p:nvPr/>
        </p:nvSpPr>
        <p:spPr>
          <a:xfrm>
            <a:off x="4385880" y="3854880"/>
            <a:ext cx="1651680" cy="16516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矩形 59"/>
          <p:cNvSpPr/>
          <p:nvPr/>
        </p:nvSpPr>
        <p:spPr>
          <a:xfrm>
            <a:off x="6193800" y="3854880"/>
            <a:ext cx="1651680" cy="16516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AutoShape 3"/>
          <p:cNvSpPr/>
          <p:nvPr/>
        </p:nvSpPr>
        <p:spPr>
          <a:xfrm>
            <a:off x="4950720" y="2643120"/>
            <a:ext cx="478440" cy="47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0249" y="18900"/>
                </a:moveTo>
                <a:cubicBezTo>
                  <a:pt x="20249" y="19643"/>
                  <a:pt x="19644" y="20249"/>
                  <a:pt x="18899" y="20249"/>
                </a:cubicBezTo>
                <a:lnTo>
                  <a:pt x="2699" y="20249"/>
                </a:lnTo>
                <a:cubicBezTo>
                  <a:pt x="1955" y="20249"/>
                  <a:pt x="1349" y="19643"/>
                  <a:pt x="1349" y="18900"/>
                </a:cubicBezTo>
                <a:lnTo>
                  <a:pt x="1349" y="5400"/>
                </a:lnTo>
                <a:cubicBezTo>
                  <a:pt x="1349" y="5027"/>
                  <a:pt x="1652" y="4725"/>
                  <a:pt x="2024" y="4725"/>
                </a:cubicBezTo>
                <a:lnTo>
                  <a:pt x="2699" y="4725"/>
                </a:lnTo>
                <a:lnTo>
                  <a:pt x="2699" y="18225"/>
                </a:lnTo>
                <a:cubicBezTo>
                  <a:pt x="2699" y="18598"/>
                  <a:pt x="3001" y="18900"/>
                  <a:pt x="3374" y="18900"/>
                </a:cubicBezTo>
                <a:cubicBezTo>
                  <a:pt x="3748" y="18900"/>
                  <a:pt x="4049" y="18598"/>
                  <a:pt x="4049" y="18225"/>
                </a:cubicBezTo>
                <a:lnTo>
                  <a:pt x="4049" y="2025"/>
                </a:lnTo>
                <a:cubicBezTo>
                  <a:pt x="4049" y="1652"/>
                  <a:pt x="4352" y="1350"/>
                  <a:pt x="4724" y="1350"/>
                </a:cubicBezTo>
                <a:lnTo>
                  <a:pt x="19575" y="1350"/>
                </a:lnTo>
                <a:cubicBezTo>
                  <a:pt x="19947" y="1350"/>
                  <a:pt x="20249" y="1652"/>
                  <a:pt x="20249" y="2025"/>
                </a:cubicBezTo>
                <a:cubicBezTo>
                  <a:pt x="20249" y="2025"/>
                  <a:pt x="20249" y="18900"/>
                  <a:pt x="20249" y="18900"/>
                </a:cubicBezTo>
                <a:close/>
                <a:moveTo>
                  <a:pt x="19575" y="0"/>
                </a:moveTo>
                <a:lnTo>
                  <a:pt x="4724" y="0"/>
                </a:lnTo>
                <a:cubicBezTo>
                  <a:pt x="3606" y="0"/>
                  <a:pt x="2699" y="905"/>
                  <a:pt x="2699" y="2025"/>
                </a:cubicBezTo>
                <a:lnTo>
                  <a:pt x="2699" y="3375"/>
                </a:lnTo>
                <a:lnTo>
                  <a:pt x="2024" y="3375"/>
                </a:lnTo>
                <a:cubicBezTo>
                  <a:pt x="906" y="3375"/>
                  <a:pt x="0" y="4280"/>
                  <a:pt x="0" y="5400"/>
                </a:cubicBezTo>
                <a:lnTo>
                  <a:pt x="0" y="18900"/>
                </a:lnTo>
                <a:cubicBezTo>
                  <a:pt x="0" y="20391"/>
                  <a:pt x="1208" y="21599"/>
                  <a:pt x="2699" y="21599"/>
                </a:cubicBezTo>
                <a:lnTo>
                  <a:pt x="18899" y="21599"/>
                </a:lnTo>
                <a:cubicBezTo>
                  <a:pt x="20391" y="21599"/>
                  <a:pt x="21600" y="20391"/>
                  <a:pt x="21600" y="18900"/>
                </a:cubicBezTo>
                <a:lnTo>
                  <a:pt x="21600" y="2025"/>
                </a:lnTo>
                <a:cubicBezTo>
                  <a:pt x="21600" y="905"/>
                  <a:pt x="20693" y="0"/>
                  <a:pt x="19575" y="0"/>
                </a:cubicBezTo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AutoShape 16"/>
          <p:cNvSpPr/>
          <p:nvPr/>
        </p:nvSpPr>
        <p:spPr>
          <a:xfrm>
            <a:off x="5236560" y="2823120"/>
            <a:ext cx="13140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200" y="21599"/>
                </a:moveTo>
                <a:lnTo>
                  <a:pt x="20400" y="21599"/>
                </a:lnTo>
                <a:cubicBezTo>
                  <a:pt x="21062" y="21599"/>
                  <a:pt x="21600" y="16748"/>
                  <a:pt x="21600" y="10800"/>
                </a:cubicBezTo>
                <a:cubicBezTo>
                  <a:pt x="21600" y="4830"/>
                  <a:pt x="21062" y="0"/>
                  <a:pt x="20400" y="0"/>
                </a:cubicBezTo>
                <a:lnTo>
                  <a:pt x="1200" y="0"/>
                </a:lnTo>
                <a:cubicBezTo>
                  <a:pt x="537" y="0"/>
                  <a:pt x="0" y="4830"/>
                  <a:pt x="0" y="10800"/>
                </a:cubicBezTo>
                <a:cubicBezTo>
                  <a:pt x="0" y="16748"/>
                  <a:pt x="537" y="21599"/>
                  <a:pt x="1200" y="21599"/>
                </a:cubicBezTo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AutoShape 17"/>
          <p:cNvSpPr/>
          <p:nvPr/>
        </p:nvSpPr>
        <p:spPr>
          <a:xfrm>
            <a:off x="5236560" y="2776320"/>
            <a:ext cx="13140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200" y="21599"/>
                </a:moveTo>
                <a:lnTo>
                  <a:pt x="20400" y="21599"/>
                </a:lnTo>
                <a:cubicBezTo>
                  <a:pt x="21062" y="21599"/>
                  <a:pt x="21600" y="16748"/>
                  <a:pt x="21600" y="10800"/>
                </a:cubicBezTo>
                <a:cubicBezTo>
                  <a:pt x="21600" y="4830"/>
                  <a:pt x="21062" y="0"/>
                  <a:pt x="20400" y="0"/>
                </a:cubicBezTo>
                <a:lnTo>
                  <a:pt x="1200" y="0"/>
                </a:lnTo>
                <a:cubicBezTo>
                  <a:pt x="537" y="0"/>
                  <a:pt x="0" y="4830"/>
                  <a:pt x="0" y="10800"/>
                </a:cubicBezTo>
                <a:cubicBezTo>
                  <a:pt x="0" y="16748"/>
                  <a:pt x="537" y="21599"/>
                  <a:pt x="1200" y="21599"/>
                </a:cubicBezTo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AutoShape 18"/>
          <p:cNvSpPr/>
          <p:nvPr/>
        </p:nvSpPr>
        <p:spPr>
          <a:xfrm>
            <a:off x="5236560" y="2731680"/>
            <a:ext cx="13140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200" y="21599"/>
                </a:moveTo>
                <a:lnTo>
                  <a:pt x="20400" y="21599"/>
                </a:lnTo>
                <a:cubicBezTo>
                  <a:pt x="21062" y="21599"/>
                  <a:pt x="21600" y="16748"/>
                  <a:pt x="21600" y="10800"/>
                </a:cubicBezTo>
                <a:cubicBezTo>
                  <a:pt x="21600" y="4830"/>
                  <a:pt x="21062" y="0"/>
                  <a:pt x="20400" y="0"/>
                </a:cubicBezTo>
                <a:lnTo>
                  <a:pt x="1200" y="0"/>
                </a:lnTo>
                <a:cubicBezTo>
                  <a:pt x="537" y="0"/>
                  <a:pt x="0" y="4830"/>
                  <a:pt x="0" y="10800"/>
                </a:cubicBezTo>
                <a:cubicBezTo>
                  <a:pt x="0" y="16748"/>
                  <a:pt x="537" y="21599"/>
                  <a:pt x="1200" y="21599"/>
                </a:cubicBezTo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AutoShape 19"/>
          <p:cNvSpPr/>
          <p:nvPr/>
        </p:nvSpPr>
        <p:spPr>
          <a:xfrm>
            <a:off x="5071680" y="3047040"/>
            <a:ext cx="13140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0400" y="0"/>
                </a:moveTo>
                <a:lnTo>
                  <a:pt x="1200" y="0"/>
                </a:lnTo>
                <a:cubicBezTo>
                  <a:pt x="537" y="0"/>
                  <a:pt x="0" y="4851"/>
                  <a:pt x="0" y="10800"/>
                </a:cubicBezTo>
                <a:cubicBezTo>
                  <a:pt x="0" y="16790"/>
                  <a:pt x="537" y="21599"/>
                  <a:pt x="1200" y="21599"/>
                </a:cubicBezTo>
                <a:lnTo>
                  <a:pt x="20400" y="21599"/>
                </a:lnTo>
                <a:cubicBezTo>
                  <a:pt x="21062" y="21599"/>
                  <a:pt x="21600" y="16790"/>
                  <a:pt x="21600" y="10800"/>
                </a:cubicBezTo>
                <a:cubicBezTo>
                  <a:pt x="21600" y="4851"/>
                  <a:pt x="21062" y="0"/>
                  <a:pt x="20400" y="0"/>
                </a:cubicBezTo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AutoShape 39"/>
          <p:cNvSpPr/>
          <p:nvPr/>
        </p:nvSpPr>
        <p:spPr>
          <a:xfrm>
            <a:off x="5071680" y="3003120"/>
            <a:ext cx="13140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0400" y="0"/>
                </a:moveTo>
                <a:lnTo>
                  <a:pt x="1200" y="0"/>
                </a:lnTo>
                <a:cubicBezTo>
                  <a:pt x="537" y="0"/>
                  <a:pt x="0" y="4851"/>
                  <a:pt x="0" y="10800"/>
                </a:cubicBezTo>
                <a:cubicBezTo>
                  <a:pt x="0" y="16790"/>
                  <a:pt x="537" y="21599"/>
                  <a:pt x="1200" y="21599"/>
                </a:cubicBezTo>
                <a:lnTo>
                  <a:pt x="20400" y="21599"/>
                </a:lnTo>
                <a:cubicBezTo>
                  <a:pt x="21062" y="21599"/>
                  <a:pt x="21600" y="16790"/>
                  <a:pt x="21600" y="10800"/>
                </a:cubicBezTo>
                <a:cubicBezTo>
                  <a:pt x="21600" y="4851"/>
                  <a:pt x="21062" y="0"/>
                  <a:pt x="20400" y="0"/>
                </a:cubicBezTo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AutoShape 40"/>
          <p:cNvSpPr/>
          <p:nvPr/>
        </p:nvSpPr>
        <p:spPr>
          <a:xfrm>
            <a:off x="5071680" y="2958480"/>
            <a:ext cx="131400" cy="1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0400" y="0"/>
                </a:moveTo>
                <a:lnTo>
                  <a:pt x="1200" y="0"/>
                </a:lnTo>
                <a:cubicBezTo>
                  <a:pt x="537" y="0"/>
                  <a:pt x="0" y="4851"/>
                  <a:pt x="0" y="10800"/>
                </a:cubicBezTo>
                <a:cubicBezTo>
                  <a:pt x="0" y="16790"/>
                  <a:pt x="537" y="21599"/>
                  <a:pt x="1200" y="21599"/>
                </a:cubicBezTo>
                <a:lnTo>
                  <a:pt x="20400" y="21599"/>
                </a:lnTo>
                <a:cubicBezTo>
                  <a:pt x="21062" y="21599"/>
                  <a:pt x="21600" y="16790"/>
                  <a:pt x="21600" y="10800"/>
                </a:cubicBezTo>
                <a:cubicBezTo>
                  <a:pt x="21600" y="4851"/>
                  <a:pt x="21062" y="0"/>
                  <a:pt x="20400" y="0"/>
                </a:cubicBezTo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AutoShape 41"/>
          <p:cNvSpPr/>
          <p:nvPr/>
        </p:nvSpPr>
        <p:spPr>
          <a:xfrm>
            <a:off x="5236560" y="3047040"/>
            <a:ext cx="13140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0400" y="0"/>
                </a:moveTo>
                <a:lnTo>
                  <a:pt x="1200" y="0"/>
                </a:lnTo>
                <a:cubicBezTo>
                  <a:pt x="537" y="0"/>
                  <a:pt x="0" y="4851"/>
                  <a:pt x="0" y="10800"/>
                </a:cubicBezTo>
                <a:cubicBezTo>
                  <a:pt x="0" y="16790"/>
                  <a:pt x="537" y="21599"/>
                  <a:pt x="1200" y="21599"/>
                </a:cubicBezTo>
                <a:lnTo>
                  <a:pt x="20400" y="21599"/>
                </a:lnTo>
                <a:cubicBezTo>
                  <a:pt x="21062" y="21599"/>
                  <a:pt x="21600" y="16790"/>
                  <a:pt x="21600" y="10800"/>
                </a:cubicBezTo>
                <a:cubicBezTo>
                  <a:pt x="21600" y="4851"/>
                  <a:pt x="21062" y="0"/>
                  <a:pt x="20400" y="0"/>
                </a:cubicBezTo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AutoShape 42"/>
          <p:cNvSpPr/>
          <p:nvPr/>
        </p:nvSpPr>
        <p:spPr>
          <a:xfrm>
            <a:off x="5236560" y="3003120"/>
            <a:ext cx="13140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0400" y="0"/>
                </a:moveTo>
                <a:lnTo>
                  <a:pt x="1200" y="0"/>
                </a:lnTo>
                <a:cubicBezTo>
                  <a:pt x="537" y="0"/>
                  <a:pt x="0" y="4851"/>
                  <a:pt x="0" y="10800"/>
                </a:cubicBezTo>
                <a:cubicBezTo>
                  <a:pt x="0" y="16790"/>
                  <a:pt x="537" y="21599"/>
                  <a:pt x="1200" y="21599"/>
                </a:cubicBezTo>
                <a:lnTo>
                  <a:pt x="20400" y="21599"/>
                </a:lnTo>
                <a:cubicBezTo>
                  <a:pt x="21062" y="21599"/>
                  <a:pt x="21600" y="16790"/>
                  <a:pt x="21600" y="10800"/>
                </a:cubicBezTo>
                <a:cubicBezTo>
                  <a:pt x="21600" y="4851"/>
                  <a:pt x="21062" y="0"/>
                  <a:pt x="20400" y="0"/>
                </a:cubicBezTo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AutoShape 43"/>
          <p:cNvSpPr/>
          <p:nvPr/>
        </p:nvSpPr>
        <p:spPr>
          <a:xfrm>
            <a:off x="5236560" y="2958480"/>
            <a:ext cx="131400" cy="1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0400" y="0"/>
                </a:moveTo>
                <a:lnTo>
                  <a:pt x="1200" y="0"/>
                </a:lnTo>
                <a:cubicBezTo>
                  <a:pt x="537" y="0"/>
                  <a:pt x="0" y="4851"/>
                  <a:pt x="0" y="10800"/>
                </a:cubicBezTo>
                <a:cubicBezTo>
                  <a:pt x="0" y="16790"/>
                  <a:pt x="537" y="21599"/>
                  <a:pt x="1200" y="21599"/>
                </a:cubicBezTo>
                <a:lnTo>
                  <a:pt x="20400" y="21599"/>
                </a:lnTo>
                <a:cubicBezTo>
                  <a:pt x="21062" y="21599"/>
                  <a:pt x="21600" y="16790"/>
                  <a:pt x="21600" y="10800"/>
                </a:cubicBezTo>
                <a:cubicBezTo>
                  <a:pt x="21600" y="4851"/>
                  <a:pt x="21062" y="0"/>
                  <a:pt x="20400" y="0"/>
                </a:cubicBezTo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AutoShape 44"/>
          <p:cNvSpPr/>
          <p:nvPr/>
        </p:nvSpPr>
        <p:spPr>
          <a:xfrm>
            <a:off x="5071680" y="2867760"/>
            <a:ext cx="29664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060" y="0"/>
                </a:moveTo>
                <a:lnTo>
                  <a:pt x="540" y="0"/>
                </a:lnTo>
                <a:cubicBezTo>
                  <a:pt x="242" y="0"/>
                  <a:pt x="0" y="4851"/>
                  <a:pt x="0" y="10800"/>
                </a:cubicBezTo>
                <a:cubicBezTo>
                  <a:pt x="0" y="16769"/>
                  <a:pt x="242" y="21599"/>
                  <a:pt x="540" y="21599"/>
                </a:cubicBezTo>
                <a:lnTo>
                  <a:pt x="21060" y="21599"/>
                </a:lnTo>
                <a:cubicBezTo>
                  <a:pt x="21357" y="21599"/>
                  <a:pt x="21600" y="16769"/>
                  <a:pt x="21600" y="10800"/>
                </a:cubicBezTo>
                <a:cubicBezTo>
                  <a:pt x="21600" y="4851"/>
                  <a:pt x="21357" y="0"/>
                  <a:pt x="21060" y="0"/>
                </a:cubicBezTo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AutoShape 45"/>
          <p:cNvSpPr/>
          <p:nvPr/>
        </p:nvSpPr>
        <p:spPr>
          <a:xfrm>
            <a:off x="5071680" y="2912040"/>
            <a:ext cx="29664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060" y="0"/>
                </a:moveTo>
                <a:lnTo>
                  <a:pt x="540" y="0"/>
                </a:lnTo>
                <a:cubicBezTo>
                  <a:pt x="242" y="0"/>
                  <a:pt x="0" y="4851"/>
                  <a:pt x="0" y="10800"/>
                </a:cubicBezTo>
                <a:cubicBezTo>
                  <a:pt x="0" y="16790"/>
                  <a:pt x="242" y="21599"/>
                  <a:pt x="540" y="21599"/>
                </a:cubicBezTo>
                <a:lnTo>
                  <a:pt x="21060" y="21599"/>
                </a:lnTo>
                <a:cubicBezTo>
                  <a:pt x="21357" y="21599"/>
                  <a:pt x="21600" y="16790"/>
                  <a:pt x="21600" y="10800"/>
                </a:cubicBezTo>
                <a:cubicBezTo>
                  <a:pt x="21600" y="4851"/>
                  <a:pt x="21357" y="0"/>
                  <a:pt x="21060" y="0"/>
                </a:cubicBezTo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AutoShape 46"/>
          <p:cNvSpPr/>
          <p:nvPr/>
        </p:nvSpPr>
        <p:spPr>
          <a:xfrm>
            <a:off x="5071680" y="2702520"/>
            <a:ext cx="131400" cy="13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799" y="4792"/>
                </a:moveTo>
                <a:lnTo>
                  <a:pt x="16800" y="4792"/>
                </a:lnTo>
                <a:lnTo>
                  <a:pt x="16800" y="16797"/>
                </a:lnTo>
                <a:lnTo>
                  <a:pt x="4799" y="16797"/>
                </a:lnTo>
                <a:cubicBezTo>
                  <a:pt x="4799" y="16797"/>
                  <a:pt x="4799" y="4792"/>
                  <a:pt x="4799" y="4792"/>
                </a:cubicBezTo>
                <a:close/>
                <a:moveTo>
                  <a:pt x="2399" y="21600"/>
                </a:moveTo>
                <a:lnTo>
                  <a:pt x="19199" y="21600"/>
                </a:lnTo>
                <a:cubicBezTo>
                  <a:pt x="20527" y="21600"/>
                  <a:pt x="21600" y="20523"/>
                  <a:pt x="21600" y="19198"/>
                </a:cubicBezTo>
                <a:lnTo>
                  <a:pt x="21600" y="2401"/>
                </a:lnTo>
                <a:cubicBezTo>
                  <a:pt x="21600" y="1076"/>
                  <a:pt x="20527" y="0"/>
                  <a:pt x="19199" y="0"/>
                </a:cubicBezTo>
                <a:lnTo>
                  <a:pt x="2399" y="0"/>
                </a:lnTo>
                <a:cubicBezTo>
                  <a:pt x="1072" y="0"/>
                  <a:pt x="0" y="1076"/>
                  <a:pt x="0" y="2401"/>
                </a:cubicBezTo>
                <a:lnTo>
                  <a:pt x="0" y="19198"/>
                </a:lnTo>
                <a:cubicBezTo>
                  <a:pt x="0" y="20523"/>
                  <a:pt x="1072" y="21600"/>
                  <a:pt x="2399" y="21600"/>
                </a:cubicBezTo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AutoShape 47"/>
          <p:cNvSpPr/>
          <p:nvPr/>
        </p:nvSpPr>
        <p:spPr>
          <a:xfrm>
            <a:off x="5070960" y="4423680"/>
            <a:ext cx="358200" cy="47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800" y="12825"/>
                </a:moveTo>
                <a:lnTo>
                  <a:pt x="19800" y="13500"/>
                </a:lnTo>
                <a:lnTo>
                  <a:pt x="19800" y="14850"/>
                </a:lnTo>
                <a:lnTo>
                  <a:pt x="19800" y="15525"/>
                </a:lnTo>
                <a:cubicBezTo>
                  <a:pt x="19800" y="18129"/>
                  <a:pt x="16972" y="20249"/>
                  <a:pt x="13499" y="20249"/>
                </a:cubicBezTo>
                <a:lnTo>
                  <a:pt x="8099" y="20249"/>
                </a:lnTo>
                <a:cubicBezTo>
                  <a:pt x="4627" y="20249"/>
                  <a:pt x="1800" y="18129"/>
                  <a:pt x="1800" y="15525"/>
                </a:cubicBezTo>
                <a:lnTo>
                  <a:pt x="1800" y="14850"/>
                </a:lnTo>
                <a:lnTo>
                  <a:pt x="1800" y="13500"/>
                </a:lnTo>
                <a:lnTo>
                  <a:pt x="1800" y="12825"/>
                </a:lnTo>
                <a:lnTo>
                  <a:pt x="1800" y="10800"/>
                </a:lnTo>
                <a:cubicBezTo>
                  <a:pt x="1800" y="10427"/>
                  <a:pt x="2203" y="10124"/>
                  <a:pt x="2699" y="10124"/>
                </a:cubicBezTo>
                <a:lnTo>
                  <a:pt x="4499" y="10124"/>
                </a:lnTo>
                <a:lnTo>
                  <a:pt x="17100" y="10124"/>
                </a:lnTo>
                <a:lnTo>
                  <a:pt x="18899" y="10124"/>
                </a:lnTo>
                <a:cubicBezTo>
                  <a:pt x="19396" y="10124"/>
                  <a:pt x="19800" y="10427"/>
                  <a:pt x="19800" y="10800"/>
                </a:cubicBezTo>
                <a:cubicBezTo>
                  <a:pt x="19800" y="10800"/>
                  <a:pt x="19800" y="12825"/>
                  <a:pt x="19800" y="12825"/>
                </a:cubicBezTo>
                <a:close/>
                <a:moveTo>
                  <a:pt x="14400" y="6075"/>
                </a:moveTo>
                <a:lnTo>
                  <a:pt x="14400" y="6076"/>
                </a:lnTo>
                <a:lnTo>
                  <a:pt x="14400" y="8774"/>
                </a:lnTo>
                <a:lnTo>
                  <a:pt x="7200" y="8774"/>
                </a:lnTo>
                <a:lnTo>
                  <a:pt x="7200" y="6076"/>
                </a:lnTo>
                <a:lnTo>
                  <a:pt x="7200" y="6075"/>
                </a:lnTo>
                <a:cubicBezTo>
                  <a:pt x="7200" y="4583"/>
                  <a:pt x="8811" y="3375"/>
                  <a:pt x="10800" y="3375"/>
                </a:cubicBezTo>
                <a:cubicBezTo>
                  <a:pt x="12788" y="3375"/>
                  <a:pt x="14400" y="4583"/>
                  <a:pt x="14400" y="6075"/>
                </a:cubicBezTo>
                <a:moveTo>
                  <a:pt x="4499" y="6075"/>
                </a:moveTo>
                <a:cubicBezTo>
                  <a:pt x="4499" y="3465"/>
                  <a:pt x="7320" y="1350"/>
                  <a:pt x="10800" y="1350"/>
                </a:cubicBezTo>
                <a:cubicBezTo>
                  <a:pt x="14279" y="1350"/>
                  <a:pt x="17100" y="3465"/>
                  <a:pt x="17100" y="6075"/>
                </a:cubicBezTo>
                <a:lnTo>
                  <a:pt x="17100" y="8774"/>
                </a:lnTo>
                <a:lnTo>
                  <a:pt x="15299" y="8774"/>
                </a:lnTo>
                <a:lnTo>
                  <a:pt x="15299" y="6076"/>
                </a:lnTo>
                <a:cubicBezTo>
                  <a:pt x="15299" y="4212"/>
                  <a:pt x="13285" y="2701"/>
                  <a:pt x="10800" y="2701"/>
                </a:cubicBezTo>
                <a:cubicBezTo>
                  <a:pt x="8314" y="2701"/>
                  <a:pt x="6299" y="4212"/>
                  <a:pt x="6299" y="6076"/>
                </a:cubicBezTo>
                <a:lnTo>
                  <a:pt x="6299" y="8774"/>
                </a:lnTo>
                <a:lnTo>
                  <a:pt x="4499" y="8774"/>
                </a:lnTo>
                <a:cubicBezTo>
                  <a:pt x="4499" y="8774"/>
                  <a:pt x="4499" y="6075"/>
                  <a:pt x="4499" y="6075"/>
                </a:cubicBezTo>
                <a:close/>
                <a:moveTo>
                  <a:pt x="18899" y="8774"/>
                </a:moveTo>
                <a:lnTo>
                  <a:pt x="18899" y="6075"/>
                </a:lnTo>
                <a:cubicBezTo>
                  <a:pt x="18899" y="2719"/>
                  <a:pt x="15274" y="0"/>
                  <a:pt x="10800" y="0"/>
                </a:cubicBezTo>
                <a:cubicBezTo>
                  <a:pt x="6325" y="0"/>
                  <a:pt x="2699" y="2719"/>
                  <a:pt x="2699" y="6075"/>
                </a:cubicBezTo>
                <a:lnTo>
                  <a:pt x="2699" y="8774"/>
                </a:lnTo>
                <a:cubicBezTo>
                  <a:pt x="1208" y="8774"/>
                  <a:pt x="0" y="9681"/>
                  <a:pt x="0" y="10800"/>
                </a:cubicBezTo>
                <a:lnTo>
                  <a:pt x="0" y="12825"/>
                </a:lnTo>
                <a:lnTo>
                  <a:pt x="0" y="13500"/>
                </a:lnTo>
                <a:lnTo>
                  <a:pt x="0" y="14850"/>
                </a:lnTo>
                <a:lnTo>
                  <a:pt x="0" y="15525"/>
                </a:lnTo>
                <a:cubicBezTo>
                  <a:pt x="0" y="18880"/>
                  <a:pt x="3625" y="21599"/>
                  <a:pt x="8099" y="21599"/>
                </a:cubicBezTo>
                <a:lnTo>
                  <a:pt x="13499" y="21599"/>
                </a:lnTo>
                <a:cubicBezTo>
                  <a:pt x="17974" y="21599"/>
                  <a:pt x="21600" y="18880"/>
                  <a:pt x="21600" y="15525"/>
                </a:cubicBezTo>
                <a:lnTo>
                  <a:pt x="21600" y="14850"/>
                </a:lnTo>
                <a:lnTo>
                  <a:pt x="21600" y="13500"/>
                </a:lnTo>
                <a:lnTo>
                  <a:pt x="21600" y="12825"/>
                </a:lnTo>
                <a:lnTo>
                  <a:pt x="21600" y="10800"/>
                </a:lnTo>
                <a:cubicBezTo>
                  <a:pt x="21600" y="9681"/>
                  <a:pt x="20391" y="8774"/>
                  <a:pt x="18899" y="8774"/>
                </a:cubicBezTo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AutoShape 48"/>
          <p:cNvSpPr/>
          <p:nvPr/>
        </p:nvSpPr>
        <p:spPr>
          <a:xfrm>
            <a:off x="5221080" y="4707360"/>
            <a:ext cx="57240" cy="8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cubicBezTo>
                  <a:pt x="4838" y="0"/>
                  <a:pt x="0" y="3226"/>
                  <a:pt x="0" y="7201"/>
                </a:cubicBezTo>
                <a:cubicBezTo>
                  <a:pt x="0" y="9390"/>
                  <a:pt x="1798" y="13537"/>
                  <a:pt x="3601" y="16821"/>
                </a:cubicBezTo>
                <a:cubicBezTo>
                  <a:pt x="5070" y="19493"/>
                  <a:pt x="6916" y="21600"/>
                  <a:pt x="10800" y="21600"/>
                </a:cubicBezTo>
                <a:cubicBezTo>
                  <a:pt x="15016" y="21600"/>
                  <a:pt x="16529" y="19514"/>
                  <a:pt x="18003" y="16858"/>
                </a:cubicBezTo>
                <a:cubicBezTo>
                  <a:pt x="19828" y="13567"/>
                  <a:pt x="21600" y="9397"/>
                  <a:pt x="21600" y="7201"/>
                </a:cubicBezTo>
                <a:cubicBezTo>
                  <a:pt x="21600" y="3226"/>
                  <a:pt x="16761" y="0"/>
                  <a:pt x="10800" y="0"/>
                </a:cubicBezTo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24" name="Group 1"/>
          <p:cNvGrpSpPr/>
          <p:nvPr/>
        </p:nvGrpSpPr>
        <p:grpSpPr>
          <a:xfrm>
            <a:off x="6716160" y="2641680"/>
            <a:ext cx="477000" cy="477000"/>
            <a:chOff x="6716160" y="2641680"/>
            <a:chExt cx="477000" cy="477000"/>
          </a:xfrm>
        </p:grpSpPr>
        <p:sp>
          <p:nvSpPr>
            <p:cNvPr id="425" name="AutoShape 49"/>
            <p:cNvSpPr/>
            <p:nvPr/>
          </p:nvSpPr>
          <p:spPr>
            <a:xfrm>
              <a:off x="6716160" y="2641680"/>
              <a:ext cx="477000" cy="477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6" name="AutoShape 50"/>
            <p:cNvSpPr/>
            <p:nvPr/>
          </p:nvSpPr>
          <p:spPr>
            <a:xfrm>
              <a:off x="6760800" y="3030480"/>
              <a:ext cx="43200" cy="43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14400"/>
                  </a:moveTo>
                  <a:cubicBezTo>
                    <a:pt x="8820" y="14400"/>
                    <a:pt x="7200" y="12782"/>
                    <a:pt x="7200" y="10800"/>
                  </a:cubicBezTo>
                  <a:cubicBezTo>
                    <a:pt x="7200" y="8817"/>
                    <a:pt x="8820" y="7200"/>
                    <a:pt x="10800" y="7200"/>
                  </a:cubicBezTo>
                  <a:cubicBezTo>
                    <a:pt x="12779" y="7200"/>
                    <a:pt x="14400" y="8817"/>
                    <a:pt x="14400" y="10800"/>
                  </a:cubicBezTo>
                  <a:cubicBezTo>
                    <a:pt x="14400" y="12782"/>
                    <a:pt x="12779" y="14400"/>
                    <a:pt x="10800" y="14400"/>
                  </a:cubicBezTo>
                  <a:moveTo>
                    <a:pt x="10800" y="0"/>
                  </a:move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7" name="AutoShape 51"/>
          <p:cNvSpPr/>
          <p:nvPr/>
        </p:nvSpPr>
        <p:spPr>
          <a:xfrm>
            <a:off x="6853320" y="4497480"/>
            <a:ext cx="328320" cy="478800"/>
          </a:xfrm>
          <a:custGeom>
            <a:avLst/>
            <a:gdLst/>
            <a:ahLst/>
            <a:rect l="l" t="t" r="r" b="b"/>
            <a:pathLst>
              <a:path w="20767" h="21600">
                <a:moveTo>
                  <a:pt x="18566" y="16551"/>
                </a:moveTo>
                <a:cubicBezTo>
                  <a:pt x="17960" y="18284"/>
                  <a:pt x="17274" y="20249"/>
                  <a:pt x="9436" y="20249"/>
                </a:cubicBezTo>
                <a:cubicBezTo>
                  <a:pt x="4711" y="20249"/>
                  <a:pt x="1888" y="17809"/>
                  <a:pt x="1888" y="15451"/>
                </a:cubicBezTo>
                <a:cubicBezTo>
                  <a:pt x="1888" y="13645"/>
                  <a:pt x="2349" y="12161"/>
                  <a:pt x="2835" y="10591"/>
                </a:cubicBezTo>
                <a:cubicBezTo>
                  <a:pt x="3454" y="8600"/>
                  <a:pt x="4088" y="6563"/>
                  <a:pt x="3813" y="3868"/>
                </a:cubicBezTo>
                <a:cubicBezTo>
                  <a:pt x="6723" y="6750"/>
                  <a:pt x="7759" y="10567"/>
                  <a:pt x="7759" y="10567"/>
                </a:cubicBezTo>
                <a:cubicBezTo>
                  <a:pt x="7759" y="10567"/>
                  <a:pt x="10468" y="7846"/>
                  <a:pt x="11196" y="6582"/>
                </a:cubicBezTo>
                <a:cubicBezTo>
                  <a:pt x="11755" y="7395"/>
                  <a:pt x="12267" y="10124"/>
                  <a:pt x="12267" y="12825"/>
                </a:cubicBezTo>
                <a:cubicBezTo>
                  <a:pt x="12267" y="12825"/>
                  <a:pt x="14773" y="11347"/>
                  <a:pt x="16653" y="9127"/>
                </a:cubicBezTo>
                <a:cubicBezTo>
                  <a:pt x="18632" y="11666"/>
                  <a:pt x="19346" y="14320"/>
                  <a:pt x="18566" y="16551"/>
                </a:cubicBezTo>
                <a:moveTo>
                  <a:pt x="16041" y="6075"/>
                </a:moveTo>
                <a:cubicBezTo>
                  <a:pt x="15982" y="7879"/>
                  <a:pt x="14088" y="9404"/>
                  <a:pt x="14088" y="9404"/>
                </a:cubicBezTo>
                <a:cubicBezTo>
                  <a:pt x="14088" y="6046"/>
                  <a:pt x="10380" y="3375"/>
                  <a:pt x="10380" y="3375"/>
                </a:cubicBezTo>
                <a:cubicBezTo>
                  <a:pt x="10380" y="3375"/>
                  <a:pt x="10330" y="5373"/>
                  <a:pt x="8452" y="7389"/>
                </a:cubicBezTo>
                <a:cubicBezTo>
                  <a:pt x="6574" y="2686"/>
                  <a:pt x="938" y="0"/>
                  <a:pt x="938" y="0"/>
                </a:cubicBezTo>
                <a:cubicBezTo>
                  <a:pt x="3756" y="7389"/>
                  <a:pt x="0" y="10076"/>
                  <a:pt x="0" y="15451"/>
                </a:cubicBezTo>
                <a:cubicBezTo>
                  <a:pt x="0" y="18604"/>
                  <a:pt x="3730" y="21599"/>
                  <a:pt x="9436" y="21599"/>
                </a:cubicBezTo>
                <a:cubicBezTo>
                  <a:pt x="17888" y="21599"/>
                  <a:pt x="19523" y="19379"/>
                  <a:pt x="20396" y="16878"/>
                </a:cubicBezTo>
                <a:cubicBezTo>
                  <a:pt x="21599" y="13436"/>
                  <a:pt x="19797" y="9432"/>
                  <a:pt x="16041" y="6075"/>
                </a:cubicBezTo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AutoShape 52"/>
          <p:cNvSpPr/>
          <p:nvPr/>
        </p:nvSpPr>
        <p:spPr>
          <a:xfrm>
            <a:off x="6914520" y="4707360"/>
            <a:ext cx="209880" cy="171720"/>
          </a:xfrm>
          <a:custGeom>
            <a:avLst/>
            <a:gdLst/>
            <a:ahLst/>
            <a:rect l="l" t="t" r="r" b="b"/>
            <a:pathLst>
              <a:path w="21282" h="21600">
                <a:moveTo>
                  <a:pt x="20698" y="5891"/>
                </a:moveTo>
                <a:lnTo>
                  <a:pt x="19424" y="7749"/>
                </a:lnTo>
                <a:cubicBezTo>
                  <a:pt x="17846" y="10064"/>
                  <a:pt x="16352" y="12259"/>
                  <a:pt x="12365" y="14784"/>
                </a:cubicBezTo>
                <a:cubicBezTo>
                  <a:pt x="11794" y="12631"/>
                  <a:pt x="11275" y="10259"/>
                  <a:pt x="11275" y="6631"/>
                </a:cubicBezTo>
                <a:lnTo>
                  <a:pt x="11275" y="3408"/>
                </a:lnTo>
                <a:lnTo>
                  <a:pt x="9000" y="7893"/>
                </a:lnTo>
                <a:cubicBezTo>
                  <a:pt x="8233" y="9421"/>
                  <a:pt x="7598" y="10690"/>
                  <a:pt x="6649" y="12373"/>
                </a:cubicBezTo>
                <a:cubicBezTo>
                  <a:pt x="5211" y="8296"/>
                  <a:pt x="4195" y="5281"/>
                  <a:pt x="3422" y="2545"/>
                </a:cubicBezTo>
                <a:lnTo>
                  <a:pt x="2705" y="0"/>
                </a:lnTo>
                <a:lnTo>
                  <a:pt x="1926" y="2847"/>
                </a:lnTo>
                <a:cubicBezTo>
                  <a:pt x="936" y="6469"/>
                  <a:pt x="0" y="9891"/>
                  <a:pt x="0" y="18771"/>
                </a:cubicBezTo>
                <a:cubicBezTo>
                  <a:pt x="0" y="19292"/>
                  <a:pt x="333" y="19714"/>
                  <a:pt x="749" y="19714"/>
                </a:cubicBezTo>
                <a:cubicBezTo>
                  <a:pt x="1162" y="19714"/>
                  <a:pt x="1499" y="19292"/>
                  <a:pt x="1499" y="18771"/>
                </a:cubicBezTo>
                <a:cubicBezTo>
                  <a:pt x="1499" y="11964"/>
                  <a:pt x="2037" y="8594"/>
                  <a:pt x="2758" y="5681"/>
                </a:cubicBezTo>
                <a:cubicBezTo>
                  <a:pt x="3537" y="8174"/>
                  <a:pt x="4520" y="11009"/>
                  <a:pt x="5812" y="14638"/>
                </a:cubicBezTo>
                <a:lnTo>
                  <a:pt x="6339" y="16117"/>
                </a:lnTo>
                <a:lnTo>
                  <a:pt x="7100" y="14811"/>
                </a:lnTo>
                <a:cubicBezTo>
                  <a:pt x="8344" y="12681"/>
                  <a:pt x="9085" y="11248"/>
                  <a:pt x="9896" y="9638"/>
                </a:cubicBezTo>
                <a:cubicBezTo>
                  <a:pt x="10133" y="12428"/>
                  <a:pt x="10681" y="14428"/>
                  <a:pt x="11223" y="16408"/>
                </a:cubicBezTo>
                <a:lnTo>
                  <a:pt x="11495" y="17404"/>
                </a:lnTo>
                <a:lnTo>
                  <a:pt x="12253" y="16953"/>
                </a:lnTo>
                <a:cubicBezTo>
                  <a:pt x="16306" y="14531"/>
                  <a:pt x="18203" y="12327"/>
                  <a:pt x="19708" y="10211"/>
                </a:cubicBezTo>
                <a:cubicBezTo>
                  <a:pt x="19942" y="13727"/>
                  <a:pt x="19573" y="17574"/>
                  <a:pt x="18698" y="20305"/>
                </a:cubicBezTo>
                <a:cubicBezTo>
                  <a:pt x="18543" y="20787"/>
                  <a:pt x="18730" y="21336"/>
                  <a:pt x="19114" y="21531"/>
                </a:cubicBezTo>
                <a:cubicBezTo>
                  <a:pt x="19204" y="21577"/>
                  <a:pt x="19301" y="21599"/>
                  <a:pt x="19395" y="21599"/>
                </a:cubicBezTo>
                <a:cubicBezTo>
                  <a:pt x="19690" y="21599"/>
                  <a:pt x="19972" y="21377"/>
                  <a:pt x="20089" y="21008"/>
                </a:cubicBezTo>
                <a:cubicBezTo>
                  <a:pt x="21251" y="17380"/>
                  <a:pt x="21600" y="12213"/>
                  <a:pt x="20976" y="7841"/>
                </a:cubicBezTo>
                <a:cubicBezTo>
                  <a:pt x="20976" y="7841"/>
                  <a:pt x="20698" y="5891"/>
                  <a:pt x="20698" y="5891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矩形 62"/>
          <p:cNvSpPr/>
          <p:nvPr/>
        </p:nvSpPr>
        <p:spPr>
          <a:xfrm>
            <a:off x="1620000" y="2160000"/>
            <a:ext cx="2320920" cy="13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  <a:ea typeface="Arial"/>
              </a:rPr>
              <a:t>Web-интерфейс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Arial"/>
              </a:rPr>
              <a:t>- </a:t>
            </a:r>
            <a:r>
              <a:rPr b="0" lang="ru-RU" sz="1400" spc="-1" strike="noStrike">
                <a:solidFill>
                  <a:srgbClr val="262626"/>
                </a:solidFill>
                <a:latin typeface="Arial"/>
                <a:ea typeface="Arial"/>
              </a:rPr>
              <a:t>загрузка документов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262626"/>
                </a:solidFill>
                <a:latin typeface="Arial"/>
                <a:ea typeface="Arial"/>
              </a:rPr>
              <a:t>- формирование отчёта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262626"/>
                </a:solidFill>
                <a:latin typeface="Arial"/>
                <a:ea typeface="Arial"/>
              </a:rPr>
              <a:t>- выгрузка отчёта в файл</a:t>
            </a:r>
            <a:r>
              <a:rPr b="0" lang="en-US" sz="1400" spc="-1" strike="noStrike">
                <a:solidFill>
                  <a:srgbClr val="262626"/>
                </a:solidFill>
                <a:latin typeface="Arial"/>
                <a:ea typeface="Arial"/>
              </a:rPr>
              <a:t>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30" name="矩形 61"/>
          <p:cNvSpPr/>
          <p:nvPr/>
        </p:nvSpPr>
        <p:spPr>
          <a:xfrm>
            <a:off x="7925760" y="2124000"/>
            <a:ext cx="3105720" cy="10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  <a:ea typeface="Arial"/>
              </a:rPr>
              <a:t>Потенциал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262626"/>
                </a:solidFill>
                <a:latin typeface="Arial"/>
                <a:ea typeface="Arial"/>
              </a:rPr>
              <a:t>- идеи развития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262626"/>
                </a:solidFill>
                <a:latin typeface="Arial"/>
                <a:ea typeface="Arial"/>
              </a:rPr>
              <a:t>- возможность дообучения модели</a:t>
            </a:r>
            <a:r>
              <a:rPr b="0" lang="en-US" sz="1400" spc="-1" strike="noStrike">
                <a:solidFill>
                  <a:srgbClr val="262626"/>
                </a:solidFill>
                <a:latin typeface="Arial"/>
                <a:ea typeface="Arial"/>
              </a:rPr>
              <a:t>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31" name="矩形 63"/>
          <p:cNvSpPr/>
          <p:nvPr/>
        </p:nvSpPr>
        <p:spPr>
          <a:xfrm>
            <a:off x="8035920" y="3960000"/>
            <a:ext cx="2944080" cy="10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  <a:ea typeface="Arial"/>
              </a:rPr>
              <a:t>Скорость работы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262626"/>
                </a:solidFill>
                <a:latin typeface="Arial"/>
                <a:ea typeface="Arial"/>
              </a:rPr>
              <a:t>- время обработки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262626"/>
                </a:solidFill>
                <a:latin typeface="Arial"/>
                <a:ea typeface="Arial"/>
              </a:rPr>
              <a:t>одного файла не более 3 секунд</a:t>
            </a:r>
            <a:r>
              <a:rPr b="0" lang="en-US" sz="1400" spc="-1" strike="noStrike">
                <a:solidFill>
                  <a:srgbClr val="262626"/>
                </a:solidFill>
                <a:latin typeface="Arial"/>
                <a:ea typeface="Arial"/>
              </a:rPr>
              <a:t>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32" name="矩形 64"/>
          <p:cNvSpPr/>
          <p:nvPr/>
        </p:nvSpPr>
        <p:spPr>
          <a:xfrm>
            <a:off x="1225080" y="3960000"/>
            <a:ext cx="3044880" cy="149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  <a:ea typeface="Arial"/>
              </a:rPr>
              <a:t>Контроль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262626"/>
                </a:solidFill>
                <a:latin typeface="Arial"/>
                <a:ea typeface="Arial"/>
              </a:rPr>
              <a:t>- качественный анализ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262626"/>
                </a:solidFill>
                <a:latin typeface="Arial"/>
                <a:ea typeface="Arial"/>
              </a:rPr>
              <a:t>- количественный анализ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262626"/>
                </a:solidFill>
                <a:latin typeface="Arial"/>
                <a:ea typeface="Arial"/>
              </a:rPr>
              <a:t>- интерпритация результатов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262626"/>
                </a:solidFill>
                <a:latin typeface="Arial"/>
                <a:ea typeface="Arial"/>
              </a:rPr>
              <a:t>- конкретные шаги использования</a:t>
            </a:r>
            <a:r>
              <a:rPr b="0" lang="en-US" sz="1400" spc="-1" strike="noStrike">
                <a:solidFill>
                  <a:srgbClr val="262626"/>
                </a:solidFill>
                <a:latin typeface="Arial"/>
                <a:ea typeface="Arial"/>
              </a:rPr>
              <a:t> 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5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矩形 3"/>
          <p:cNvSpPr/>
          <p:nvPr/>
        </p:nvSpPr>
        <p:spPr>
          <a:xfrm>
            <a:off x="9984600" y="4866840"/>
            <a:ext cx="1958400" cy="16927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矩形 4"/>
          <p:cNvSpPr/>
          <p:nvPr/>
        </p:nvSpPr>
        <p:spPr>
          <a:xfrm>
            <a:off x="245880" y="294840"/>
            <a:ext cx="1958400" cy="16927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矩形 5"/>
          <p:cNvSpPr/>
          <p:nvPr/>
        </p:nvSpPr>
        <p:spPr>
          <a:xfrm>
            <a:off x="245880" y="4866840"/>
            <a:ext cx="1958400" cy="16927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矩形 6"/>
          <p:cNvSpPr/>
          <p:nvPr/>
        </p:nvSpPr>
        <p:spPr>
          <a:xfrm>
            <a:off x="9984600" y="294840"/>
            <a:ext cx="1958400" cy="16927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圆角矩形 7"/>
          <p:cNvSpPr/>
          <p:nvPr/>
        </p:nvSpPr>
        <p:spPr>
          <a:xfrm>
            <a:off x="403200" y="450000"/>
            <a:ext cx="11382480" cy="5955120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00000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文本框 8"/>
          <p:cNvSpPr/>
          <p:nvPr/>
        </p:nvSpPr>
        <p:spPr>
          <a:xfrm>
            <a:off x="2618640" y="2101680"/>
            <a:ext cx="72392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  <a:ea typeface="Calibri"/>
              </a:rPr>
              <a:t>БЛИЖЕ ЧЕМ КАЖЕТСЯ 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439" name="直接连接符 9"/>
          <p:cNvSpPr/>
          <p:nvPr/>
        </p:nvSpPr>
        <p:spPr>
          <a:xfrm>
            <a:off x="5442840" y="3072960"/>
            <a:ext cx="1291680" cy="360"/>
          </a:xfrm>
          <a:prstGeom prst="line">
            <a:avLst/>
          </a:prstGeom>
          <a:ln w="381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文本框 10"/>
          <p:cNvSpPr/>
          <p:nvPr/>
        </p:nvSpPr>
        <p:spPr>
          <a:xfrm>
            <a:off x="3420000" y="3429000"/>
            <a:ext cx="539784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контроль и управление изменениями в тендерных закупках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441" name="Rectangles 1"/>
          <p:cNvSpPr/>
          <p:nvPr/>
        </p:nvSpPr>
        <p:spPr>
          <a:xfrm>
            <a:off x="2914560" y="4688280"/>
            <a:ext cx="1496160" cy="87228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/>
          <a:fontRef idx="minor"/>
        </p:style>
      </p:sp>
      <p:pic>
        <p:nvPicPr>
          <p:cNvPr id="442" name="Picture 101" descr=""/>
          <p:cNvPicPr/>
          <p:nvPr/>
        </p:nvPicPr>
        <p:blipFill>
          <a:blip r:embed="rId1"/>
          <a:stretch/>
        </p:blipFill>
        <p:spPr>
          <a:xfrm>
            <a:off x="3074040" y="4820760"/>
            <a:ext cx="1177920" cy="606240"/>
          </a:xfrm>
          <a:prstGeom prst="rect">
            <a:avLst/>
          </a:prstGeom>
          <a:ln w="0">
            <a:noFill/>
          </a:ln>
        </p:spPr>
      </p:pic>
      <p:sp>
        <p:nvSpPr>
          <p:cNvPr id="443" name="Rectangles 2"/>
          <p:cNvSpPr/>
          <p:nvPr/>
        </p:nvSpPr>
        <p:spPr>
          <a:xfrm>
            <a:off x="7937640" y="4688280"/>
            <a:ext cx="1496160" cy="87228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/>
          <a:fontRef idx="minor"/>
        </p:style>
      </p:sp>
      <p:sp>
        <p:nvSpPr>
          <p:cNvPr id="444" name="Text Box 14"/>
          <p:cNvSpPr/>
          <p:nvPr/>
        </p:nvSpPr>
        <p:spPr>
          <a:xfrm>
            <a:off x="8064000" y="4941720"/>
            <a:ext cx="1257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1">
            <a:schemeClr val="accent1"/>
          </a:fillRef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© ЛИФТ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45" name="Rectangles 4"/>
          <p:cNvSpPr/>
          <p:nvPr/>
        </p:nvSpPr>
        <p:spPr>
          <a:xfrm>
            <a:off x="5220000" y="4680000"/>
            <a:ext cx="1977840" cy="87228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/>
          <a:fontRef idx="minor"/>
        </p:style>
      </p:sp>
      <p:pic>
        <p:nvPicPr>
          <p:cNvPr id="446" name="" descr=""/>
          <p:cNvPicPr/>
          <p:nvPr/>
        </p:nvPicPr>
        <p:blipFill>
          <a:blip r:embed="rId2"/>
          <a:stretch/>
        </p:blipFill>
        <p:spPr>
          <a:xfrm>
            <a:off x="5400000" y="4906440"/>
            <a:ext cx="397440" cy="388080"/>
          </a:xfrm>
          <a:prstGeom prst="rect">
            <a:avLst/>
          </a:prstGeom>
          <a:ln w="0">
            <a:noFill/>
          </a:ln>
        </p:spPr>
      </p:pic>
      <p:pic>
        <p:nvPicPr>
          <p:cNvPr id="447" name="" descr=""/>
          <p:cNvPicPr/>
          <p:nvPr/>
        </p:nvPicPr>
        <p:blipFill>
          <a:blip r:embed="rId3"/>
          <a:stretch/>
        </p:blipFill>
        <p:spPr>
          <a:xfrm>
            <a:off x="5991840" y="5014440"/>
            <a:ext cx="1026000" cy="15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34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组合 22"/>
          <p:cNvGrpSpPr/>
          <p:nvPr/>
        </p:nvGrpSpPr>
        <p:grpSpPr>
          <a:xfrm>
            <a:off x="6180840" y="730080"/>
            <a:ext cx="1356120" cy="985320"/>
            <a:chOff x="6180840" y="730080"/>
            <a:chExt cx="1356120" cy="985320"/>
          </a:xfrm>
        </p:grpSpPr>
        <p:sp>
          <p:nvSpPr>
            <p:cNvPr id="184" name="矩形 21"/>
            <p:cNvSpPr/>
            <p:nvPr/>
          </p:nvSpPr>
          <p:spPr>
            <a:xfrm rot="5400000">
              <a:off x="5746320" y="1164240"/>
              <a:ext cx="985320" cy="116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5" name="矩形 20"/>
            <p:cNvSpPr/>
            <p:nvPr/>
          </p:nvSpPr>
          <p:spPr>
            <a:xfrm>
              <a:off x="6297480" y="730080"/>
              <a:ext cx="1239480" cy="100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6" name="文本框 3"/>
          <p:cNvSpPr/>
          <p:nvPr/>
        </p:nvSpPr>
        <p:spPr>
          <a:xfrm>
            <a:off x="351720" y="410040"/>
            <a:ext cx="28360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404040"/>
                </a:solidFill>
                <a:latin typeface="Calibri"/>
                <a:ea typeface="Calibri"/>
              </a:rPr>
              <a:t>ЛИФТ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87" name="文本框 4"/>
          <p:cNvSpPr/>
          <p:nvPr/>
        </p:nvSpPr>
        <p:spPr>
          <a:xfrm>
            <a:off x="904680" y="840600"/>
            <a:ext cx="22482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404040"/>
                </a:solidFill>
                <a:latin typeface="Calibri"/>
                <a:ea typeface="Arial"/>
              </a:rPr>
              <a:t>состав команды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88" name="直接连接符 6"/>
          <p:cNvSpPr/>
          <p:nvPr/>
        </p:nvSpPr>
        <p:spPr>
          <a:xfrm>
            <a:off x="796320" y="457200"/>
            <a:ext cx="360" cy="632160"/>
          </a:xfrm>
          <a:prstGeom prst="line">
            <a:avLst/>
          </a:prstGeom>
          <a:ln w="762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矩形 17"/>
          <p:cNvSpPr/>
          <p:nvPr/>
        </p:nvSpPr>
        <p:spPr>
          <a:xfrm>
            <a:off x="6297480" y="833760"/>
            <a:ext cx="4839480" cy="11469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矩形 18"/>
          <p:cNvSpPr/>
          <p:nvPr/>
        </p:nvSpPr>
        <p:spPr>
          <a:xfrm>
            <a:off x="6297480" y="2246760"/>
            <a:ext cx="4839480" cy="11469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矩形 19"/>
          <p:cNvSpPr/>
          <p:nvPr/>
        </p:nvSpPr>
        <p:spPr>
          <a:xfrm>
            <a:off x="6297480" y="3659760"/>
            <a:ext cx="4839480" cy="11469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2" name="组合 23"/>
          <p:cNvGrpSpPr/>
          <p:nvPr/>
        </p:nvGrpSpPr>
        <p:grpSpPr>
          <a:xfrm>
            <a:off x="6180840" y="2143080"/>
            <a:ext cx="1356120" cy="985320"/>
            <a:chOff x="6180840" y="2143080"/>
            <a:chExt cx="1356120" cy="985320"/>
          </a:xfrm>
        </p:grpSpPr>
        <p:sp>
          <p:nvSpPr>
            <p:cNvPr id="193" name="矩形 24"/>
            <p:cNvSpPr/>
            <p:nvPr/>
          </p:nvSpPr>
          <p:spPr>
            <a:xfrm rot="5400000">
              <a:off x="5746320" y="2577240"/>
              <a:ext cx="985320" cy="116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" name="矩形 25"/>
            <p:cNvSpPr/>
            <p:nvPr/>
          </p:nvSpPr>
          <p:spPr>
            <a:xfrm>
              <a:off x="6297480" y="2143080"/>
              <a:ext cx="1239480" cy="100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5" name="组合 26"/>
          <p:cNvGrpSpPr/>
          <p:nvPr/>
        </p:nvGrpSpPr>
        <p:grpSpPr>
          <a:xfrm>
            <a:off x="6180840" y="3592080"/>
            <a:ext cx="1356120" cy="985320"/>
            <a:chOff x="6180840" y="3592080"/>
            <a:chExt cx="1356120" cy="985320"/>
          </a:xfrm>
        </p:grpSpPr>
        <p:sp>
          <p:nvSpPr>
            <p:cNvPr id="196" name="矩形 27"/>
            <p:cNvSpPr/>
            <p:nvPr/>
          </p:nvSpPr>
          <p:spPr>
            <a:xfrm rot="5400000">
              <a:off x="5746320" y="4026240"/>
              <a:ext cx="985320" cy="116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" name="矩形 28"/>
            <p:cNvSpPr/>
            <p:nvPr/>
          </p:nvSpPr>
          <p:spPr>
            <a:xfrm>
              <a:off x="6297480" y="3592080"/>
              <a:ext cx="1239480" cy="100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8" name="文本框 29"/>
          <p:cNvSpPr/>
          <p:nvPr/>
        </p:nvSpPr>
        <p:spPr>
          <a:xfrm>
            <a:off x="6657840" y="920880"/>
            <a:ext cx="37821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Руслан Латипов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99" name="文本框 32"/>
          <p:cNvSpPr/>
          <p:nvPr/>
        </p:nvSpPr>
        <p:spPr>
          <a:xfrm>
            <a:off x="6657840" y="1423440"/>
            <a:ext cx="3907080" cy="32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Full Stack Developer</a:t>
            </a: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Calibri"/>
              </a:rPr>
              <a:t>, Зеленодольск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Calibri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@rus_lat116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</p:txBody>
      </p:sp>
      <p:sp>
        <p:nvSpPr>
          <p:cNvPr id="200" name="文本框 29"/>
          <p:cNvSpPr/>
          <p:nvPr/>
        </p:nvSpPr>
        <p:spPr>
          <a:xfrm>
            <a:off x="6657840" y="2301480"/>
            <a:ext cx="37821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Юрий Дон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01" name="文本框 32"/>
          <p:cNvSpPr/>
          <p:nvPr/>
        </p:nvSpPr>
        <p:spPr>
          <a:xfrm>
            <a:off x="6657840" y="2840400"/>
            <a:ext cx="4140720" cy="32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Data Science</a:t>
            </a: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Calibri"/>
              </a:rPr>
              <a:t>, Краснодар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Calibri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@Yuriy_Nikitich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</p:txBody>
      </p:sp>
      <p:sp>
        <p:nvSpPr>
          <p:cNvPr id="202" name="文本框 29"/>
          <p:cNvSpPr/>
          <p:nvPr/>
        </p:nvSpPr>
        <p:spPr>
          <a:xfrm>
            <a:off x="6264000" y="3709440"/>
            <a:ext cx="5037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Алексей Верт-Миллер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03" name="文本框 32"/>
          <p:cNvSpPr/>
          <p:nvPr/>
        </p:nvSpPr>
        <p:spPr>
          <a:xfrm>
            <a:off x="6657840" y="4284360"/>
            <a:ext cx="3782160" cy="32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Data Science</a:t>
            </a: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Calibri"/>
              </a:rPr>
              <a:t>, Архангельск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Calibri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@alexwert3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</p:txBody>
      </p:sp>
      <p:pic>
        <p:nvPicPr>
          <p:cNvPr id="204" name="Content Placeholder 5" descr=""/>
          <p:cNvPicPr/>
          <p:nvPr/>
        </p:nvPicPr>
        <p:blipFill>
          <a:blip r:embed="rId1"/>
          <a:srcRect l="19221" t="-263" r="19221" b="-138"/>
          <a:stretch/>
        </p:blipFill>
        <p:spPr>
          <a:xfrm>
            <a:off x="1178640" y="1596240"/>
            <a:ext cx="4348440" cy="4342680"/>
          </a:xfrm>
          <a:prstGeom prst="rect">
            <a:avLst/>
          </a:prstGeom>
          <a:ln w="0">
            <a:noFill/>
          </a:ln>
        </p:spPr>
      </p:pic>
      <p:sp>
        <p:nvSpPr>
          <p:cNvPr id="205" name="矩形 2"/>
          <p:cNvSpPr/>
          <p:nvPr/>
        </p:nvSpPr>
        <p:spPr>
          <a:xfrm>
            <a:off x="6274800" y="5143680"/>
            <a:ext cx="4839480" cy="11469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6" name="组合 1"/>
          <p:cNvGrpSpPr/>
          <p:nvPr/>
        </p:nvGrpSpPr>
        <p:grpSpPr>
          <a:xfrm>
            <a:off x="6158160" y="5076000"/>
            <a:ext cx="1356120" cy="985320"/>
            <a:chOff x="6158160" y="5076000"/>
            <a:chExt cx="1356120" cy="985320"/>
          </a:xfrm>
        </p:grpSpPr>
        <p:sp>
          <p:nvSpPr>
            <p:cNvPr id="207" name="矩形 7"/>
            <p:cNvSpPr/>
            <p:nvPr/>
          </p:nvSpPr>
          <p:spPr>
            <a:xfrm rot="5400000">
              <a:off x="5723640" y="5510160"/>
              <a:ext cx="985320" cy="116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" name="矩形 8"/>
            <p:cNvSpPr/>
            <p:nvPr/>
          </p:nvSpPr>
          <p:spPr>
            <a:xfrm>
              <a:off x="6274800" y="5076000"/>
              <a:ext cx="1239480" cy="100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9" name="文本框 1"/>
          <p:cNvSpPr/>
          <p:nvPr/>
        </p:nvSpPr>
        <p:spPr>
          <a:xfrm>
            <a:off x="6601320" y="5193360"/>
            <a:ext cx="45565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Татьяна Моисеева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10" name="文本框 2"/>
          <p:cNvSpPr/>
          <p:nvPr/>
        </p:nvSpPr>
        <p:spPr>
          <a:xfrm>
            <a:off x="6635160" y="5768280"/>
            <a:ext cx="3782160" cy="32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Full Stack Developer</a:t>
            </a: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Calibri"/>
              </a:rPr>
              <a:t>, Москва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@Estochka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2"/>
          <a:stretch/>
        </p:blipFill>
        <p:spPr>
          <a:xfrm>
            <a:off x="6744600" y="1692000"/>
            <a:ext cx="228600" cy="228600"/>
          </a:xfrm>
          <a:prstGeom prst="rect">
            <a:avLst/>
          </a:prstGeom>
          <a:ln w="0">
            <a:noFill/>
          </a:ln>
        </p:spPr>
      </p:pic>
      <p:pic>
        <p:nvPicPr>
          <p:cNvPr id="212" name="" descr=""/>
          <p:cNvPicPr/>
          <p:nvPr/>
        </p:nvPicPr>
        <p:blipFill>
          <a:blip r:embed="rId3"/>
          <a:stretch/>
        </p:blipFill>
        <p:spPr>
          <a:xfrm>
            <a:off x="6744600" y="3096000"/>
            <a:ext cx="228600" cy="228600"/>
          </a:xfrm>
          <a:prstGeom prst="rect">
            <a:avLst/>
          </a:prstGeom>
          <a:ln w="0">
            <a:noFill/>
          </a:ln>
        </p:spPr>
      </p:pic>
      <p:pic>
        <p:nvPicPr>
          <p:cNvPr id="213" name="" descr=""/>
          <p:cNvPicPr/>
          <p:nvPr/>
        </p:nvPicPr>
        <p:blipFill>
          <a:blip r:embed="rId4"/>
          <a:stretch/>
        </p:blipFill>
        <p:spPr>
          <a:xfrm>
            <a:off x="6744960" y="1692360"/>
            <a:ext cx="228600" cy="228600"/>
          </a:xfrm>
          <a:prstGeom prst="rect">
            <a:avLst/>
          </a:prstGeom>
          <a:ln w="0">
            <a:noFill/>
          </a:ln>
        </p:spPr>
      </p:pic>
      <p:pic>
        <p:nvPicPr>
          <p:cNvPr id="214" name="" descr=""/>
          <p:cNvPicPr/>
          <p:nvPr/>
        </p:nvPicPr>
        <p:blipFill>
          <a:blip r:embed="rId5"/>
          <a:stretch/>
        </p:blipFill>
        <p:spPr>
          <a:xfrm>
            <a:off x="6696000" y="4542120"/>
            <a:ext cx="228600" cy="228600"/>
          </a:xfrm>
          <a:prstGeom prst="rect">
            <a:avLst/>
          </a:prstGeom>
          <a:ln w="0">
            <a:noFill/>
          </a:ln>
        </p:spPr>
      </p:pic>
      <p:pic>
        <p:nvPicPr>
          <p:cNvPr id="215" name="" descr=""/>
          <p:cNvPicPr/>
          <p:nvPr/>
        </p:nvPicPr>
        <p:blipFill>
          <a:blip r:embed="rId6"/>
          <a:stretch/>
        </p:blipFill>
        <p:spPr>
          <a:xfrm>
            <a:off x="6683400" y="6023880"/>
            <a:ext cx="228600" cy="22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6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矩形 4"/>
          <p:cNvSpPr/>
          <p:nvPr/>
        </p:nvSpPr>
        <p:spPr>
          <a:xfrm>
            <a:off x="779760" y="588240"/>
            <a:ext cx="1239480" cy="11318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圆角矩形 3"/>
          <p:cNvSpPr/>
          <p:nvPr/>
        </p:nvSpPr>
        <p:spPr>
          <a:xfrm>
            <a:off x="902520" y="719640"/>
            <a:ext cx="10614600" cy="5432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直角三角形 8"/>
          <p:cNvSpPr/>
          <p:nvPr/>
        </p:nvSpPr>
        <p:spPr>
          <a:xfrm>
            <a:off x="5864760" y="5492880"/>
            <a:ext cx="624240" cy="62424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直角三角形 12"/>
          <p:cNvSpPr/>
          <p:nvPr/>
        </p:nvSpPr>
        <p:spPr>
          <a:xfrm rot="10800000">
            <a:off x="11162160" y="760320"/>
            <a:ext cx="313200" cy="31320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文本框 26"/>
          <p:cNvSpPr/>
          <p:nvPr/>
        </p:nvSpPr>
        <p:spPr>
          <a:xfrm>
            <a:off x="6410520" y="929520"/>
            <a:ext cx="45662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Calibri"/>
                <a:ea typeface="Calibri"/>
              </a:rPr>
              <a:t>Задача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221" name="直接连接符 27"/>
          <p:cNvSpPr/>
          <p:nvPr/>
        </p:nvSpPr>
        <p:spPr>
          <a:xfrm>
            <a:off x="6710040" y="1694520"/>
            <a:ext cx="1437480" cy="2520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文本框 28"/>
          <p:cNvSpPr/>
          <p:nvPr/>
        </p:nvSpPr>
        <p:spPr>
          <a:xfrm>
            <a:off x="6120000" y="1995480"/>
            <a:ext cx="4857840" cy="34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  <a:ea typeface="Arial"/>
              </a:rPr>
              <a:t>Задача комплаенс контроля широко известна и востребована в индустриях автомобилестроения, авиастроения, при создании сложных программно-аппаратных систем в железнодорожной, энергетической и других отраслях.</a:t>
            </a:r>
            <a:endParaRPr b="0" lang="ru-RU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ru-RU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  <a:ea typeface="Arial"/>
              </a:rPr>
              <a:t>Участникам хакатона необходимо разработать алгоритм для осуществления комплаенс контроля. Необходимо производить качественный анализ документации на соответствие, а также устанавливать уровень соответствия по предоставленной шкале.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1"/>
          <a:srcRect l="17641" t="0" r="16504" b="10502"/>
          <a:stretch/>
        </p:blipFill>
        <p:spPr>
          <a:xfrm>
            <a:off x="1214280" y="306720"/>
            <a:ext cx="4510080" cy="613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矩形 33"/>
          <p:cNvSpPr/>
          <p:nvPr/>
        </p:nvSpPr>
        <p:spPr>
          <a:xfrm>
            <a:off x="779760" y="588240"/>
            <a:ext cx="1239480" cy="11318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圆角矩形 8"/>
          <p:cNvSpPr/>
          <p:nvPr/>
        </p:nvSpPr>
        <p:spPr>
          <a:xfrm>
            <a:off x="902520" y="719640"/>
            <a:ext cx="10614600" cy="5432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直角三角形 3"/>
          <p:cNvSpPr/>
          <p:nvPr/>
        </p:nvSpPr>
        <p:spPr>
          <a:xfrm>
            <a:off x="1008000" y="5459040"/>
            <a:ext cx="624240" cy="62424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直角三角形 11"/>
          <p:cNvSpPr/>
          <p:nvPr/>
        </p:nvSpPr>
        <p:spPr>
          <a:xfrm rot="10800000">
            <a:off x="11162160" y="760320"/>
            <a:ext cx="313200" cy="31320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1057320" y="2412000"/>
            <a:ext cx="4763880" cy="2879280"/>
          </a:xfrm>
          <a:prstGeom prst="rect">
            <a:avLst/>
          </a:prstGeom>
          <a:ln w="0">
            <a:noFill/>
          </a:ln>
        </p:spPr>
      </p:pic>
      <p:pic>
        <p:nvPicPr>
          <p:cNvPr id="229" name="" descr=""/>
          <p:cNvPicPr/>
          <p:nvPr/>
        </p:nvPicPr>
        <p:blipFill>
          <a:blip r:embed="rId2"/>
          <a:stretch/>
        </p:blipFill>
        <p:spPr>
          <a:xfrm>
            <a:off x="7145640" y="2412000"/>
            <a:ext cx="4193640" cy="2879280"/>
          </a:xfrm>
          <a:prstGeom prst="rect">
            <a:avLst/>
          </a:prstGeom>
          <a:ln w="0">
            <a:noFill/>
          </a:ln>
        </p:spPr>
      </p:pic>
      <p:sp>
        <p:nvSpPr>
          <p:cNvPr id="230" name=""/>
          <p:cNvSpPr/>
          <p:nvPr/>
        </p:nvSpPr>
        <p:spPr>
          <a:xfrm>
            <a:off x="6840000" y="2088000"/>
            <a:ext cx="4500000" cy="3420000"/>
          </a:xfrm>
          <a:prstGeom prst="line">
            <a:avLst/>
          </a:prstGeom>
          <a:ln w="76320">
            <a:solidFill>
              <a:srgbClr val="f10d0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"/>
          <p:cNvSpPr/>
          <p:nvPr/>
        </p:nvSpPr>
        <p:spPr>
          <a:xfrm flipH="1">
            <a:off x="6840000" y="2016000"/>
            <a:ext cx="4500000" cy="3420000"/>
          </a:xfrm>
          <a:prstGeom prst="line">
            <a:avLst/>
          </a:prstGeom>
          <a:ln w="76320">
            <a:solidFill>
              <a:srgbClr val="f10d0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直接连接符 3"/>
          <p:cNvSpPr/>
          <p:nvPr/>
        </p:nvSpPr>
        <p:spPr>
          <a:xfrm>
            <a:off x="1080000" y="807840"/>
            <a:ext cx="360" cy="812160"/>
          </a:xfrm>
          <a:prstGeom prst="line">
            <a:avLst/>
          </a:prstGeom>
          <a:ln w="762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文本框 9"/>
          <p:cNvSpPr/>
          <p:nvPr/>
        </p:nvSpPr>
        <p:spPr>
          <a:xfrm>
            <a:off x="1188000" y="756000"/>
            <a:ext cx="44992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  <a:ea typeface="Arial"/>
              </a:rPr>
              <a:t>Комплаенс контроль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34" name="文本框 14"/>
          <p:cNvSpPr/>
          <p:nvPr/>
        </p:nvSpPr>
        <p:spPr>
          <a:xfrm>
            <a:off x="1260000" y="1272960"/>
            <a:ext cx="3239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404040"/>
                </a:solidFill>
                <a:latin typeface="Calibri"/>
                <a:ea typeface="Arial"/>
              </a:rPr>
              <a:t>разработка алгоритма ИИ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矩形 32"/>
          <p:cNvSpPr/>
          <p:nvPr/>
        </p:nvSpPr>
        <p:spPr>
          <a:xfrm>
            <a:off x="5385600" y="3706920"/>
            <a:ext cx="1407960" cy="1407960"/>
          </a:xfrm>
          <a:prstGeom prst="rect">
            <a:avLst/>
          </a:prstGeom>
          <a:solidFill>
            <a:schemeClr val="tx1"/>
          </a:solidFill>
          <a:ln>
            <a:noFill/>
          </a:ln>
          <a:scene3d>
            <a:camera prst="isometricTopUp"/>
            <a:lightRig dir="t" rig="threeP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矩形 31"/>
          <p:cNvSpPr/>
          <p:nvPr/>
        </p:nvSpPr>
        <p:spPr>
          <a:xfrm>
            <a:off x="5385600" y="3213000"/>
            <a:ext cx="1407960" cy="1407960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  <a:scene3d>
            <a:camera prst="isometricTopUp"/>
            <a:lightRig dir="t" rig="threeP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矩形 30"/>
          <p:cNvSpPr/>
          <p:nvPr/>
        </p:nvSpPr>
        <p:spPr>
          <a:xfrm>
            <a:off x="5385600" y="2719080"/>
            <a:ext cx="1407960" cy="1407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  <a:scene3d>
            <a:camera prst="isometricTopUp"/>
            <a:lightRig dir="t" rig="threeP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文本框 3"/>
          <p:cNvSpPr/>
          <p:nvPr/>
        </p:nvSpPr>
        <p:spPr>
          <a:xfrm>
            <a:off x="603720" y="410040"/>
            <a:ext cx="28360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404040"/>
                </a:solidFill>
                <a:latin typeface="Calibri"/>
                <a:ea typeface="Calibri"/>
              </a:rPr>
              <a:t>Данные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39" name="文本框 4"/>
          <p:cNvSpPr/>
          <p:nvPr/>
        </p:nvSpPr>
        <p:spPr>
          <a:xfrm>
            <a:off x="1228680" y="840600"/>
            <a:ext cx="22482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404040"/>
                </a:solidFill>
                <a:latin typeface="Calibri"/>
                <a:ea typeface="Arial"/>
              </a:rPr>
              <a:t>обзор данных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40" name="直接连接符 5"/>
          <p:cNvSpPr/>
          <p:nvPr/>
        </p:nvSpPr>
        <p:spPr>
          <a:xfrm>
            <a:off x="796320" y="457200"/>
            <a:ext cx="360" cy="632160"/>
          </a:xfrm>
          <a:prstGeom prst="line">
            <a:avLst/>
          </a:prstGeom>
          <a:ln w="762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文本框 18"/>
          <p:cNvSpPr/>
          <p:nvPr/>
        </p:nvSpPr>
        <p:spPr>
          <a:xfrm>
            <a:off x="864000" y="1994760"/>
            <a:ext cx="359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000000"/>
                </a:solidFill>
                <a:latin typeface="Calibri"/>
                <a:ea typeface="Calibri"/>
              </a:rPr>
              <a:t>Документация на дизайн (HMI)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242" name="文本框 19"/>
          <p:cNvSpPr/>
          <p:nvPr/>
        </p:nvSpPr>
        <p:spPr>
          <a:xfrm>
            <a:off x="720000" y="2386800"/>
            <a:ext cx="341928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000000"/>
                </a:solidFill>
                <a:latin typeface="Calibri"/>
                <a:ea typeface="Calibri"/>
              </a:rPr>
              <a:t>12 элементов спецификации, описывающих сценарий интерфейсной работы системы</a:t>
            </a:r>
            <a:endParaRPr b="0" lang="ru-RU" sz="12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243" name="文本框 20"/>
          <p:cNvSpPr/>
          <p:nvPr/>
        </p:nvSpPr>
        <p:spPr>
          <a:xfrm>
            <a:off x="762840" y="4274640"/>
            <a:ext cx="3735360" cy="3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000000"/>
                </a:solidFill>
                <a:latin typeface="Calibri"/>
                <a:ea typeface="Calibri"/>
              </a:rPr>
              <a:t>Технические спецификации (SSTS)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44" name="文本框 22"/>
          <p:cNvSpPr/>
          <p:nvPr/>
        </p:nvSpPr>
        <p:spPr>
          <a:xfrm>
            <a:off x="8615160" y="2974320"/>
            <a:ext cx="1679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Отчёт 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245" name="文本框 23"/>
          <p:cNvSpPr/>
          <p:nvPr/>
        </p:nvSpPr>
        <p:spPr>
          <a:xfrm>
            <a:off x="7740000" y="3420000"/>
            <a:ext cx="341820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000000"/>
                </a:solidFill>
                <a:latin typeface="Calibri"/>
                <a:ea typeface="Calibri"/>
              </a:rPr>
              <a:t>анализ и выявленная зависимость (уровень расхождения) документов с выводами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246" name="矩形 29"/>
          <p:cNvSpPr/>
          <p:nvPr/>
        </p:nvSpPr>
        <p:spPr>
          <a:xfrm>
            <a:off x="5385600" y="2225160"/>
            <a:ext cx="1407960" cy="1407960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>
            <a:noFill/>
          </a:ln>
          <a:scene3d>
            <a:camera prst="isometricTopUp"/>
            <a:lightRig dir="t" rig="threeP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矩形 35"/>
          <p:cNvSpPr/>
          <p:nvPr/>
        </p:nvSpPr>
        <p:spPr>
          <a:xfrm>
            <a:off x="7558920" y="2847960"/>
            <a:ext cx="3747600" cy="13251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矩形 37"/>
          <p:cNvSpPr/>
          <p:nvPr/>
        </p:nvSpPr>
        <p:spPr>
          <a:xfrm>
            <a:off x="762840" y="4125240"/>
            <a:ext cx="3747600" cy="12718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矩形 38"/>
          <p:cNvSpPr/>
          <p:nvPr/>
        </p:nvSpPr>
        <p:spPr>
          <a:xfrm>
            <a:off x="720000" y="1928160"/>
            <a:ext cx="3790440" cy="14889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直角三角形 39"/>
          <p:cNvSpPr/>
          <p:nvPr/>
        </p:nvSpPr>
        <p:spPr>
          <a:xfrm rot="5400000">
            <a:off x="7562160" y="2846520"/>
            <a:ext cx="290160" cy="29016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直角三角形 41"/>
          <p:cNvSpPr/>
          <p:nvPr/>
        </p:nvSpPr>
        <p:spPr>
          <a:xfrm rot="10800000">
            <a:off x="4223520" y="1933200"/>
            <a:ext cx="290160" cy="29016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直角三角形 42"/>
          <p:cNvSpPr/>
          <p:nvPr/>
        </p:nvSpPr>
        <p:spPr>
          <a:xfrm rot="10800000">
            <a:off x="4223520" y="4131000"/>
            <a:ext cx="290160" cy="29016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文本框 5"/>
          <p:cNvSpPr/>
          <p:nvPr/>
        </p:nvSpPr>
        <p:spPr>
          <a:xfrm>
            <a:off x="900000" y="4644000"/>
            <a:ext cx="341928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000000"/>
                </a:solidFill>
                <a:latin typeface="Calibri"/>
                <a:ea typeface="Calibri"/>
              </a:rPr>
              <a:t>11 элементов технической документации, описывающий работу блока сисетемы</a:t>
            </a:r>
            <a:endParaRPr b="0" lang="ru-RU" sz="12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5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矩形 14"/>
          <p:cNvSpPr/>
          <p:nvPr/>
        </p:nvSpPr>
        <p:spPr>
          <a:xfrm>
            <a:off x="7988760" y="5736960"/>
            <a:ext cx="3954240" cy="822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矩形 4"/>
          <p:cNvSpPr/>
          <p:nvPr/>
        </p:nvSpPr>
        <p:spPr>
          <a:xfrm>
            <a:off x="245880" y="294840"/>
            <a:ext cx="3954240" cy="822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圆角矩形 7"/>
          <p:cNvSpPr/>
          <p:nvPr/>
        </p:nvSpPr>
        <p:spPr>
          <a:xfrm>
            <a:off x="403200" y="450000"/>
            <a:ext cx="11382480" cy="5955120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00000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文本框 17"/>
          <p:cNvSpPr/>
          <p:nvPr/>
        </p:nvSpPr>
        <p:spPr>
          <a:xfrm>
            <a:off x="552600" y="424800"/>
            <a:ext cx="160452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Calibri"/>
                <a:ea typeface="Calibri"/>
              </a:rPr>
              <a:t>EDA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58" name="椭圆 19"/>
          <p:cNvSpPr/>
          <p:nvPr/>
        </p:nvSpPr>
        <p:spPr>
          <a:xfrm>
            <a:off x="649800" y="1731240"/>
            <a:ext cx="640440" cy="640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59" name="文本框 20"/>
          <p:cNvSpPr/>
          <p:nvPr/>
        </p:nvSpPr>
        <p:spPr>
          <a:xfrm>
            <a:off x="1408320" y="1693080"/>
            <a:ext cx="92109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ru-RU" sz="2000" spc="-1" strike="noStrike">
                <a:solidFill>
                  <a:srgbClr val="000000"/>
                </a:solidFill>
                <a:latin typeface="Calibri"/>
                <a:ea typeface="Calibri"/>
              </a:rPr>
              <a:t>Наличие примеров, где отсутствует спецификация SSTS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60" name="文本框 21"/>
          <p:cNvSpPr/>
          <p:nvPr/>
        </p:nvSpPr>
        <p:spPr>
          <a:xfrm>
            <a:off x="1522080" y="2145600"/>
            <a:ext cx="492552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отсутствие возможности оценки реализации разработанного дизайна</a:t>
            </a:r>
            <a:endParaRPr b="0" lang="ru-RU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</p:txBody>
      </p:sp>
      <p:sp>
        <p:nvSpPr>
          <p:cNvPr id="261" name="椭圆 22"/>
          <p:cNvSpPr/>
          <p:nvPr/>
        </p:nvSpPr>
        <p:spPr>
          <a:xfrm>
            <a:off x="649440" y="3942000"/>
            <a:ext cx="640440" cy="640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62" name="文本框 23"/>
          <p:cNvSpPr/>
          <p:nvPr/>
        </p:nvSpPr>
        <p:spPr>
          <a:xfrm>
            <a:off x="1522080" y="3942360"/>
            <a:ext cx="7116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ru-RU" sz="2000" spc="-1" strike="noStrike">
                <a:solidFill>
                  <a:srgbClr val="000000"/>
                </a:solidFill>
                <a:latin typeface="Calibri"/>
                <a:ea typeface="Calibri"/>
              </a:rPr>
              <a:t>Нет описания критерия Complience Level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63" name="直接连接符 27"/>
          <p:cNvSpPr/>
          <p:nvPr/>
        </p:nvSpPr>
        <p:spPr>
          <a:xfrm>
            <a:off x="740160" y="1161360"/>
            <a:ext cx="89964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文本框 28"/>
          <p:cNvSpPr/>
          <p:nvPr/>
        </p:nvSpPr>
        <p:spPr>
          <a:xfrm>
            <a:off x="576000" y="1210320"/>
            <a:ext cx="1941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404040"/>
                </a:solidFill>
                <a:latin typeface="Calibri"/>
                <a:ea typeface="Arial"/>
              </a:rPr>
              <a:t>анализ данных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265" name="文本框 22"/>
          <p:cNvSpPr/>
          <p:nvPr/>
        </p:nvSpPr>
        <p:spPr>
          <a:xfrm>
            <a:off x="8116560" y="2360520"/>
            <a:ext cx="2221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Рекомендация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266" name="文本框 23"/>
          <p:cNvSpPr/>
          <p:nvPr/>
        </p:nvSpPr>
        <p:spPr>
          <a:xfrm>
            <a:off x="7560000" y="2706120"/>
            <a:ext cx="341856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000000"/>
                </a:solidFill>
                <a:latin typeface="Calibri"/>
                <a:ea typeface="Calibri"/>
              </a:rPr>
              <a:t>возрат на доработку/разработка критериев необходимости разработки технической спецификации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267" name="矩形 35"/>
          <p:cNvSpPr/>
          <p:nvPr/>
        </p:nvSpPr>
        <p:spPr>
          <a:xfrm>
            <a:off x="7276320" y="2342160"/>
            <a:ext cx="3747600" cy="11469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文本框 21"/>
          <p:cNvSpPr/>
          <p:nvPr/>
        </p:nvSpPr>
        <p:spPr>
          <a:xfrm>
            <a:off x="1620360" y="4546440"/>
            <a:ext cx="4807440" cy="11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высокий риск человеческого фактора при оценке уровня соответсвия от эталонного, отсутствие возможности итерпритации результата соответствия при использовании алгоритмов ИИ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69" name="矩形 35"/>
          <p:cNvSpPr/>
          <p:nvPr/>
        </p:nvSpPr>
        <p:spPr>
          <a:xfrm>
            <a:off x="7230600" y="4680000"/>
            <a:ext cx="3747600" cy="12888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文本框 22"/>
          <p:cNvSpPr/>
          <p:nvPr/>
        </p:nvSpPr>
        <p:spPr>
          <a:xfrm>
            <a:off x="8116560" y="4753800"/>
            <a:ext cx="2221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Рекомендация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271" name="文本框 23"/>
          <p:cNvSpPr/>
          <p:nvPr/>
        </p:nvSpPr>
        <p:spPr>
          <a:xfrm>
            <a:off x="7380000" y="5063400"/>
            <a:ext cx="341820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000000"/>
                </a:solidFill>
                <a:latin typeface="Calibri"/>
                <a:ea typeface="Calibri"/>
              </a:rPr>
              <a:t>разработать описания критерия оценки соответствия, а также методические рекомендации для работников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125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矩形 40"/>
          <p:cNvSpPr/>
          <p:nvPr/>
        </p:nvSpPr>
        <p:spPr>
          <a:xfrm>
            <a:off x="7988760" y="5736960"/>
            <a:ext cx="3954240" cy="822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矩形 41"/>
          <p:cNvSpPr/>
          <p:nvPr/>
        </p:nvSpPr>
        <p:spPr>
          <a:xfrm>
            <a:off x="245880" y="294840"/>
            <a:ext cx="3954240" cy="822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圆角矩形 11"/>
          <p:cNvSpPr/>
          <p:nvPr/>
        </p:nvSpPr>
        <p:spPr>
          <a:xfrm>
            <a:off x="403200" y="450000"/>
            <a:ext cx="11382480" cy="5955120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00000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文本框 44"/>
          <p:cNvSpPr/>
          <p:nvPr/>
        </p:nvSpPr>
        <p:spPr>
          <a:xfrm>
            <a:off x="552600" y="424800"/>
            <a:ext cx="160452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Calibri"/>
                <a:ea typeface="Calibri"/>
              </a:rPr>
              <a:t>EDA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76" name="椭圆 4"/>
          <p:cNvSpPr/>
          <p:nvPr/>
        </p:nvSpPr>
        <p:spPr>
          <a:xfrm>
            <a:off x="649800" y="1731240"/>
            <a:ext cx="640440" cy="640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77" name="文本框 45"/>
          <p:cNvSpPr/>
          <p:nvPr/>
        </p:nvSpPr>
        <p:spPr>
          <a:xfrm>
            <a:off x="1408320" y="1693080"/>
            <a:ext cx="92109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ru-RU" sz="2000" spc="-1" strike="noStrike">
                <a:solidFill>
                  <a:srgbClr val="000000"/>
                </a:solidFill>
                <a:latin typeface="Calibri"/>
                <a:ea typeface="Calibri"/>
              </a:rPr>
              <a:t>Разнородный формат текста в документах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78" name="文本框 46"/>
          <p:cNvSpPr/>
          <p:nvPr/>
        </p:nvSpPr>
        <p:spPr>
          <a:xfrm>
            <a:off x="1522080" y="2145600"/>
            <a:ext cx="492552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затрудняет реализацию автоматизации обработки документов, а так же человеческое восприятие при чтении документа</a:t>
            </a:r>
            <a:endParaRPr b="0" lang="ru-RU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</p:txBody>
      </p:sp>
      <p:sp>
        <p:nvSpPr>
          <p:cNvPr id="279" name="椭圆 5"/>
          <p:cNvSpPr/>
          <p:nvPr/>
        </p:nvSpPr>
        <p:spPr>
          <a:xfrm>
            <a:off x="649440" y="3942000"/>
            <a:ext cx="640440" cy="640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80" name="文本框 47"/>
          <p:cNvSpPr/>
          <p:nvPr/>
        </p:nvSpPr>
        <p:spPr>
          <a:xfrm>
            <a:off x="1522080" y="3942360"/>
            <a:ext cx="76572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ru-RU" sz="2000" spc="-1" strike="noStrike">
                <a:solidFill>
                  <a:srgbClr val="000000"/>
                </a:solidFill>
                <a:latin typeface="Calibri"/>
                <a:ea typeface="Calibri"/>
              </a:rPr>
              <a:t>Отсутствие информации в отдельных разделах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81" name="直接连接符 11"/>
          <p:cNvSpPr/>
          <p:nvPr/>
        </p:nvSpPr>
        <p:spPr>
          <a:xfrm>
            <a:off x="740160" y="1161360"/>
            <a:ext cx="89964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文本框 48"/>
          <p:cNvSpPr/>
          <p:nvPr/>
        </p:nvSpPr>
        <p:spPr>
          <a:xfrm>
            <a:off x="576000" y="1210320"/>
            <a:ext cx="1941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404040"/>
                </a:solidFill>
                <a:latin typeface="Calibri"/>
                <a:ea typeface="Arial"/>
              </a:rPr>
              <a:t>анализ данных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283" name="文本框 49"/>
          <p:cNvSpPr/>
          <p:nvPr/>
        </p:nvSpPr>
        <p:spPr>
          <a:xfrm>
            <a:off x="8116560" y="2360520"/>
            <a:ext cx="2221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Рекомендация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284" name="文本框 50"/>
          <p:cNvSpPr/>
          <p:nvPr/>
        </p:nvSpPr>
        <p:spPr>
          <a:xfrm>
            <a:off x="7560000" y="2706120"/>
            <a:ext cx="341856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000000"/>
                </a:solidFill>
                <a:latin typeface="Calibri"/>
                <a:ea typeface="Calibri"/>
              </a:rPr>
              <a:t>разработать требованию к формату документов (шрифт, стилистика, нумерация разделов) — образец типовой формы документа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285" name="矩形 42"/>
          <p:cNvSpPr/>
          <p:nvPr/>
        </p:nvSpPr>
        <p:spPr>
          <a:xfrm>
            <a:off x="7276320" y="2342160"/>
            <a:ext cx="3747600" cy="12571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文本框 51"/>
          <p:cNvSpPr/>
          <p:nvPr/>
        </p:nvSpPr>
        <p:spPr>
          <a:xfrm>
            <a:off x="1584360" y="4546440"/>
            <a:ext cx="48074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затрудняет полноценную оценку документов, например раздел </a:t>
            </a:r>
            <a:r>
              <a:rPr b="1" lang="ru-R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Description:</a:t>
            </a: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не заполнен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87" name="矩形 43"/>
          <p:cNvSpPr/>
          <p:nvPr/>
        </p:nvSpPr>
        <p:spPr>
          <a:xfrm>
            <a:off x="7230600" y="4680000"/>
            <a:ext cx="3747600" cy="12888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文本框 52"/>
          <p:cNvSpPr/>
          <p:nvPr/>
        </p:nvSpPr>
        <p:spPr>
          <a:xfrm>
            <a:off x="8116560" y="4753800"/>
            <a:ext cx="2221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Рекомендация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289" name="文本框 53"/>
          <p:cNvSpPr/>
          <p:nvPr/>
        </p:nvSpPr>
        <p:spPr>
          <a:xfrm>
            <a:off x="7380000" y="5063400"/>
            <a:ext cx="341820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000000"/>
                </a:solidFill>
                <a:latin typeface="Calibri"/>
                <a:ea typeface="Calibri"/>
              </a:rPr>
              <a:t>В случае отсутсвия информации раздел не включать в документацию или помечать раздел - «</a:t>
            </a:r>
            <a:r>
              <a:rPr b="1" lang="ru-RU" sz="1200" spc="-1" strike="noStrike">
                <a:solidFill>
                  <a:srgbClr val="000000"/>
                </a:solidFill>
                <a:latin typeface="Calibri"/>
                <a:ea typeface="Calibri"/>
              </a:rPr>
              <a:t>требования не предъявляются</a:t>
            </a:r>
            <a:r>
              <a:rPr b="0" lang="ru-RU" sz="1200" spc="-1" strike="noStrike">
                <a:solidFill>
                  <a:srgbClr val="000000"/>
                </a:solidFill>
                <a:latin typeface="Calibri"/>
                <a:ea typeface="Calibri"/>
              </a:rPr>
              <a:t>»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125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矩形 9"/>
          <p:cNvSpPr/>
          <p:nvPr/>
        </p:nvSpPr>
        <p:spPr>
          <a:xfrm>
            <a:off x="7988760" y="5736960"/>
            <a:ext cx="3954240" cy="822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矩形 10"/>
          <p:cNvSpPr/>
          <p:nvPr/>
        </p:nvSpPr>
        <p:spPr>
          <a:xfrm>
            <a:off x="245880" y="294840"/>
            <a:ext cx="3954240" cy="822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圆角矩形 2"/>
          <p:cNvSpPr/>
          <p:nvPr/>
        </p:nvSpPr>
        <p:spPr>
          <a:xfrm>
            <a:off x="403200" y="450000"/>
            <a:ext cx="11382480" cy="5955120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00000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文本框 11"/>
          <p:cNvSpPr/>
          <p:nvPr/>
        </p:nvSpPr>
        <p:spPr>
          <a:xfrm>
            <a:off x="552600" y="424800"/>
            <a:ext cx="160452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Calibri"/>
                <a:ea typeface="Calibri"/>
              </a:rPr>
              <a:t>EDA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94" name="椭圆 3"/>
          <p:cNvSpPr/>
          <p:nvPr/>
        </p:nvSpPr>
        <p:spPr>
          <a:xfrm>
            <a:off x="649800" y="1407240"/>
            <a:ext cx="640440" cy="640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95" name="文本框 12"/>
          <p:cNvSpPr/>
          <p:nvPr/>
        </p:nvSpPr>
        <p:spPr>
          <a:xfrm>
            <a:off x="1408320" y="1369080"/>
            <a:ext cx="867060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ru-RU" sz="2200" spc="-1" strike="noStrike">
                <a:solidFill>
                  <a:srgbClr val="000000"/>
                </a:solidFill>
                <a:latin typeface="Calibri"/>
                <a:ea typeface="Calibri"/>
              </a:rPr>
              <a:t>Отсутствие обобщающей характеристики RFI/RFP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296" name="文本框 13"/>
          <p:cNvSpPr/>
          <p:nvPr/>
        </p:nvSpPr>
        <p:spPr>
          <a:xfrm>
            <a:off x="1522080" y="1821600"/>
            <a:ext cx="492552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отсутствие возможности принятия решения по результатам общего анализа документации</a:t>
            </a:r>
            <a:endParaRPr b="0" lang="ru-RU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</p:txBody>
      </p:sp>
      <p:sp>
        <p:nvSpPr>
          <p:cNvPr id="297" name="直接连接符 2"/>
          <p:cNvSpPr/>
          <p:nvPr/>
        </p:nvSpPr>
        <p:spPr>
          <a:xfrm>
            <a:off x="740160" y="1161360"/>
            <a:ext cx="89964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文本框 16"/>
          <p:cNvSpPr/>
          <p:nvPr/>
        </p:nvSpPr>
        <p:spPr>
          <a:xfrm>
            <a:off x="1557000" y="2727000"/>
            <a:ext cx="2221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Рекомендация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299" name="文本框 24"/>
          <p:cNvSpPr/>
          <p:nvPr/>
        </p:nvSpPr>
        <p:spPr>
          <a:xfrm>
            <a:off x="900360" y="3096000"/>
            <a:ext cx="341856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000000"/>
                </a:solidFill>
                <a:latin typeface="Calibri"/>
                <a:ea typeface="Calibri"/>
              </a:rPr>
              <a:t>разработать критерии (допустимую долю) в разрезе Complience Level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300" name="矩形 13"/>
          <p:cNvSpPr/>
          <p:nvPr/>
        </p:nvSpPr>
        <p:spPr>
          <a:xfrm>
            <a:off x="720000" y="2631960"/>
            <a:ext cx="3747600" cy="11469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" descr=""/>
          <p:cNvPicPr/>
          <p:nvPr/>
        </p:nvPicPr>
        <p:blipFill>
          <a:blip r:embed="rId1"/>
          <a:srcRect l="806" t="469" r="0" b="0"/>
          <a:stretch/>
        </p:blipFill>
        <p:spPr>
          <a:xfrm>
            <a:off x="6211800" y="2008440"/>
            <a:ext cx="5307120" cy="411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25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矩形 4"/>
          <p:cNvSpPr/>
          <p:nvPr/>
        </p:nvSpPr>
        <p:spPr>
          <a:xfrm>
            <a:off x="779760" y="588240"/>
            <a:ext cx="1239480" cy="11318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圆角矩形 3"/>
          <p:cNvSpPr/>
          <p:nvPr/>
        </p:nvSpPr>
        <p:spPr>
          <a:xfrm>
            <a:off x="902520" y="711360"/>
            <a:ext cx="10383480" cy="5432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直角三角形 8"/>
          <p:cNvSpPr/>
          <p:nvPr/>
        </p:nvSpPr>
        <p:spPr>
          <a:xfrm>
            <a:off x="973440" y="5456880"/>
            <a:ext cx="624240" cy="62424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直角三角形 12"/>
          <p:cNvSpPr/>
          <p:nvPr/>
        </p:nvSpPr>
        <p:spPr>
          <a:xfrm rot="10800000">
            <a:off x="10982160" y="724320"/>
            <a:ext cx="313200" cy="31320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文本框 26"/>
          <p:cNvSpPr/>
          <p:nvPr/>
        </p:nvSpPr>
        <p:spPr>
          <a:xfrm>
            <a:off x="1026720" y="664920"/>
            <a:ext cx="12243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FE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307" name="直接连接符 27"/>
          <p:cNvSpPr/>
          <p:nvPr/>
        </p:nvSpPr>
        <p:spPr>
          <a:xfrm>
            <a:off x="1122120" y="1371600"/>
            <a:ext cx="89964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文本框 28"/>
          <p:cNvSpPr/>
          <p:nvPr/>
        </p:nvSpPr>
        <p:spPr>
          <a:xfrm>
            <a:off x="1072440" y="1331640"/>
            <a:ext cx="2884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404040"/>
                </a:solidFill>
                <a:latin typeface="Calibri"/>
                <a:ea typeface="Arial"/>
              </a:rPr>
              <a:t>генерация признаков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09" name="椭圆 19"/>
          <p:cNvSpPr/>
          <p:nvPr/>
        </p:nvSpPr>
        <p:spPr>
          <a:xfrm>
            <a:off x="1122840" y="1768320"/>
            <a:ext cx="640440" cy="640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10" name="文本框 20"/>
          <p:cNvSpPr/>
          <p:nvPr/>
        </p:nvSpPr>
        <p:spPr>
          <a:xfrm>
            <a:off x="1900080" y="1756440"/>
            <a:ext cx="65570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Извлечение текстов из документов 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311" name="文本框 21"/>
          <p:cNvSpPr/>
          <p:nvPr/>
        </p:nvSpPr>
        <p:spPr>
          <a:xfrm>
            <a:off x="1900080" y="2218680"/>
            <a:ext cx="492552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данный признак позволяет формировать токены для обучения модели ИИ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12" name="椭圆 22"/>
          <p:cNvSpPr/>
          <p:nvPr/>
        </p:nvSpPr>
        <p:spPr>
          <a:xfrm>
            <a:off x="1122480" y="3092040"/>
            <a:ext cx="640440" cy="640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13" name="文本框 23"/>
          <p:cNvSpPr/>
          <p:nvPr/>
        </p:nvSpPr>
        <p:spPr>
          <a:xfrm>
            <a:off x="1900080" y="3100680"/>
            <a:ext cx="65581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Признак наличия спецификации SSTS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314" name="文本框 21"/>
          <p:cNvSpPr/>
          <p:nvPr/>
        </p:nvSpPr>
        <p:spPr>
          <a:xfrm>
            <a:off x="1900080" y="3578760"/>
            <a:ext cx="492552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данный признак позволяет определить уровень расхождения без использования алгоритмов ИИ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15" name="椭圆 1"/>
          <p:cNvSpPr/>
          <p:nvPr/>
        </p:nvSpPr>
        <p:spPr>
          <a:xfrm>
            <a:off x="1080000" y="4398840"/>
            <a:ext cx="640440" cy="640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16" name="文本框 27"/>
          <p:cNvSpPr/>
          <p:nvPr/>
        </p:nvSpPr>
        <p:spPr>
          <a:xfrm>
            <a:off x="1980000" y="4404600"/>
            <a:ext cx="7739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Удаление не релевантных слов из описания 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317" name="文本框 57"/>
          <p:cNvSpPr/>
          <p:nvPr/>
        </p:nvSpPr>
        <p:spPr>
          <a:xfrm>
            <a:off x="1913760" y="5100120"/>
            <a:ext cx="492552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данный признак позволяет улучшить качество сопоставления документов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5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Application>LibreOffice/7.3.7.2$Linux_X86_64 LibreOffice_project/30$Build-2</Application>
  <AppVersion>15.0000</AppVersion>
  <Words>7741</Words>
  <Paragraphs>392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2017-12-31T00:59:00Z</dcterms:created>
  <dc:creator>Windows 用户</dc:creator>
  <dc:description/>
  <dc:language>ru-RU</dc:language>
  <cp:lastModifiedBy/>
  <dcterms:modified xsi:type="dcterms:W3CDTF">2024-11-10T07:16:23Z</dcterms:modified>
  <cp:revision>96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12F6BCB5D55146488F2D119098911DBA_11</vt:lpwstr>
  </property>
  <property fmtid="{D5CDD505-2E9C-101B-9397-08002B2CF9AE}" pid="3" name="KSOProductBuildVer">
    <vt:lpwstr>1033-12.2.0.13472</vt:lpwstr>
  </property>
  <property fmtid="{D5CDD505-2E9C-101B-9397-08002B2CF9AE}" pid="4" name="PresentationFormat">
    <vt:lpwstr>宽屏</vt:lpwstr>
  </property>
  <property fmtid="{D5CDD505-2E9C-101B-9397-08002B2CF9AE}" pid="5" name="Slides">
    <vt:i4>28</vt:i4>
  </property>
</Properties>
</file>