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1"/>
  </p:notesMasterIdLst>
  <p:sldIdLst>
    <p:sldId id="257" r:id="rId2"/>
    <p:sldId id="259" r:id="rId3"/>
    <p:sldId id="260" r:id="rId4"/>
    <p:sldId id="276" r:id="rId5"/>
    <p:sldId id="277" r:id="rId6"/>
    <p:sldId id="278" r:id="rId7"/>
    <p:sldId id="279" r:id="rId8"/>
    <p:sldId id="274"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97CCB-A088-4375-9426-3C31D1D89FDD}" v="47" dt="2022-05-27T23:29:57.198"/>
  </p1510:revLst>
</p1510:revInfo>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980" autoAdjust="0"/>
  </p:normalViewPr>
  <p:slideViewPr>
    <p:cSldViewPr snapToGrid="0">
      <p:cViewPr varScale="1">
        <p:scale>
          <a:sx n="54" d="100"/>
          <a:sy n="54" d="100"/>
        </p:scale>
        <p:origin x="468" y="72"/>
      </p:cViewPr>
      <p:guideLst/>
    </p:cSldViewPr>
  </p:slideViewPr>
  <p:notesTextViewPr>
    <p:cViewPr>
      <p:scale>
        <a:sx n="1" d="1"/>
        <a:sy n="1" d="1"/>
      </p:scale>
      <p:origin x="0" y="0"/>
    </p:cViewPr>
  </p:notesTextViewPr>
  <p:sorterViewPr>
    <p:cViewPr>
      <p:scale>
        <a:sx n="100" d="100"/>
        <a:sy n="100" d="100"/>
      </p:scale>
      <p:origin x="0" y="-2166"/>
    </p:cViewPr>
  </p:sorterViewPr>
  <p:notesViewPr>
    <p:cSldViewPr snapToGrid="0">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775AAE-0936-40B9-ACF9-A981EEF95D23}" type="datetimeFigureOut">
              <a:rPr lang="en-US" smtClean="0"/>
              <a:t>5/27/2022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B1F30-39B2-4CE2-8EF3-91F3179569A5}" type="slidenum">
              <a:rPr lang="en-US" smtClean="0"/>
              <a:t>‹#›</a:t>
            </a:fld>
            <a:endParaRPr lang="en-US" dirty="0"/>
          </a:p>
        </p:txBody>
      </p:sp>
    </p:spTree>
    <p:extLst>
      <p:ext uri="{BB962C8B-B14F-4D97-AF65-F5344CB8AC3E}">
        <p14:creationId xmlns:p14="http://schemas.microsoft.com/office/powerpoint/2010/main" val="3319242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We designed this template so that each member of the project team has a set of slides with its own theme. Members, here’s how you add a new slide to just your set: </a:t>
            </a:r>
          </a:p>
          <a:p>
            <a:br>
              <a:rPr lang="en-US" dirty="0"/>
            </a:br>
            <a:r>
              <a:rPr lang="en-US" dirty="0"/>
              <a:t>Mark where you want to add the slide: Select an existing one in the Thumbnails pane, click the New Slide button, then choose a layout. The new slide gets the same theme as the other slides in your set. </a:t>
            </a:r>
          </a:p>
          <a:p>
            <a:endParaRPr lang="en-US" dirty="0"/>
          </a:p>
          <a:p>
            <a:r>
              <a:rPr lang="en-US" dirty="0"/>
              <a:t>Careful! Don’t annoy your fellow presenters by accidentally changing their themes. That can happen if you choose a different theme from the Design tab, which changes all of the slides in the presentation to that look. </a:t>
            </a:r>
          </a:p>
        </p:txBody>
      </p:sp>
      <p:sp>
        <p:nvSpPr>
          <p:cNvPr id="4" name="Slide Number Placeholder 3"/>
          <p:cNvSpPr>
            <a:spLocks noGrp="1"/>
          </p:cNvSpPr>
          <p:nvPr>
            <p:ph type="sldNum" sz="quarter" idx="10"/>
          </p:nvPr>
        </p:nvSpPr>
        <p:spPr/>
        <p:txBody>
          <a:bodyPr/>
          <a:lstStyle/>
          <a:p>
            <a:fld id="{A7666ED7-631A-46AF-B451-227D0A8685A0}" type="slidenum">
              <a:rPr lang="en-US" smtClean="0"/>
              <a:pPr/>
              <a:t>1</a:t>
            </a:fld>
            <a:endParaRPr lang="en-US" dirty="0"/>
          </a:p>
        </p:txBody>
      </p:sp>
      <p:sp>
        <p:nvSpPr>
          <p:cNvPr id="7" name="Slide Image Placeholder 6"/>
          <p:cNvSpPr>
            <a:spLocks noGrp="1" noRot="1" noChangeAspect="1"/>
          </p:cNvSpPr>
          <p:nvPr>
            <p:ph type="sldImg"/>
          </p:nvPr>
        </p:nvSpPr>
        <p:spPr/>
      </p:sp>
    </p:spTree>
    <p:extLst>
      <p:ext uri="{BB962C8B-B14F-4D97-AF65-F5344CB8AC3E}">
        <p14:creationId xmlns:p14="http://schemas.microsoft.com/office/powerpoint/2010/main" val="854613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2</a:t>
            </a:fld>
            <a:endParaRPr lang="en-US" dirty="0"/>
          </a:p>
        </p:txBody>
      </p:sp>
    </p:spTree>
    <p:extLst>
      <p:ext uri="{BB962C8B-B14F-4D97-AF65-F5344CB8AC3E}">
        <p14:creationId xmlns:p14="http://schemas.microsoft.com/office/powerpoint/2010/main" val="47072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3</a:t>
            </a:fld>
            <a:endParaRPr lang="en-US" dirty="0"/>
          </a:p>
        </p:txBody>
      </p:sp>
    </p:spTree>
    <p:extLst>
      <p:ext uri="{BB962C8B-B14F-4D97-AF65-F5344CB8AC3E}">
        <p14:creationId xmlns:p14="http://schemas.microsoft.com/office/powerpoint/2010/main" val="2577236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4</a:t>
            </a:fld>
            <a:endParaRPr lang="en-US" dirty="0"/>
          </a:p>
        </p:txBody>
      </p:sp>
    </p:spTree>
    <p:extLst>
      <p:ext uri="{BB962C8B-B14F-4D97-AF65-F5344CB8AC3E}">
        <p14:creationId xmlns:p14="http://schemas.microsoft.com/office/powerpoint/2010/main" val="2442271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5</a:t>
            </a:fld>
            <a:endParaRPr lang="en-US" dirty="0"/>
          </a:p>
        </p:txBody>
      </p:sp>
    </p:spTree>
    <p:extLst>
      <p:ext uri="{BB962C8B-B14F-4D97-AF65-F5344CB8AC3E}">
        <p14:creationId xmlns:p14="http://schemas.microsoft.com/office/powerpoint/2010/main" val="102820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6</a:t>
            </a:fld>
            <a:endParaRPr lang="en-US" dirty="0"/>
          </a:p>
        </p:txBody>
      </p:sp>
    </p:spTree>
    <p:extLst>
      <p:ext uri="{BB962C8B-B14F-4D97-AF65-F5344CB8AC3E}">
        <p14:creationId xmlns:p14="http://schemas.microsoft.com/office/powerpoint/2010/main" val="2750169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7</a:t>
            </a:fld>
            <a:endParaRPr lang="en-US" dirty="0"/>
          </a:p>
        </p:txBody>
      </p:sp>
    </p:spTree>
    <p:extLst>
      <p:ext uri="{BB962C8B-B14F-4D97-AF65-F5344CB8AC3E}">
        <p14:creationId xmlns:p14="http://schemas.microsoft.com/office/powerpoint/2010/main" val="253189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8</a:t>
            </a:fld>
            <a:endParaRPr lang="en-US" dirty="0"/>
          </a:p>
        </p:txBody>
      </p:sp>
    </p:spTree>
    <p:extLst>
      <p:ext uri="{BB962C8B-B14F-4D97-AF65-F5344CB8AC3E}">
        <p14:creationId xmlns:p14="http://schemas.microsoft.com/office/powerpoint/2010/main" val="2977724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666ED7-631A-46AF-B451-227D0A8685A0}" type="slidenum">
              <a:rPr lang="en-US"/>
              <a:t>9</a:t>
            </a:fld>
            <a:endParaRPr lang="en-US" dirty="0"/>
          </a:p>
        </p:txBody>
      </p:sp>
    </p:spTree>
    <p:extLst>
      <p:ext uri="{BB962C8B-B14F-4D97-AF65-F5344CB8AC3E}">
        <p14:creationId xmlns:p14="http://schemas.microsoft.com/office/powerpoint/2010/main" val="24422717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7840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6423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836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59956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304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336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08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984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5/27/2022</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7995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7399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39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27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2232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195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54314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84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570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5/27/2022</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62867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Project 2: Toxic Comment Classification</a:t>
            </a:r>
            <a:endParaRPr lang="en-US" dirty="0"/>
          </a:p>
        </p:txBody>
      </p:sp>
      <p:sp>
        <p:nvSpPr>
          <p:cNvPr id="3" name="Subtitle 2"/>
          <p:cNvSpPr>
            <a:spLocks noGrp="1"/>
          </p:cNvSpPr>
          <p:nvPr>
            <p:ph type="subTitle" idx="1"/>
          </p:nvPr>
        </p:nvSpPr>
        <p:spPr/>
        <p:txBody>
          <a:bodyPr>
            <a:normAutofit/>
          </a:bodyPr>
          <a:lstStyle/>
          <a:p>
            <a:r>
              <a:rPr lang="en-US" dirty="0"/>
              <a:t>ST538</a:t>
            </a:r>
          </a:p>
          <a:p>
            <a:r>
              <a:rPr lang="en-US" dirty="0"/>
              <a:t>Ruslan Mamedov, Kyle Livermore, Mitchell Below</a:t>
            </a:r>
          </a:p>
        </p:txBody>
      </p:sp>
    </p:spTree>
    <p:extLst>
      <p:ext uri="{BB962C8B-B14F-4D97-AF65-F5344CB8AC3E}">
        <p14:creationId xmlns:p14="http://schemas.microsoft.com/office/powerpoint/2010/main" val="3289291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883C8A4-004A-4BAF-82EF-F72C8186E863}"/>
              </a:ext>
            </a:extLst>
          </p:cNvPr>
          <p:cNvSpPr txBox="1"/>
          <p:nvPr/>
        </p:nvSpPr>
        <p:spPr>
          <a:xfrm>
            <a:off x="670010" y="2227213"/>
            <a:ext cx="9624172" cy="369332"/>
          </a:xfrm>
          <a:prstGeom prst="rect">
            <a:avLst/>
          </a:prstGeom>
          <a:solidFill>
            <a:schemeClr val="accent1">
              <a:lumMod val="50000"/>
            </a:schemeClr>
          </a:solidFill>
        </p:spPr>
        <p:txBody>
          <a:bodyPr wrap="square" rtlCol="0">
            <a:spAutoFit/>
          </a:bodyPr>
          <a:lstStyle/>
          <a:p>
            <a:pPr marL="0" marR="0">
              <a:spcBef>
                <a:spcPts val="900"/>
              </a:spcBef>
              <a:spcAft>
                <a:spcPts val="900"/>
              </a:spcAft>
            </a:pPr>
            <a:r>
              <a:rPr lang="en-US" dirty="0">
                <a:effectLst>
                  <a:outerShdw blurRad="38100" dist="38100" dir="2700000" algn="tl">
                    <a:srgbClr val="000000">
                      <a:alpha val="43137"/>
                    </a:srgbClr>
                  </a:outerShdw>
                </a:effectLst>
              </a:rPr>
              <a:t>Problem</a:t>
            </a:r>
          </a:p>
        </p:txBody>
      </p:sp>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83122" y="2641997"/>
            <a:ext cx="9611060" cy="432130"/>
          </a:xfrm>
        </p:spPr>
        <p:txBody>
          <a:bodyPr>
            <a:normAutofit/>
          </a:bodyPr>
          <a:lstStyle/>
          <a:p>
            <a:pPr marL="0" indent="0">
              <a:buNone/>
            </a:pPr>
            <a:r>
              <a:rPr lang="en-US" sz="2000" dirty="0"/>
              <a:t>Create a reliable classifier to screen online comments for toxic language</a:t>
            </a:r>
          </a:p>
        </p:txBody>
      </p:sp>
      <p:sp>
        <p:nvSpPr>
          <p:cNvPr id="4" name="TextBox 3">
            <a:extLst>
              <a:ext uri="{FF2B5EF4-FFF2-40B4-BE49-F238E27FC236}">
                <a16:creationId xmlns:a16="http://schemas.microsoft.com/office/drawing/2014/main" id="{AB795DFA-CBF2-44FB-9A68-23EC4D84FC4F}"/>
              </a:ext>
            </a:extLst>
          </p:cNvPr>
          <p:cNvSpPr txBox="1"/>
          <p:nvPr/>
        </p:nvSpPr>
        <p:spPr>
          <a:xfrm>
            <a:off x="680321" y="3244334"/>
            <a:ext cx="9624171" cy="369332"/>
          </a:xfrm>
          <a:prstGeom prst="rect">
            <a:avLst/>
          </a:prstGeom>
          <a:solidFill>
            <a:schemeClr val="accent1">
              <a:lumMod val="50000"/>
            </a:schemeClr>
          </a:solidFill>
        </p:spPr>
        <p:txBody>
          <a:bodyPr wrap="square" rtlCol="0">
            <a:spAutoFit/>
          </a:bodyPr>
          <a:lstStyle/>
          <a:p>
            <a:pPr marL="0" marR="0">
              <a:spcBef>
                <a:spcPts val="900"/>
              </a:spcBef>
              <a:spcAft>
                <a:spcPts val="900"/>
              </a:spcAft>
            </a:pPr>
            <a:r>
              <a:rPr lang="en-US" dirty="0">
                <a:effectLst>
                  <a:outerShdw blurRad="38100" dist="38100" dir="2700000" algn="tl">
                    <a:srgbClr val="000000">
                      <a:alpha val="43137"/>
                    </a:srgbClr>
                  </a:outerShdw>
                </a:effectLst>
              </a:rPr>
              <a:t>Data Source</a:t>
            </a:r>
          </a:p>
        </p:txBody>
      </p:sp>
      <p:sp>
        <p:nvSpPr>
          <p:cNvPr id="22" name="TextBox 21">
            <a:extLst>
              <a:ext uri="{FF2B5EF4-FFF2-40B4-BE49-F238E27FC236}">
                <a16:creationId xmlns:a16="http://schemas.microsoft.com/office/drawing/2014/main" id="{8D084900-C4C6-4365-B9D4-8BD97FF86DA8}"/>
              </a:ext>
            </a:extLst>
          </p:cNvPr>
          <p:cNvSpPr txBox="1"/>
          <p:nvPr/>
        </p:nvSpPr>
        <p:spPr>
          <a:xfrm>
            <a:off x="670010" y="3683497"/>
            <a:ext cx="6845216" cy="400110"/>
          </a:xfrm>
          <a:prstGeom prst="rect">
            <a:avLst/>
          </a:prstGeom>
          <a:noFill/>
        </p:spPr>
        <p:txBody>
          <a:bodyPr wrap="square">
            <a:spAutoFit/>
          </a:bodyPr>
          <a:lstStyle/>
          <a:p>
            <a:r>
              <a:rPr lang="en-US" sz="2000" dirty="0">
                <a:effectLst>
                  <a:outerShdw blurRad="38100" dist="38100" dir="2700000" algn="tl">
                    <a:srgbClr val="000000">
                      <a:alpha val="43137"/>
                    </a:srgbClr>
                  </a:outerShdw>
                </a:effectLst>
              </a:rPr>
              <a:t>Google/Jigsaw data file provided for Kaggle competition </a:t>
            </a:r>
          </a:p>
        </p:txBody>
      </p:sp>
      <p:sp>
        <p:nvSpPr>
          <p:cNvPr id="23" name="TextBox 22">
            <a:extLst>
              <a:ext uri="{FF2B5EF4-FFF2-40B4-BE49-F238E27FC236}">
                <a16:creationId xmlns:a16="http://schemas.microsoft.com/office/drawing/2014/main" id="{890D93BA-D39D-4E69-BEE2-9C7CD03E19F2}"/>
              </a:ext>
            </a:extLst>
          </p:cNvPr>
          <p:cNvSpPr txBox="1"/>
          <p:nvPr/>
        </p:nvSpPr>
        <p:spPr>
          <a:xfrm>
            <a:off x="680321" y="4250302"/>
            <a:ext cx="9624171" cy="369332"/>
          </a:xfrm>
          <a:prstGeom prst="rect">
            <a:avLst/>
          </a:prstGeom>
          <a:solidFill>
            <a:schemeClr val="accent1">
              <a:lumMod val="50000"/>
            </a:schemeClr>
          </a:solidFill>
        </p:spPr>
        <p:txBody>
          <a:bodyPr wrap="square" rtlCol="0">
            <a:spAutoFit/>
          </a:bodyPr>
          <a:lstStyle/>
          <a:p>
            <a:pPr marL="0" marR="0">
              <a:spcBef>
                <a:spcPts val="900"/>
              </a:spcBef>
              <a:spcAft>
                <a:spcPts val="900"/>
              </a:spcAft>
            </a:pPr>
            <a:r>
              <a:rPr lang="en-US" dirty="0">
                <a:effectLst>
                  <a:outerShdw blurRad="38100" dist="38100" dir="2700000" algn="tl">
                    <a:srgbClr val="000000">
                      <a:alpha val="43137"/>
                    </a:srgbClr>
                  </a:outerShdw>
                </a:effectLst>
              </a:rPr>
              <a:t>Data Description</a:t>
            </a:r>
          </a:p>
        </p:txBody>
      </p:sp>
      <p:sp>
        <p:nvSpPr>
          <p:cNvPr id="18" name="Rectangle 17">
            <a:extLst>
              <a:ext uri="{FF2B5EF4-FFF2-40B4-BE49-F238E27FC236}">
                <a16:creationId xmlns:a16="http://schemas.microsoft.com/office/drawing/2014/main" id="{672C94D9-6CBA-491B-9400-9D746EDC01A1}"/>
              </a:ext>
            </a:extLst>
          </p:cNvPr>
          <p:cNvSpPr/>
          <p:nvPr/>
        </p:nvSpPr>
        <p:spPr>
          <a:xfrm>
            <a:off x="680321" y="4898738"/>
            <a:ext cx="2729630" cy="10951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13D6D142-41AF-46FC-93FC-89437B703927}"/>
              </a:ext>
            </a:extLst>
          </p:cNvPr>
          <p:cNvSpPr txBox="1"/>
          <p:nvPr/>
        </p:nvSpPr>
        <p:spPr>
          <a:xfrm>
            <a:off x="744973" y="5123166"/>
            <a:ext cx="2600326" cy="646331"/>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159,571 comments</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6 classifying labels</a:t>
            </a:r>
          </a:p>
        </p:txBody>
      </p:sp>
      <p:sp>
        <p:nvSpPr>
          <p:cNvPr id="19" name="Rectangle 18">
            <a:extLst>
              <a:ext uri="{FF2B5EF4-FFF2-40B4-BE49-F238E27FC236}">
                <a16:creationId xmlns:a16="http://schemas.microsoft.com/office/drawing/2014/main" id="{A06D8520-404C-489E-83AD-E43A00A89761}"/>
              </a:ext>
            </a:extLst>
          </p:cNvPr>
          <p:cNvSpPr/>
          <p:nvPr/>
        </p:nvSpPr>
        <p:spPr>
          <a:xfrm>
            <a:off x="5486400" y="4909611"/>
            <a:ext cx="4807782" cy="106721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38100" dist="38100" dir="2700000" algn="tl">
                  <a:srgbClr val="000000">
                    <a:alpha val="43137"/>
                  </a:srgbClr>
                </a:outerShdw>
              </a:effectLst>
            </a:endParaRPr>
          </a:p>
          <a:p>
            <a:pPr algn="ctr"/>
            <a:endParaRPr lang="en-US" dirty="0">
              <a:effectLst>
                <a:outerShdw blurRad="38100" dist="38100" dir="2700000" algn="tl">
                  <a:srgbClr val="000000">
                    <a:alpha val="43137"/>
                  </a:srgbClr>
                </a:outerShdw>
              </a:effectLst>
            </a:endParaRPr>
          </a:p>
          <a:p>
            <a:pPr algn="ctr"/>
            <a:endParaRPr lang="en-US" dirty="0">
              <a:effectLst>
                <a:outerShdw blurRad="38100" dist="38100" dir="2700000" algn="tl">
                  <a:srgbClr val="000000">
                    <a:alpha val="43137"/>
                  </a:srgbClr>
                </a:outerShdw>
              </a:effectLst>
            </a:endParaRPr>
          </a:p>
          <a:p>
            <a:pPr algn="ctr"/>
            <a:endParaRPr lang="en-US" dirty="0">
              <a:effectLst>
                <a:outerShdw blurRad="38100" dist="38100" dir="2700000" algn="tl">
                  <a:srgbClr val="000000">
                    <a:alpha val="43137"/>
                  </a:srgbClr>
                </a:outerShdw>
              </a:effectLst>
            </a:endParaRPr>
          </a:p>
          <a:p>
            <a:pPr algn="ctr"/>
            <a:endParaRPr lang="en-US" dirty="0">
              <a:effectLst>
                <a:outerShdw blurRad="38100" dist="38100" dir="2700000" algn="tl">
                  <a:srgbClr val="000000">
                    <a:alpha val="43137"/>
                  </a:srgbClr>
                </a:outerShdw>
              </a:effectLst>
            </a:endParaRPr>
          </a:p>
          <a:p>
            <a:pPr algn="ctr"/>
            <a:endParaRPr lang="en-US"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8EEAB072-0625-486A-B166-84460754C97D}"/>
              </a:ext>
            </a:extLst>
          </p:cNvPr>
          <p:cNvSpPr txBox="1"/>
          <p:nvPr/>
        </p:nvSpPr>
        <p:spPr>
          <a:xfrm>
            <a:off x="5767388" y="4981554"/>
            <a:ext cx="2009775" cy="923330"/>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Toxic</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Severe Toxic</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Obscene</a:t>
            </a:r>
          </a:p>
        </p:txBody>
      </p:sp>
      <p:sp>
        <p:nvSpPr>
          <p:cNvPr id="24" name="TextBox 23">
            <a:extLst>
              <a:ext uri="{FF2B5EF4-FFF2-40B4-BE49-F238E27FC236}">
                <a16:creationId xmlns:a16="http://schemas.microsoft.com/office/drawing/2014/main" id="{B9C243A9-5E5D-4952-AB83-68F88346D784}"/>
              </a:ext>
            </a:extLst>
          </p:cNvPr>
          <p:cNvSpPr txBox="1"/>
          <p:nvPr/>
        </p:nvSpPr>
        <p:spPr>
          <a:xfrm>
            <a:off x="8019265" y="4981554"/>
            <a:ext cx="2009775" cy="923330"/>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Threat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Insult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Identity Hate</a:t>
            </a:r>
          </a:p>
        </p:txBody>
      </p:sp>
      <p:sp>
        <p:nvSpPr>
          <p:cNvPr id="9" name="Arrow: Right 8">
            <a:extLst>
              <a:ext uri="{FF2B5EF4-FFF2-40B4-BE49-F238E27FC236}">
                <a16:creationId xmlns:a16="http://schemas.microsoft.com/office/drawing/2014/main" id="{D7DCC427-2CF0-4967-9FED-01462485E6C9}"/>
              </a:ext>
            </a:extLst>
          </p:cNvPr>
          <p:cNvSpPr/>
          <p:nvPr/>
        </p:nvSpPr>
        <p:spPr>
          <a:xfrm>
            <a:off x="3409951" y="4981554"/>
            <a:ext cx="2357437" cy="3693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5AE505B6-96D5-4726-802A-72CDCFC3B4EC}"/>
              </a:ext>
            </a:extLst>
          </p:cNvPr>
          <p:cNvSpPr txBox="1"/>
          <p:nvPr/>
        </p:nvSpPr>
        <p:spPr>
          <a:xfrm>
            <a:off x="665706" y="6219825"/>
            <a:ext cx="9624171" cy="369332"/>
          </a:xfrm>
          <a:prstGeom prst="rect">
            <a:avLst/>
          </a:prstGeom>
          <a:noFill/>
        </p:spPr>
        <p:txBody>
          <a:bodyPr wrap="square" rtlCol="0">
            <a:spAutoFit/>
          </a:bodyPr>
          <a:lstStyle/>
          <a:p>
            <a:r>
              <a:rPr lang="en-US" dirty="0">
                <a:effectLst>
                  <a:outerShdw blurRad="38100" dist="38100" dir="2700000" algn="tl">
                    <a:srgbClr val="000000">
                      <a:alpha val="43137"/>
                    </a:srgbClr>
                  </a:outerShdw>
                </a:effectLst>
              </a:rPr>
              <a:t>This project focuses on predicting the Toxic label, which is most prevalent in the data.</a:t>
            </a:r>
          </a:p>
        </p:txBody>
      </p:sp>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726B668-4E9E-480C-91D8-7E2B2DD72FD2}"/>
              </a:ext>
            </a:extLst>
          </p:cNvPr>
          <p:cNvSpPr/>
          <p:nvPr/>
        </p:nvSpPr>
        <p:spPr>
          <a:xfrm>
            <a:off x="4514850" y="2257425"/>
            <a:ext cx="7543800" cy="4314323"/>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A924E0-6976-428B-B911-82370401AD01}"/>
              </a:ext>
            </a:extLst>
          </p:cNvPr>
          <p:cNvSpPr/>
          <p:nvPr/>
        </p:nvSpPr>
        <p:spPr>
          <a:xfrm>
            <a:off x="276225" y="2257425"/>
            <a:ext cx="3962400" cy="4314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Data Preparation</a:t>
            </a:r>
          </a:p>
        </p:txBody>
      </p:sp>
      <p:pic>
        <p:nvPicPr>
          <p:cNvPr id="11" name="Content Placeholder 10">
            <a:extLst>
              <a:ext uri="{FF2B5EF4-FFF2-40B4-BE49-F238E27FC236}">
                <a16:creationId xmlns:a16="http://schemas.microsoft.com/office/drawing/2014/main" id="{19C2BB77-311E-4F82-AE52-7E3F989E18A3}"/>
              </a:ext>
            </a:extLst>
          </p:cNvPr>
          <p:cNvPicPr>
            <a:picLocks noGrp="1" noChangeAspect="1"/>
          </p:cNvPicPr>
          <p:nvPr>
            <p:ph idx="1"/>
          </p:nvPr>
        </p:nvPicPr>
        <p:blipFill>
          <a:blip r:embed="rId3"/>
          <a:stretch>
            <a:fillRect/>
          </a:stretch>
        </p:blipFill>
        <p:spPr>
          <a:xfrm>
            <a:off x="935663" y="4542923"/>
            <a:ext cx="2643525" cy="1828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74620146-C3F8-4BCF-BE36-5AF05F671E23}"/>
              </a:ext>
            </a:extLst>
          </p:cNvPr>
          <p:cNvPicPr>
            <a:picLocks noChangeAspect="1"/>
          </p:cNvPicPr>
          <p:nvPr/>
        </p:nvPicPr>
        <p:blipFill>
          <a:blip r:embed="rId4"/>
          <a:stretch>
            <a:fillRect/>
          </a:stretch>
        </p:blipFill>
        <p:spPr>
          <a:xfrm>
            <a:off x="8196441" y="2456263"/>
            <a:ext cx="3657600" cy="1828800"/>
          </a:xfrm>
          <a:prstGeom prst="rect">
            <a:avLst/>
          </a:prstGeom>
        </p:spPr>
      </p:pic>
      <p:pic>
        <p:nvPicPr>
          <p:cNvPr id="13" name="Picture 12">
            <a:extLst>
              <a:ext uri="{FF2B5EF4-FFF2-40B4-BE49-F238E27FC236}">
                <a16:creationId xmlns:a16="http://schemas.microsoft.com/office/drawing/2014/main" id="{D350B982-453F-44F8-9D2A-F0D4EC7978E9}"/>
              </a:ext>
            </a:extLst>
          </p:cNvPr>
          <p:cNvPicPr>
            <a:picLocks noChangeAspect="1"/>
          </p:cNvPicPr>
          <p:nvPr/>
        </p:nvPicPr>
        <p:blipFill>
          <a:blip r:embed="rId5"/>
          <a:stretch>
            <a:fillRect/>
          </a:stretch>
        </p:blipFill>
        <p:spPr>
          <a:xfrm>
            <a:off x="8196441" y="4542923"/>
            <a:ext cx="3657600" cy="1828800"/>
          </a:xfrm>
          <a:prstGeom prst="rect">
            <a:avLst/>
          </a:prstGeom>
        </p:spPr>
      </p:pic>
      <p:sp>
        <p:nvSpPr>
          <p:cNvPr id="16" name="TextBox 15">
            <a:extLst>
              <a:ext uri="{FF2B5EF4-FFF2-40B4-BE49-F238E27FC236}">
                <a16:creationId xmlns:a16="http://schemas.microsoft.com/office/drawing/2014/main" id="{DBB84EA7-1883-4911-9866-716676F7BA86}"/>
              </a:ext>
            </a:extLst>
          </p:cNvPr>
          <p:cNvSpPr txBox="1"/>
          <p:nvPr/>
        </p:nvSpPr>
        <p:spPr>
          <a:xfrm>
            <a:off x="461962" y="2456263"/>
            <a:ext cx="3590925" cy="1754326"/>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Divided data into training and test sets</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Compared label proportions</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Converted to corpus object</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Made lower case</a:t>
            </a: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Removed punctuation</a:t>
            </a:r>
          </a:p>
        </p:txBody>
      </p:sp>
      <p:sp>
        <p:nvSpPr>
          <p:cNvPr id="17" name="TextBox 16">
            <a:extLst>
              <a:ext uri="{FF2B5EF4-FFF2-40B4-BE49-F238E27FC236}">
                <a16:creationId xmlns:a16="http://schemas.microsoft.com/office/drawing/2014/main" id="{F68564D0-9439-4117-89AB-C91A9F77A9E9}"/>
              </a:ext>
            </a:extLst>
          </p:cNvPr>
          <p:cNvSpPr txBox="1"/>
          <p:nvPr/>
        </p:nvSpPr>
        <p:spPr>
          <a:xfrm>
            <a:off x="4712326" y="2456263"/>
            <a:ext cx="3279506" cy="3693319"/>
          </a:xfrm>
          <a:prstGeom prst="rect">
            <a:avLst/>
          </a:prstGeom>
          <a:solidFill>
            <a:schemeClr val="bg2">
              <a:lumMod val="75000"/>
            </a:schemeClr>
          </a:solid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Removed commonly occurring terms (“</a:t>
            </a:r>
            <a:r>
              <a:rPr lang="en-US" dirty="0" err="1">
                <a:effectLst>
                  <a:outerShdw blurRad="38100" dist="38100" dir="2700000" algn="tl">
                    <a:srgbClr val="000000">
                      <a:alpha val="43137"/>
                    </a:srgbClr>
                  </a:outerShdw>
                </a:effectLst>
              </a:rPr>
              <a:t>stopwords</a:t>
            </a:r>
            <a:r>
              <a:rPr lang="en-US" dirty="0">
                <a:effectLst>
                  <a:outerShdw blurRad="38100" dist="38100" dir="2700000" algn="tl">
                    <a:srgbClr val="000000">
                      <a:alpha val="43137"/>
                    </a:srgbClr>
                  </a:outerShdw>
                </a:effectLst>
              </a:rPr>
              <a:t>”) to reduce false negatives</a:t>
            </a:r>
          </a:p>
          <a:p>
            <a:pPr marL="285750" indent="-285750">
              <a:buFont typeface="Arial" panose="020B0604020202020204" pitchFamily="34" charset="0"/>
              <a:buChar char="•"/>
            </a:pP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Attempted different levels of sparsity (0.995 and 0.9995)</a:t>
            </a:r>
          </a:p>
          <a:p>
            <a:pPr marL="285750" indent="-285750">
              <a:buFont typeface="Arial" panose="020B0604020202020204" pitchFamily="34" charset="0"/>
              <a:buChar char="•"/>
            </a:pPr>
            <a:endParaRPr lang="en-US"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Lower levels of sparsity (0.9998) produced memory errors</a:t>
            </a:r>
          </a:p>
          <a:p>
            <a:pPr marL="285750" indent="-285750">
              <a:buFont typeface="Arial" panose="020B0604020202020204" pitchFamily="34" charset="0"/>
              <a:buChar char="•"/>
            </a:pP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572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u="none" strike="noStrike" baseline="0" dirty="0"/>
              <a:t>Random Forest Classifier</a:t>
            </a:r>
            <a:endParaRPr lang="en-US" dirty="0"/>
          </a:p>
        </p:txBody>
      </p:sp>
      <p:sp>
        <p:nvSpPr>
          <p:cNvPr id="3" name="Content Placeholder 2"/>
          <p:cNvSpPr>
            <a:spLocks noGrp="1"/>
          </p:cNvSpPr>
          <p:nvPr>
            <p:ph idx="1"/>
          </p:nvPr>
        </p:nvSpPr>
        <p:spPr>
          <a:xfrm>
            <a:off x="680321" y="2336873"/>
            <a:ext cx="9613861" cy="2686962"/>
          </a:xfrm>
        </p:spPr>
        <p:txBody>
          <a:bodyPr>
            <a:normAutofit/>
          </a:bodyPr>
          <a:lstStyle/>
          <a:p>
            <a:pPr algn="l"/>
            <a:r>
              <a:rPr lang="en-US" sz="1800" b="0" i="0" u="none" strike="noStrike" baseline="0" dirty="0"/>
              <a:t>The time complexity to train a random forest classifier is </a:t>
            </a:r>
            <a:r>
              <a:rPr lang="en-US" sz="1800" b="0" i="1" u="none" strike="noStrike" baseline="0" dirty="0"/>
              <a:t>O</a:t>
            </a:r>
            <a:r>
              <a:rPr lang="en-US" sz="1800" b="0" i="0" u="none" strike="noStrike" baseline="0" dirty="0"/>
              <a:t>(</a:t>
            </a:r>
            <a:r>
              <a:rPr lang="en-US" sz="1800" b="0" i="1" u="none" strike="noStrike" baseline="0" dirty="0"/>
              <a:t>T </a:t>
            </a:r>
            <a:r>
              <a:rPr lang="en-US" sz="1800" b="0" i="0" u="none" strike="noStrike" baseline="0" dirty="0"/>
              <a:t>× </a:t>
            </a:r>
            <a:r>
              <a:rPr lang="en-US" sz="1800" b="0" i="1" u="none" strike="noStrike" baseline="0" dirty="0"/>
              <a:t>n </a:t>
            </a:r>
            <a:r>
              <a:rPr lang="en-US" sz="1800" b="0" i="0" u="none" strike="noStrike" baseline="0" dirty="0"/>
              <a:t>log(</a:t>
            </a:r>
            <a:r>
              <a:rPr lang="en-US" sz="1800" b="0" i="1" u="none" strike="noStrike" baseline="0" dirty="0"/>
              <a:t>n</a:t>
            </a:r>
            <a:r>
              <a:rPr lang="en-US" sz="1800" b="0" i="0" u="none" strike="noStrike" baseline="0" dirty="0"/>
              <a:t>) × </a:t>
            </a:r>
            <a:r>
              <a:rPr lang="en-US" sz="1800" b="0" i="1" u="none" strike="noStrike" baseline="0" dirty="0"/>
              <a:t>m</a:t>
            </a:r>
            <a:r>
              <a:rPr lang="en-US" sz="1800" b="0" i="0" u="none" strike="noStrike" baseline="0" dirty="0"/>
              <a:t>) where T is the number of trees, n is the number of samples and m is the number of features.</a:t>
            </a:r>
            <a:endParaRPr lang="en-US" sz="1800" dirty="0"/>
          </a:p>
          <a:p>
            <a:pPr algn="l"/>
            <a:r>
              <a:rPr lang="en-US" sz="1800" b="0" i="0" u="none" strike="noStrike" baseline="0" dirty="0"/>
              <a:t>Tried increasing minimum node size and setting a maximum node limit to reduce the runtime. Still running classifier on the full dataset of 108,508 samples was deemed impractical (runtime around 40 minutes for the pruned tree, tunning hyper parameters -  time consuming and difficult).</a:t>
            </a:r>
            <a:endParaRPr lang="en-US" sz="1800" dirty="0"/>
          </a:p>
          <a:p>
            <a:pPr algn="l"/>
            <a:r>
              <a:rPr lang="en-US" sz="1800" b="0" i="0" u="none" strike="noStrike" baseline="0" dirty="0"/>
              <a:t>The random forest model correctly identified only 90.48% of the toxic comments with a high false negative rate of 99.46% (practically all the comments were predicted to be non-toxic).</a:t>
            </a:r>
            <a:endParaRPr lang="en-US" sz="1800" dirty="0"/>
          </a:p>
        </p:txBody>
      </p:sp>
      <p:pic>
        <p:nvPicPr>
          <p:cNvPr id="9" name="Picture 8" descr="Table&#10;&#10;Description automatically generated">
            <a:extLst>
              <a:ext uri="{FF2B5EF4-FFF2-40B4-BE49-F238E27FC236}">
                <a16:creationId xmlns:a16="http://schemas.microsoft.com/office/drawing/2014/main" id="{D8E6BFFC-015F-5998-AF4C-12116E12866E}"/>
              </a:ext>
            </a:extLst>
          </p:cNvPr>
          <p:cNvPicPr>
            <a:picLocks noChangeAspect="1"/>
          </p:cNvPicPr>
          <p:nvPr/>
        </p:nvPicPr>
        <p:blipFill>
          <a:blip r:embed="rId3"/>
          <a:stretch>
            <a:fillRect/>
          </a:stretch>
        </p:blipFill>
        <p:spPr>
          <a:xfrm>
            <a:off x="3226097" y="5023835"/>
            <a:ext cx="4522308" cy="1466023"/>
          </a:xfrm>
          <a:prstGeom prst="rect">
            <a:avLst/>
          </a:prstGeom>
        </p:spPr>
      </p:pic>
    </p:spTree>
    <p:extLst>
      <p:ext uri="{BB962C8B-B14F-4D97-AF65-F5344CB8AC3E}">
        <p14:creationId xmlns:p14="http://schemas.microsoft.com/office/powerpoint/2010/main" val="145406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Deep Learning: ANN</a:t>
            </a:r>
          </a:p>
        </p:txBody>
      </p:sp>
      <p:sp>
        <p:nvSpPr>
          <p:cNvPr id="3" name="Content Placeholder 2"/>
          <p:cNvSpPr>
            <a:spLocks noGrp="1"/>
          </p:cNvSpPr>
          <p:nvPr>
            <p:ph idx="1"/>
          </p:nvPr>
        </p:nvSpPr>
        <p:spPr>
          <a:xfrm>
            <a:off x="680321" y="2336873"/>
            <a:ext cx="9613861" cy="2511352"/>
          </a:xfrm>
        </p:spPr>
        <p:txBody>
          <a:bodyPr>
            <a:normAutofit/>
          </a:bodyPr>
          <a:lstStyle/>
          <a:p>
            <a:pPr algn="l"/>
            <a:r>
              <a:rPr lang="en-US" sz="2000" b="0" i="0" u="none" strike="noStrike" baseline="0" dirty="0">
                <a:effectLst>
                  <a:outerShdw blurRad="38100" dist="38100" dir="2700000" algn="tl">
                    <a:srgbClr val="000000">
                      <a:alpha val="43137"/>
                    </a:srgbClr>
                  </a:outerShdw>
                </a:effectLst>
                <a:latin typeface="LMRoman10-Regular"/>
              </a:rPr>
              <a:t>We also tried using artificial neural networks (ANN) which is a form of ensemble method mirroring the neural computational models of biological neural networks. </a:t>
            </a:r>
          </a:p>
          <a:p>
            <a:pPr algn="l"/>
            <a:r>
              <a:rPr lang="en-US" sz="2000" b="0" i="0" u="none" strike="noStrike" baseline="0" dirty="0">
                <a:effectLst>
                  <a:outerShdw blurRad="38100" dist="38100" dir="2700000" algn="tl">
                    <a:srgbClr val="000000">
                      <a:alpha val="43137"/>
                    </a:srgbClr>
                  </a:outerShdw>
                </a:effectLst>
                <a:latin typeface="LMRoman10-Regular"/>
              </a:rPr>
              <a:t>Running the model locally was only feasible with basic one hidden layer - one neuron configuration</a:t>
            </a:r>
          </a:p>
          <a:p>
            <a:pPr algn="l"/>
            <a:r>
              <a:rPr lang="en-US" sz="2000" dirty="0">
                <a:effectLst>
                  <a:outerShdw blurRad="38100" dist="38100" dir="2700000" algn="tl">
                    <a:srgbClr val="000000">
                      <a:alpha val="43137"/>
                    </a:srgbClr>
                  </a:outerShdw>
                </a:effectLst>
                <a:latin typeface="LMRoman10-Regular"/>
              </a:rPr>
              <a:t>Using with </a:t>
            </a:r>
            <a:r>
              <a:rPr lang="en-US" sz="2000" dirty="0" err="1">
                <a:effectLst>
                  <a:outerShdw blurRad="38100" dist="38100" dir="2700000" algn="tl">
                    <a:srgbClr val="000000">
                      <a:alpha val="43137"/>
                    </a:srgbClr>
                  </a:outerShdw>
                </a:effectLst>
                <a:latin typeface="LMRoman10-Regular"/>
              </a:rPr>
              <a:t>SparkR</a:t>
            </a:r>
            <a:r>
              <a:rPr lang="en-US" sz="2000" dirty="0">
                <a:effectLst>
                  <a:outerShdw blurRad="38100" dist="38100" dir="2700000" algn="tl">
                    <a:srgbClr val="000000">
                      <a:alpha val="43137"/>
                    </a:srgbClr>
                  </a:outerShdw>
                </a:effectLst>
                <a:latin typeface="LMRoman10-Regular"/>
              </a:rPr>
              <a:t> locally still had a long runtime and didn’t make it feasible to do any kind optimization </a:t>
            </a:r>
            <a:endParaRPr lang="en-US" sz="2000" b="0" i="0" u="none" strike="noStrike" baseline="0" dirty="0">
              <a:effectLst>
                <a:outerShdw blurRad="38100" dist="38100" dir="2700000" algn="tl">
                  <a:srgbClr val="000000">
                    <a:alpha val="43137"/>
                  </a:srgbClr>
                </a:outerShdw>
              </a:effectLst>
              <a:latin typeface="LMRoman10-Regular"/>
            </a:endParaRPr>
          </a:p>
          <a:p>
            <a:pPr algn="l"/>
            <a:r>
              <a:rPr lang="en-US" sz="2000" b="0" i="0" u="none" strike="noStrike" baseline="0" dirty="0">
                <a:effectLst>
                  <a:outerShdw blurRad="38100" dist="38100" dir="2700000" algn="tl">
                    <a:srgbClr val="000000">
                      <a:alpha val="43137"/>
                    </a:srgbClr>
                  </a:outerShdw>
                </a:effectLst>
                <a:latin typeface="LMRoman10-Regular"/>
              </a:rPr>
              <a:t>93.95% accuracy and 49.72% false-negative rate. </a:t>
            </a:r>
            <a:endParaRPr lang="en-US" sz="2000"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E8F3B38F-4F11-435F-1673-882F16F445A9}"/>
              </a:ext>
            </a:extLst>
          </p:cNvPr>
          <p:cNvPicPr>
            <a:picLocks noChangeAspect="1"/>
          </p:cNvPicPr>
          <p:nvPr/>
        </p:nvPicPr>
        <p:blipFill>
          <a:blip r:embed="rId3"/>
          <a:stretch>
            <a:fillRect/>
          </a:stretch>
        </p:blipFill>
        <p:spPr>
          <a:xfrm>
            <a:off x="3391751" y="5203099"/>
            <a:ext cx="4191000" cy="1276350"/>
          </a:xfrm>
          <a:prstGeom prst="rect">
            <a:avLst/>
          </a:prstGeom>
        </p:spPr>
      </p:pic>
    </p:spTree>
    <p:extLst>
      <p:ext uri="{BB962C8B-B14F-4D97-AF65-F5344CB8AC3E}">
        <p14:creationId xmlns:p14="http://schemas.microsoft.com/office/powerpoint/2010/main" val="18249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u="none" strike="noStrike" baseline="0" dirty="0" err="1"/>
              <a:t>XGBoost</a:t>
            </a:r>
            <a:r>
              <a:rPr lang="en-US" i="0" u="none" strike="noStrike" baseline="0" dirty="0"/>
              <a:t>: Setup and Hyper-Parameters</a:t>
            </a:r>
            <a:r>
              <a:rPr lang="en-US" dirty="0"/>
              <a:t> </a:t>
            </a:r>
          </a:p>
        </p:txBody>
      </p:sp>
      <p:sp>
        <p:nvSpPr>
          <p:cNvPr id="3" name="Content Placeholder 2"/>
          <p:cNvSpPr>
            <a:spLocks noGrp="1"/>
          </p:cNvSpPr>
          <p:nvPr>
            <p:ph idx="1"/>
          </p:nvPr>
        </p:nvSpPr>
        <p:spPr>
          <a:xfrm>
            <a:off x="680320" y="2289248"/>
            <a:ext cx="9613861" cy="1656287"/>
          </a:xfrm>
        </p:spPr>
        <p:txBody>
          <a:bodyPr>
            <a:normAutofit fontScale="85000" lnSpcReduction="10000"/>
          </a:bodyPr>
          <a:lstStyle/>
          <a:p>
            <a:pPr algn="l"/>
            <a:r>
              <a:rPr lang="en-US" sz="2000" b="0" i="0" u="none" strike="noStrike" baseline="0" dirty="0"/>
              <a:t>Fastest training execution time of the models, we tried. </a:t>
            </a:r>
          </a:p>
          <a:p>
            <a:pPr lvl="1"/>
            <a:r>
              <a:rPr lang="en-US" sz="1600" dirty="0"/>
              <a:t>Further optimizations in memory utilization and sparse data set computations likely exist.</a:t>
            </a:r>
          </a:p>
          <a:p>
            <a:pPr algn="l"/>
            <a:r>
              <a:rPr lang="en-US" sz="2000" dirty="0"/>
              <a:t>Speed allowed the expanding the number of features to 4,231 compared to 915 used by the other models</a:t>
            </a:r>
          </a:p>
          <a:p>
            <a:pPr algn="l"/>
            <a:r>
              <a:rPr lang="en-US" sz="2000" dirty="0"/>
              <a:t>Significant hyper-parameter space that could be optimized.  Due to time several large steps were tested and then additional values close to the best of the large step was also tested.</a:t>
            </a:r>
            <a:endParaRPr lang="en-US" sz="1600" dirty="0"/>
          </a:p>
          <a:p>
            <a:pPr algn="l"/>
            <a:endParaRPr lang="en-US" sz="2000" dirty="0"/>
          </a:p>
        </p:txBody>
      </p:sp>
      <p:sp>
        <p:nvSpPr>
          <p:cNvPr id="4" name="TextBox 3">
            <a:extLst>
              <a:ext uri="{FF2B5EF4-FFF2-40B4-BE49-F238E27FC236}">
                <a16:creationId xmlns:a16="http://schemas.microsoft.com/office/drawing/2014/main" id="{A85E84FC-27F9-DFAE-27D3-BE4828D43951}"/>
              </a:ext>
            </a:extLst>
          </p:cNvPr>
          <p:cNvSpPr txBox="1"/>
          <p:nvPr/>
        </p:nvSpPr>
        <p:spPr>
          <a:xfrm>
            <a:off x="680321" y="4144161"/>
            <a:ext cx="4572000" cy="2308324"/>
          </a:xfrm>
          <a:prstGeom prst="rect">
            <a:avLst/>
          </a:prstGeom>
          <a:solidFill>
            <a:schemeClr val="bg2">
              <a:lumMod val="75000"/>
            </a:schemeClr>
          </a:solidFill>
        </p:spPr>
        <p:txBody>
          <a:bodyPr wrap="square" rtlCol="0">
            <a:spAutoFit/>
          </a:bodyPr>
          <a:lstStyle/>
          <a:p>
            <a:pPr marL="285750" indent="-285750">
              <a:buFont typeface="Arial" panose="020B0604020202020204" pitchFamily="34" charset="0"/>
              <a:buChar char="•"/>
            </a:pPr>
            <a:r>
              <a:rPr lang="en-US" sz="1600" dirty="0" err="1">
                <a:effectLst>
                  <a:outerShdw blurRad="38100" dist="38100" dir="2700000" algn="tl">
                    <a:srgbClr val="000000">
                      <a:alpha val="43137"/>
                    </a:srgbClr>
                  </a:outerShdw>
                </a:effectLst>
              </a:rPr>
              <a:t>nrounds</a:t>
            </a:r>
            <a:r>
              <a:rPr lang="en-US" sz="1600" dirty="0">
                <a:effectLst>
                  <a:outerShdw blurRad="38100" dist="38100" dir="2700000" algn="tl">
                    <a:srgbClr val="000000">
                      <a:alpha val="43137"/>
                    </a:srgbClr>
                  </a:outerShdw>
                </a:effectLst>
              </a:rPr>
              <a:t> = 1000</a:t>
            </a:r>
          </a:p>
          <a:p>
            <a:pPr marL="285750" indent="-285750">
              <a:buFont typeface="Arial" panose="020B0604020202020204" pitchFamily="34" charset="0"/>
              <a:buChar char="•"/>
            </a:pPr>
            <a:r>
              <a:rPr lang="en-US" sz="1600" dirty="0" err="1">
                <a:effectLst>
                  <a:outerShdw blurRad="38100" dist="38100" dir="2700000" algn="tl">
                    <a:srgbClr val="000000">
                      <a:alpha val="43137"/>
                    </a:srgbClr>
                  </a:outerShdw>
                </a:effectLst>
              </a:rPr>
              <a:t>early_stopping_rounds</a:t>
            </a:r>
            <a:r>
              <a:rPr lang="en-US" sz="1600" dirty="0">
                <a:effectLst>
                  <a:outerShdw blurRad="38100" dist="38100" dir="2700000" algn="tl">
                    <a:srgbClr val="000000">
                      <a:alpha val="43137"/>
                    </a:srgbClr>
                  </a:outerShdw>
                </a:effectLst>
              </a:rPr>
              <a:t> = 30</a:t>
            </a:r>
          </a:p>
          <a:p>
            <a:pPr marL="742950" lvl="1" indent="-285750">
              <a:buFont typeface="Arial" panose="020B0604020202020204" pitchFamily="34" charset="0"/>
              <a:buChar char="•"/>
            </a:pPr>
            <a:r>
              <a:rPr lang="en-US" sz="1600" dirty="0">
                <a:effectLst>
                  <a:outerShdw blurRad="38100" dist="38100" dir="2700000" algn="tl">
                    <a:srgbClr val="000000">
                      <a:alpha val="43137"/>
                    </a:srgbClr>
                  </a:outerShdw>
                </a:effectLst>
              </a:rPr>
              <a:t>Number of rounds with no improvement before stopping</a:t>
            </a:r>
          </a:p>
          <a:p>
            <a:pPr marL="285750" indent="-285750">
              <a:buFont typeface="Arial" panose="020B0604020202020204" pitchFamily="34" charset="0"/>
              <a:buChar char="•"/>
            </a:pPr>
            <a:r>
              <a:rPr lang="en-US" sz="1600" dirty="0">
                <a:effectLst>
                  <a:outerShdw blurRad="38100" dist="38100" dir="2700000" algn="tl">
                    <a:srgbClr val="000000">
                      <a:alpha val="43137"/>
                    </a:srgbClr>
                  </a:outerShdw>
                </a:effectLst>
              </a:rPr>
              <a:t>Objective = </a:t>
            </a:r>
            <a:r>
              <a:rPr lang="en-US" sz="1600" dirty="0" err="1">
                <a:effectLst>
                  <a:outerShdw blurRad="38100" dist="38100" dir="2700000" algn="tl">
                    <a:srgbClr val="000000">
                      <a:alpha val="43137"/>
                    </a:srgbClr>
                  </a:outerShdw>
                </a:effectLst>
              </a:rPr>
              <a:t>binary:logistic</a:t>
            </a:r>
            <a:endParaRPr lang="en-US" sz="1600" dirty="0">
              <a:effectLst>
                <a:outerShdw blurRad="38100" dist="38100" dir="2700000" algn="tl">
                  <a:srgbClr val="000000">
                    <a:alpha val="43137"/>
                  </a:srgbClr>
                </a:outerShdw>
              </a:effectLst>
            </a:endParaRPr>
          </a:p>
          <a:p>
            <a:pPr marL="742950" lvl="1" indent="-285750">
              <a:buFont typeface="Arial" panose="020B0604020202020204" pitchFamily="34" charset="0"/>
              <a:buChar char="•"/>
            </a:pPr>
            <a:r>
              <a:rPr lang="en-US" sz="1600" dirty="0">
                <a:effectLst>
                  <a:outerShdw blurRad="38100" dist="38100" dir="2700000" algn="tl">
                    <a:srgbClr val="000000">
                      <a:alpha val="43137"/>
                    </a:srgbClr>
                  </a:outerShdw>
                </a:effectLst>
              </a:rPr>
              <a:t>Appropriate classification objective function</a:t>
            </a:r>
          </a:p>
          <a:p>
            <a:pPr marL="285750" indent="-285750">
              <a:buFont typeface="Arial" panose="020B0604020202020204" pitchFamily="34" charset="0"/>
              <a:buChar char="•"/>
            </a:pPr>
            <a:r>
              <a:rPr lang="en-US" sz="1600" dirty="0">
                <a:effectLst>
                  <a:outerShdw blurRad="38100" dist="38100" dir="2700000" algn="tl">
                    <a:srgbClr val="000000">
                      <a:alpha val="43137"/>
                    </a:srgbClr>
                  </a:outerShdw>
                </a:effectLst>
              </a:rPr>
              <a:t>eta = 0.18</a:t>
            </a:r>
          </a:p>
          <a:p>
            <a:pPr marL="742950" lvl="1" indent="-285750">
              <a:buFont typeface="Arial" panose="020B0604020202020204" pitchFamily="34" charset="0"/>
              <a:buChar char="•"/>
            </a:pPr>
            <a:r>
              <a:rPr lang="en-US" sz="1600" dirty="0">
                <a:effectLst>
                  <a:outerShdw blurRad="38100" dist="38100" dir="2700000" algn="tl">
                    <a:srgbClr val="000000">
                      <a:alpha val="43137"/>
                    </a:srgbClr>
                  </a:outerShdw>
                </a:effectLst>
              </a:rPr>
              <a:t>Learning rate, default = 0.3</a:t>
            </a:r>
          </a:p>
        </p:txBody>
      </p:sp>
      <p:sp>
        <p:nvSpPr>
          <p:cNvPr id="6" name="TextBox 5">
            <a:extLst>
              <a:ext uri="{FF2B5EF4-FFF2-40B4-BE49-F238E27FC236}">
                <a16:creationId xmlns:a16="http://schemas.microsoft.com/office/drawing/2014/main" id="{07DC13CA-3306-2573-E135-C59F03174518}"/>
              </a:ext>
            </a:extLst>
          </p:cNvPr>
          <p:cNvSpPr txBox="1"/>
          <p:nvPr/>
        </p:nvSpPr>
        <p:spPr>
          <a:xfrm>
            <a:off x="5722181" y="4144161"/>
            <a:ext cx="4572000" cy="2308324"/>
          </a:xfrm>
          <a:prstGeom prst="rect">
            <a:avLst/>
          </a:prstGeom>
          <a:solidFill>
            <a:schemeClr val="bg2">
              <a:lumMod val="75000"/>
            </a:schemeClr>
          </a:solidFill>
        </p:spPr>
        <p:txBody>
          <a:bodyPr wrap="square" rtlCol="0">
            <a:spAutoFit/>
          </a:bodyPr>
          <a:lstStyle/>
          <a:p>
            <a:pPr marL="285750" indent="-285750">
              <a:buFont typeface="Arial" panose="020B0604020202020204" pitchFamily="34" charset="0"/>
              <a:buChar char="•"/>
            </a:pPr>
            <a:r>
              <a:rPr lang="en-US" sz="1600" dirty="0" err="1">
                <a:effectLst>
                  <a:outerShdw blurRad="38100" dist="38100" dir="2700000" algn="tl">
                    <a:srgbClr val="000000">
                      <a:alpha val="43137"/>
                    </a:srgbClr>
                  </a:outerShdw>
                </a:effectLst>
              </a:rPr>
              <a:t>colsample_bytree</a:t>
            </a:r>
            <a:r>
              <a:rPr lang="en-US" sz="1600" dirty="0">
                <a:effectLst>
                  <a:outerShdw blurRad="38100" dist="38100" dir="2700000" algn="tl">
                    <a:srgbClr val="000000">
                      <a:alpha val="43137"/>
                    </a:srgbClr>
                  </a:outerShdw>
                </a:effectLst>
              </a:rPr>
              <a:t> = 0.75</a:t>
            </a:r>
          </a:p>
          <a:p>
            <a:pPr marL="742950" lvl="1" indent="-285750">
              <a:buFont typeface="Arial" panose="020B0604020202020204" pitchFamily="34" charset="0"/>
              <a:buChar char="•"/>
            </a:pPr>
            <a:r>
              <a:rPr lang="en-US" sz="1600" dirty="0">
                <a:effectLst>
                  <a:outerShdw blurRad="38100" dist="38100" dir="2700000" algn="tl">
                    <a:srgbClr val="000000">
                      <a:alpha val="43137"/>
                    </a:srgbClr>
                  </a:outerShdw>
                </a:effectLst>
              </a:rPr>
              <a:t>Proportion of columns considered for each tree. Default = 1</a:t>
            </a:r>
          </a:p>
          <a:p>
            <a:pPr marL="285750" indent="-285750">
              <a:buFont typeface="Arial" panose="020B0604020202020204" pitchFamily="34" charset="0"/>
              <a:buChar char="•"/>
            </a:pPr>
            <a:r>
              <a:rPr lang="en-US" sz="1600" dirty="0">
                <a:effectLst>
                  <a:outerShdw blurRad="38100" dist="38100" dir="2700000" algn="tl">
                    <a:srgbClr val="000000">
                      <a:alpha val="43137"/>
                    </a:srgbClr>
                  </a:outerShdw>
                </a:effectLst>
              </a:rPr>
              <a:t>Subsample = 0.6</a:t>
            </a:r>
          </a:p>
          <a:p>
            <a:pPr marL="742950" lvl="1" indent="-285750">
              <a:buFont typeface="Arial" panose="020B0604020202020204" pitchFamily="34" charset="0"/>
              <a:buChar char="•"/>
            </a:pPr>
            <a:r>
              <a:rPr lang="en-US" sz="1600" dirty="0">
                <a:effectLst>
                  <a:outerShdw blurRad="38100" dist="38100" dir="2700000" algn="tl">
                    <a:srgbClr val="000000">
                      <a:alpha val="43137"/>
                    </a:srgbClr>
                  </a:outerShdw>
                </a:effectLst>
              </a:rPr>
              <a:t>Only uses random sample proportion each round. Default = 1 </a:t>
            </a:r>
          </a:p>
          <a:p>
            <a:pPr marL="285750" indent="-285750">
              <a:buFont typeface="Arial" panose="020B0604020202020204" pitchFamily="34" charset="0"/>
              <a:buChar char="•"/>
            </a:pPr>
            <a:r>
              <a:rPr lang="en-US" sz="1600" dirty="0" err="1">
                <a:effectLst>
                  <a:outerShdw blurRad="38100" dist="38100" dir="2700000" algn="tl">
                    <a:srgbClr val="000000">
                      <a:alpha val="43137"/>
                    </a:srgbClr>
                  </a:outerShdw>
                </a:effectLst>
              </a:rPr>
              <a:t>max_depth</a:t>
            </a:r>
            <a:r>
              <a:rPr lang="en-US" sz="1600" dirty="0">
                <a:effectLst>
                  <a:outerShdw blurRad="38100" dist="38100" dir="2700000" algn="tl">
                    <a:srgbClr val="000000">
                      <a:alpha val="43137"/>
                    </a:srgbClr>
                  </a:outerShdw>
                </a:effectLst>
              </a:rPr>
              <a:t> = 20</a:t>
            </a:r>
          </a:p>
          <a:p>
            <a:pPr marL="742950" lvl="1" indent="-285750">
              <a:buFont typeface="Arial" panose="020B0604020202020204" pitchFamily="34" charset="0"/>
              <a:buChar char="•"/>
            </a:pPr>
            <a:r>
              <a:rPr lang="en-US" sz="1600" dirty="0">
                <a:effectLst>
                  <a:outerShdw blurRad="38100" dist="38100" dir="2700000" algn="tl">
                    <a:srgbClr val="000000">
                      <a:alpha val="43137"/>
                    </a:srgbClr>
                  </a:outerShdw>
                </a:effectLst>
              </a:rPr>
              <a:t>Controls the max depth of decision tree used default is 6</a:t>
            </a:r>
          </a:p>
        </p:txBody>
      </p:sp>
    </p:spTree>
    <p:extLst>
      <p:ext uri="{BB962C8B-B14F-4D97-AF65-F5344CB8AC3E}">
        <p14:creationId xmlns:p14="http://schemas.microsoft.com/office/powerpoint/2010/main" val="396158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XGBoost</a:t>
            </a:r>
            <a:r>
              <a:rPr lang="en-US" dirty="0"/>
              <a:t> Results and Oversampling </a:t>
            </a:r>
          </a:p>
        </p:txBody>
      </p:sp>
      <p:sp>
        <p:nvSpPr>
          <p:cNvPr id="3" name="Content Placeholder 2"/>
          <p:cNvSpPr>
            <a:spLocks noGrp="1"/>
          </p:cNvSpPr>
          <p:nvPr>
            <p:ph idx="1"/>
          </p:nvPr>
        </p:nvSpPr>
        <p:spPr>
          <a:xfrm>
            <a:off x="680321" y="2336873"/>
            <a:ext cx="9613861" cy="2686961"/>
          </a:xfrm>
        </p:spPr>
        <p:txBody>
          <a:bodyPr>
            <a:normAutofit fontScale="92500" lnSpcReduction="10000"/>
          </a:bodyPr>
          <a:lstStyle/>
          <a:p>
            <a:pPr algn="l"/>
            <a:r>
              <a:rPr lang="en-US" sz="2000" dirty="0"/>
              <a:t>Without oversampling</a:t>
            </a:r>
          </a:p>
          <a:p>
            <a:pPr lvl="1"/>
            <a:r>
              <a:rPr lang="en-US" sz="1600" dirty="0"/>
              <a:t>95.56% accuracy, 34.17% false negative rate</a:t>
            </a:r>
          </a:p>
          <a:p>
            <a:r>
              <a:rPr lang="en-US" sz="2000" dirty="0"/>
              <a:t>Initial Toxic label prevalence was 9.65% the unbalanced classes leads to bias in the predictions and an increased false negative rate to false positive. By oversampling 3X the predicted label prevalence was less biased.</a:t>
            </a:r>
          </a:p>
          <a:p>
            <a:pPr lvl="1"/>
            <a:r>
              <a:rPr lang="en-US" sz="1600" dirty="0"/>
              <a:t>Random selection was used to add additional copies of the comments labeled toxic</a:t>
            </a:r>
          </a:p>
          <a:p>
            <a:pPr lvl="1"/>
            <a:r>
              <a:rPr lang="en-US" sz="1600" b="0" i="0" u="none" strike="noStrike" baseline="0" dirty="0"/>
              <a:t>Couldn't find a R based NLP library that </a:t>
            </a:r>
            <a:r>
              <a:rPr lang="en-US" sz="1600" dirty="0"/>
              <a:t>did Lemmatization or efficiently generated synthetic oversampling through clustering or random walk.</a:t>
            </a:r>
            <a:endParaRPr lang="en-US" sz="1600" b="0" i="0" u="none" strike="noStrike" baseline="0" dirty="0"/>
          </a:p>
          <a:p>
            <a:pPr algn="l"/>
            <a:r>
              <a:rPr lang="en-US" sz="2000" b="0" i="0" u="none" strike="noStrike" baseline="0" dirty="0"/>
              <a:t>3X oversampling of Toxic comments</a:t>
            </a:r>
          </a:p>
          <a:p>
            <a:pPr lvl="1"/>
            <a:r>
              <a:rPr lang="en-US" sz="1600" dirty="0"/>
              <a:t>95.73% accuracy, 27.63% false negative rate</a:t>
            </a:r>
          </a:p>
        </p:txBody>
      </p:sp>
      <p:graphicFrame>
        <p:nvGraphicFramePr>
          <p:cNvPr id="4" name="Table 4">
            <a:extLst>
              <a:ext uri="{FF2B5EF4-FFF2-40B4-BE49-F238E27FC236}">
                <a16:creationId xmlns:a16="http://schemas.microsoft.com/office/drawing/2014/main" id="{2C4B2A7B-EE47-7EDD-AD56-AF45BC0A7558}"/>
              </a:ext>
            </a:extLst>
          </p:cNvPr>
          <p:cNvGraphicFramePr>
            <a:graphicFrameLocks noGrp="1"/>
          </p:cNvGraphicFramePr>
          <p:nvPr>
            <p:extLst>
              <p:ext uri="{D42A27DB-BD31-4B8C-83A1-F6EECF244321}">
                <p14:modId xmlns:p14="http://schemas.microsoft.com/office/powerpoint/2010/main" val="1329699447"/>
              </p:ext>
            </p:extLst>
          </p:nvPr>
        </p:nvGraphicFramePr>
        <p:xfrm>
          <a:off x="569810" y="5194509"/>
          <a:ext cx="4908732" cy="1483360"/>
        </p:xfrm>
        <a:graphic>
          <a:graphicData uri="http://schemas.openxmlformats.org/drawingml/2006/table">
            <a:tbl>
              <a:tblPr firstRow="1" bandRow="1">
                <a:tableStyleId>{793D81CF-94F2-401A-BA57-92F5A7B2D0C5}</a:tableStyleId>
              </a:tblPr>
              <a:tblGrid>
                <a:gridCol w="1636244">
                  <a:extLst>
                    <a:ext uri="{9D8B030D-6E8A-4147-A177-3AD203B41FA5}">
                      <a16:colId xmlns:a16="http://schemas.microsoft.com/office/drawing/2014/main" val="3036559728"/>
                    </a:ext>
                  </a:extLst>
                </a:gridCol>
                <a:gridCol w="1636244">
                  <a:extLst>
                    <a:ext uri="{9D8B030D-6E8A-4147-A177-3AD203B41FA5}">
                      <a16:colId xmlns:a16="http://schemas.microsoft.com/office/drawing/2014/main" val="1095147368"/>
                    </a:ext>
                  </a:extLst>
                </a:gridCol>
                <a:gridCol w="1636244">
                  <a:extLst>
                    <a:ext uri="{9D8B030D-6E8A-4147-A177-3AD203B41FA5}">
                      <a16:colId xmlns:a16="http://schemas.microsoft.com/office/drawing/2014/main" val="1458100013"/>
                    </a:ext>
                  </a:extLst>
                </a:gridCol>
              </a:tblGrid>
              <a:tr h="370840">
                <a:tc gridSpan="3">
                  <a:txBody>
                    <a:bodyPr/>
                    <a:lstStyle/>
                    <a:p>
                      <a:pPr algn="ctr"/>
                      <a:r>
                        <a:rPr lang="en-US" sz="1400" b="0" dirty="0">
                          <a:latin typeface="+mj-lt"/>
                        </a:rPr>
                        <a:t>No Oversampling</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82537521"/>
                  </a:ext>
                </a:extLst>
              </a:tr>
              <a:tr h="370840">
                <a:tc>
                  <a:txBody>
                    <a:bodyPr/>
                    <a:lstStyle/>
                    <a:p>
                      <a:endParaRPr lang="en-US" sz="1200" dirty="0"/>
                    </a:p>
                  </a:txBody>
                  <a:tcPr anchor="ctr"/>
                </a:tc>
                <a:tc>
                  <a:txBody>
                    <a:bodyPr/>
                    <a:lstStyle/>
                    <a:p>
                      <a:pPr algn="ctr"/>
                      <a:r>
                        <a:rPr lang="en-US" sz="1200" dirty="0"/>
                        <a:t>Predicted Non-toxic</a:t>
                      </a:r>
                    </a:p>
                  </a:txBody>
                  <a:tcPr anchor="ctr"/>
                </a:tc>
                <a:tc>
                  <a:txBody>
                    <a:bodyPr/>
                    <a:lstStyle/>
                    <a:p>
                      <a:pPr algn="ctr"/>
                      <a:r>
                        <a:rPr lang="en-US" sz="1200" dirty="0"/>
                        <a:t>Predicted Toxic</a:t>
                      </a:r>
                    </a:p>
                  </a:txBody>
                  <a:tcPr anchor="ctr"/>
                </a:tc>
                <a:extLst>
                  <a:ext uri="{0D108BD9-81ED-4DB2-BD59-A6C34878D82A}">
                    <a16:rowId xmlns:a16="http://schemas.microsoft.com/office/drawing/2014/main" val="4199713875"/>
                  </a:ext>
                </a:extLst>
              </a:tr>
              <a:tr h="370840">
                <a:tc>
                  <a:txBody>
                    <a:bodyPr/>
                    <a:lstStyle/>
                    <a:p>
                      <a:pPr algn="r"/>
                      <a:r>
                        <a:rPr lang="en-US" sz="1200" dirty="0"/>
                        <a:t>Actual Non-toxic</a:t>
                      </a:r>
                    </a:p>
                  </a:txBody>
                  <a:tcPr anchor="ctr"/>
                </a:tc>
                <a:tc>
                  <a:txBody>
                    <a:bodyPr/>
                    <a:lstStyle/>
                    <a:p>
                      <a:pPr algn="ctr"/>
                      <a:r>
                        <a:rPr lang="en-US" sz="1200" dirty="0"/>
                        <a:t>21,354</a:t>
                      </a:r>
                    </a:p>
                  </a:txBody>
                  <a:tcPr anchor="ctr"/>
                </a:tc>
                <a:tc>
                  <a:txBody>
                    <a:bodyPr/>
                    <a:lstStyle/>
                    <a:p>
                      <a:pPr algn="ctr"/>
                      <a:r>
                        <a:rPr lang="en-US" sz="1200" dirty="0"/>
                        <a:t>273</a:t>
                      </a:r>
                    </a:p>
                  </a:txBody>
                  <a:tcPr anchor="ctr"/>
                </a:tc>
                <a:extLst>
                  <a:ext uri="{0D108BD9-81ED-4DB2-BD59-A6C34878D82A}">
                    <a16:rowId xmlns:a16="http://schemas.microsoft.com/office/drawing/2014/main" val="1840298827"/>
                  </a:ext>
                </a:extLst>
              </a:tr>
              <a:tr h="370840">
                <a:tc>
                  <a:txBody>
                    <a:bodyPr/>
                    <a:lstStyle/>
                    <a:p>
                      <a:pPr algn="r"/>
                      <a:r>
                        <a:rPr lang="en-US" sz="1200" dirty="0"/>
                        <a:t>Actual Toxic</a:t>
                      </a:r>
                    </a:p>
                  </a:txBody>
                  <a:tcPr anchor="ctr"/>
                </a:tc>
                <a:tc>
                  <a:txBody>
                    <a:bodyPr/>
                    <a:lstStyle/>
                    <a:p>
                      <a:pPr algn="ctr"/>
                      <a:r>
                        <a:rPr lang="en-US" sz="1200"/>
                        <a:t>789</a:t>
                      </a:r>
                    </a:p>
                  </a:txBody>
                  <a:tcPr anchor="ctr"/>
                </a:tc>
                <a:tc>
                  <a:txBody>
                    <a:bodyPr/>
                    <a:lstStyle/>
                    <a:p>
                      <a:pPr algn="ctr"/>
                      <a:r>
                        <a:rPr lang="en-US" sz="1200" dirty="0"/>
                        <a:t>1,520</a:t>
                      </a:r>
                    </a:p>
                  </a:txBody>
                  <a:tcPr anchor="ctr"/>
                </a:tc>
                <a:extLst>
                  <a:ext uri="{0D108BD9-81ED-4DB2-BD59-A6C34878D82A}">
                    <a16:rowId xmlns:a16="http://schemas.microsoft.com/office/drawing/2014/main" val="3789454402"/>
                  </a:ext>
                </a:extLst>
              </a:tr>
            </a:tbl>
          </a:graphicData>
        </a:graphic>
      </p:graphicFrame>
      <p:graphicFrame>
        <p:nvGraphicFramePr>
          <p:cNvPr id="6" name="Table 4">
            <a:extLst>
              <a:ext uri="{FF2B5EF4-FFF2-40B4-BE49-F238E27FC236}">
                <a16:creationId xmlns:a16="http://schemas.microsoft.com/office/drawing/2014/main" id="{24E0FA67-C793-9F8B-8660-D293D16731FA}"/>
              </a:ext>
            </a:extLst>
          </p:cNvPr>
          <p:cNvGraphicFramePr>
            <a:graphicFrameLocks noGrp="1"/>
          </p:cNvGraphicFramePr>
          <p:nvPr>
            <p:extLst>
              <p:ext uri="{D42A27DB-BD31-4B8C-83A1-F6EECF244321}">
                <p14:modId xmlns:p14="http://schemas.microsoft.com/office/powerpoint/2010/main" val="4094351559"/>
              </p:ext>
            </p:extLst>
          </p:nvPr>
        </p:nvGraphicFramePr>
        <p:xfrm>
          <a:off x="6696042" y="5194509"/>
          <a:ext cx="4908732" cy="1483360"/>
        </p:xfrm>
        <a:graphic>
          <a:graphicData uri="http://schemas.openxmlformats.org/drawingml/2006/table">
            <a:tbl>
              <a:tblPr firstRow="1" bandRow="1">
                <a:tableStyleId>{793D81CF-94F2-401A-BA57-92F5A7B2D0C5}</a:tableStyleId>
              </a:tblPr>
              <a:tblGrid>
                <a:gridCol w="1636244">
                  <a:extLst>
                    <a:ext uri="{9D8B030D-6E8A-4147-A177-3AD203B41FA5}">
                      <a16:colId xmlns:a16="http://schemas.microsoft.com/office/drawing/2014/main" val="3036559728"/>
                    </a:ext>
                  </a:extLst>
                </a:gridCol>
                <a:gridCol w="1636244">
                  <a:extLst>
                    <a:ext uri="{9D8B030D-6E8A-4147-A177-3AD203B41FA5}">
                      <a16:colId xmlns:a16="http://schemas.microsoft.com/office/drawing/2014/main" val="1095147368"/>
                    </a:ext>
                  </a:extLst>
                </a:gridCol>
                <a:gridCol w="1636244">
                  <a:extLst>
                    <a:ext uri="{9D8B030D-6E8A-4147-A177-3AD203B41FA5}">
                      <a16:colId xmlns:a16="http://schemas.microsoft.com/office/drawing/2014/main" val="1458100013"/>
                    </a:ext>
                  </a:extLst>
                </a:gridCol>
              </a:tblGrid>
              <a:tr h="370840">
                <a:tc gridSpan="3">
                  <a:txBody>
                    <a:bodyPr/>
                    <a:lstStyle/>
                    <a:p>
                      <a:pPr algn="ctr"/>
                      <a:r>
                        <a:rPr lang="en-US" sz="1400" dirty="0">
                          <a:latin typeface="+mj-lt"/>
                        </a:rPr>
                        <a:t>3X Oversampling of Toxic Comments</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482537521"/>
                  </a:ext>
                </a:extLst>
              </a:tr>
              <a:tr h="370840">
                <a:tc>
                  <a:txBody>
                    <a:bodyPr/>
                    <a:lstStyle/>
                    <a:p>
                      <a:endParaRPr lang="en-US" sz="1200" dirty="0"/>
                    </a:p>
                  </a:txBody>
                  <a:tcPr anchor="ctr"/>
                </a:tc>
                <a:tc>
                  <a:txBody>
                    <a:bodyPr/>
                    <a:lstStyle/>
                    <a:p>
                      <a:pPr algn="ctr"/>
                      <a:r>
                        <a:rPr lang="en-US" sz="1200" dirty="0"/>
                        <a:t>Predicted Non-toxic</a:t>
                      </a:r>
                    </a:p>
                  </a:txBody>
                  <a:tcPr anchor="ctr"/>
                </a:tc>
                <a:tc>
                  <a:txBody>
                    <a:bodyPr/>
                    <a:lstStyle/>
                    <a:p>
                      <a:pPr algn="ctr"/>
                      <a:r>
                        <a:rPr lang="en-US" sz="1200" dirty="0"/>
                        <a:t>Predicted Toxic</a:t>
                      </a:r>
                    </a:p>
                  </a:txBody>
                  <a:tcPr anchor="ctr"/>
                </a:tc>
                <a:extLst>
                  <a:ext uri="{0D108BD9-81ED-4DB2-BD59-A6C34878D82A}">
                    <a16:rowId xmlns:a16="http://schemas.microsoft.com/office/drawing/2014/main" val="4199713875"/>
                  </a:ext>
                </a:extLst>
              </a:tr>
              <a:tr h="370840">
                <a:tc>
                  <a:txBody>
                    <a:bodyPr/>
                    <a:lstStyle/>
                    <a:p>
                      <a:pPr algn="r"/>
                      <a:r>
                        <a:rPr lang="en-US" sz="1200" dirty="0"/>
                        <a:t>Actual Non-toxic</a:t>
                      </a:r>
                    </a:p>
                  </a:txBody>
                  <a:tcPr anchor="ctr"/>
                </a:tc>
                <a:tc>
                  <a:txBody>
                    <a:bodyPr/>
                    <a:lstStyle/>
                    <a:p>
                      <a:pPr algn="ctr"/>
                      <a:r>
                        <a:rPr lang="en-US" sz="1200" dirty="0"/>
                        <a:t>21,244</a:t>
                      </a:r>
                    </a:p>
                  </a:txBody>
                  <a:tcPr anchor="ctr"/>
                </a:tc>
                <a:tc>
                  <a:txBody>
                    <a:bodyPr/>
                    <a:lstStyle/>
                    <a:p>
                      <a:pPr algn="ctr"/>
                      <a:r>
                        <a:rPr lang="en-US" sz="1200" dirty="0"/>
                        <a:t>383</a:t>
                      </a:r>
                    </a:p>
                  </a:txBody>
                  <a:tcPr anchor="ctr"/>
                </a:tc>
                <a:extLst>
                  <a:ext uri="{0D108BD9-81ED-4DB2-BD59-A6C34878D82A}">
                    <a16:rowId xmlns:a16="http://schemas.microsoft.com/office/drawing/2014/main" val="1840298827"/>
                  </a:ext>
                </a:extLst>
              </a:tr>
              <a:tr h="370840">
                <a:tc>
                  <a:txBody>
                    <a:bodyPr/>
                    <a:lstStyle/>
                    <a:p>
                      <a:pPr algn="r"/>
                      <a:r>
                        <a:rPr lang="en-US" sz="1200" dirty="0"/>
                        <a:t>Actual Toxic</a:t>
                      </a:r>
                    </a:p>
                  </a:txBody>
                  <a:tcPr anchor="ctr"/>
                </a:tc>
                <a:tc>
                  <a:txBody>
                    <a:bodyPr/>
                    <a:lstStyle/>
                    <a:p>
                      <a:pPr algn="ctr"/>
                      <a:r>
                        <a:rPr lang="en-US" sz="1200" dirty="0"/>
                        <a:t>638</a:t>
                      </a:r>
                    </a:p>
                  </a:txBody>
                  <a:tcPr anchor="ctr"/>
                </a:tc>
                <a:tc>
                  <a:txBody>
                    <a:bodyPr/>
                    <a:lstStyle/>
                    <a:p>
                      <a:pPr algn="ctr"/>
                      <a:r>
                        <a:rPr lang="en-US" sz="1200" dirty="0"/>
                        <a:t>1,671</a:t>
                      </a:r>
                    </a:p>
                  </a:txBody>
                  <a:tcPr anchor="ctr"/>
                </a:tc>
                <a:extLst>
                  <a:ext uri="{0D108BD9-81ED-4DB2-BD59-A6C34878D82A}">
                    <a16:rowId xmlns:a16="http://schemas.microsoft.com/office/drawing/2014/main" val="3789454402"/>
                  </a:ext>
                </a:extLst>
              </a:tr>
            </a:tbl>
          </a:graphicData>
        </a:graphic>
      </p:graphicFrame>
      <p:cxnSp>
        <p:nvCxnSpPr>
          <p:cNvPr id="7" name="Straight Arrow Connector 6">
            <a:extLst>
              <a:ext uri="{FF2B5EF4-FFF2-40B4-BE49-F238E27FC236}">
                <a16:creationId xmlns:a16="http://schemas.microsoft.com/office/drawing/2014/main" id="{9B09A4CC-CBA6-772E-138A-EC261ABC7F35}"/>
              </a:ext>
            </a:extLst>
          </p:cNvPr>
          <p:cNvCxnSpPr/>
          <p:nvPr/>
        </p:nvCxnSpPr>
        <p:spPr>
          <a:xfrm>
            <a:off x="5730240" y="5936189"/>
            <a:ext cx="73152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6383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2228A676-13A1-4B82-884D-8797BE384167}"/>
              </a:ext>
            </a:extLst>
          </p:cNvPr>
          <p:cNvGraphicFramePr>
            <a:graphicFrameLocks noGrp="1"/>
          </p:cNvGraphicFramePr>
          <p:nvPr>
            <p:ph sz="quarter" idx="4"/>
            <p:extLst>
              <p:ext uri="{D42A27DB-BD31-4B8C-83A1-F6EECF244321}">
                <p14:modId xmlns:p14="http://schemas.microsoft.com/office/powerpoint/2010/main" val="1725506427"/>
              </p:ext>
            </p:extLst>
          </p:nvPr>
        </p:nvGraphicFramePr>
        <p:xfrm>
          <a:off x="942579" y="4522396"/>
          <a:ext cx="9315375" cy="1854200"/>
        </p:xfrm>
        <a:graphic>
          <a:graphicData uri="http://schemas.openxmlformats.org/drawingml/2006/table">
            <a:tbl>
              <a:tblPr firstRow="1" bandRow="1">
                <a:tableStyleId>{793D81CF-94F2-401A-BA57-92F5A7B2D0C5}</a:tableStyleId>
              </a:tblPr>
              <a:tblGrid>
                <a:gridCol w="5134610">
                  <a:extLst>
                    <a:ext uri="{9D8B030D-6E8A-4147-A177-3AD203B41FA5}">
                      <a16:colId xmlns:a16="http://schemas.microsoft.com/office/drawing/2014/main" val="2353580453"/>
                    </a:ext>
                  </a:extLst>
                </a:gridCol>
                <a:gridCol w="2090057">
                  <a:extLst>
                    <a:ext uri="{9D8B030D-6E8A-4147-A177-3AD203B41FA5}">
                      <a16:colId xmlns:a16="http://schemas.microsoft.com/office/drawing/2014/main" val="3765459831"/>
                    </a:ext>
                  </a:extLst>
                </a:gridCol>
                <a:gridCol w="2090708">
                  <a:extLst>
                    <a:ext uri="{9D8B030D-6E8A-4147-A177-3AD203B41FA5}">
                      <a16:colId xmlns:a16="http://schemas.microsoft.com/office/drawing/2014/main" val="571801456"/>
                    </a:ext>
                  </a:extLst>
                </a:gridCol>
              </a:tblGrid>
              <a:tr h="370840">
                <a:tc>
                  <a:txBody>
                    <a:bodyPr/>
                    <a:lstStyle/>
                    <a:p>
                      <a:r>
                        <a:rPr lang="en-US" dirty="0"/>
                        <a:t>Method</a:t>
                      </a:r>
                    </a:p>
                  </a:txBody>
                  <a:tcPr/>
                </a:tc>
                <a:tc>
                  <a:txBody>
                    <a:bodyPr/>
                    <a:lstStyle/>
                    <a:p>
                      <a:pPr algn="ctr"/>
                      <a:r>
                        <a:rPr lang="en-US" dirty="0"/>
                        <a:t>% Correct</a:t>
                      </a:r>
                    </a:p>
                  </a:txBody>
                  <a:tcPr/>
                </a:tc>
                <a:tc>
                  <a:txBody>
                    <a:bodyPr/>
                    <a:lstStyle/>
                    <a:p>
                      <a:pPr algn="ctr"/>
                      <a:r>
                        <a:rPr lang="en-US" dirty="0"/>
                        <a:t>Type II error rate</a:t>
                      </a:r>
                    </a:p>
                  </a:txBody>
                  <a:tcPr/>
                </a:tc>
                <a:extLst>
                  <a:ext uri="{0D108BD9-81ED-4DB2-BD59-A6C34878D82A}">
                    <a16:rowId xmlns:a16="http://schemas.microsoft.com/office/drawing/2014/main" val="1994948492"/>
                  </a:ext>
                </a:extLst>
              </a:tr>
              <a:tr h="370840">
                <a:tc>
                  <a:txBody>
                    <a:bodyPr/>
                    <a:lstStyle/>
                    <a:p>
                      <a:r>
                        <a:rPr lang="en-US" dirty="0"/>
                        <a:t>Random Forest Classifier</a:t>
                      </a:r>
                    </a:p>
                  </a:txBody>
                  <a:tcPr/>
                </a:tc>
                <a:tc>
                  <a:txBody>
                    <a:bodyPr/>
                    <a:lstStyle/>
                    <a:p>
                      <a:pPr algn="ctr"/>
                      <a:r>
                        <a:rPr lang="en-US" dirty="0"/>
                        <a:t>90.48%</a:t>
                      </a:r>
                    </a:p>
                  </a:txBody>
                  <a:tcPr/>
                </a:tc>
                <a:tc>
                  <a:txBody>
                    <a:bodyPr/>
                    <a:lstStyle/>
                    <a:p>
                      <a:pPr algn="ctr"/>
                      <a:r>
                        <a:rPr lang="en-US" dirty="0"/>
                        <a:t>99.46%</a:t>
                      </a:r>
                    </a:p>
                  </a:txBody>
                  <a:tcPr/>
                </a:tc>
                <a:extLst>
                  <a:ext uri="{0D108BD9-81ED-4DB2-BD59-A6C34878D82A}">
                    <a16:rowId xmlns:a16="http://schemas.microsoft.com/office/drawing/2014/main" val="2272974998"/>
                  </a:ext>
                </a:extLst>
              </a:tr>
              <a:tr h="370840">
                <a:tc>
                  <a:txBody>
                    <a:bodyPr/>
                    <a:lstStyle/>
                    <a:p>
                      <a:r>
                        <a:rPr lang="en-US" dirty="0"/>
                        <a:t>Artificial Neural Network (1 layer)</a:t>
                      </a:r>
                    </a:p>
                  </a:txBody>
                  <a:tcPr/>
                </a:tc>
                <a:tc>
                  <a:txBody>
                    <a:bodyPr/>
                    <a:lstStyle/>
                    <a:p>
                      <a:pPr algn="ctr"/>
                      <a:r>
                        <a:rPr lang="en-US" dirty="0"/>
                        <a:t>93.95%</a:t>
                      </a:r>
                    </a:p>
                  </a:txBody>
                  <a:tcPr/>
                </a:tc>
                <a:tc>
                  <a:txBody>
                    <a:bodyPr/>
                    <a:lstStyle/>
                    <a:p>
                      <a:pPr algn="ctr"/>
                      <a:r>
                        <a:rPr lang="en-US" dirty="0"/>
                        <a:t>49.72%</a:t>
                      </a:r>
                    </a:p>
                  </a:txBody>
                  <a:tcPr/>
                </a:tc>
                <a:extLst>
                  <a:ext uri="{0D108BD9-81ED-4DB2-BD59-A6C34878D82A}">
                    <a16:rowId xmlns:a16="http://schemas.microsoft.com/office/drawing/2014/main" val="1688393024"/>
                  </a:ext>
                </a:extLst>
              </a:tr>
              <a:tr h="370840">
                <a:tc>
                  <a:txBody>
                    <a:bodyPr/>
                    <a:lstStyle/>
                    <a:p>
                      <a:r>
                        <a:rPr lang="en-US" dirty="0" err="1"/>
                        <a:t>XGBoost</a:t>
                      </a:r>
                      <a:r>
                        <a:rPr lang="en-US" dirty="0"/>
                        <a:t> Gradient Boosted Regression Trees</a:t>
                      </a:r>
                    </a:p>
                  </a:txBody>
                  <a:tcPr/>
                </a:tc>
                <a:tc>
                  <a:txBody>
                    <a:bodyPr/>
                    <a:lstStyle/>
                    <a:p>
                      <a:pPr algn="ctr"/>
                      <a:r>
                        <a:rPr lang="en-US" dirty="0"/>
                        <a:t>95.56%</a:t>
                      </a:r>
                    </a:p>
                  </a:txBody>
                  <a:tcPr/>
                </a:tc>
                <a:tc>
                  <a:txBody>
                    <a:bodyPr/>
                    <a:lstStyle/>
                    <a:p>
                      <a:pPr algn="ctr"/>
                      <a:r>
                        <a:rPr lang="en-US" dirty="0"/>
                        <a:t>34.17%</a:t>
                      </a:r>
                    </a:p>
                  </a:txBody>
                  <a:tcPr/>
                </a:tc>
                <a:extLst>
                  <a:ext uri="{0D108BD9-81ED-4DB2-BD59-A6C34878D82A}">
                    <a16:rowId xmlns:a16="http://schemas.microsoft.com/office/drawing/2014/main" val="3523644004"/>
                  </a:ext>
                </a:extLst>
              </a:tr>
              <a:tr h="370840">
                <a:tc>
                  <a:txBody>
                    <a:bodyPr/>
                    <a:lstStyle/>
                    <a:p>
                      <a:r>
                        <a:rPr lang="en-US" dirty="0" err="1"/>
                        <a:t>XGBoost</a:t>
                      </a:r>
                      <a:r>
                        <a:rPr lang="en-US" dirty="0"/>
                        <a:t> + 3X Oversampling + More Terms</a:t>
                      </a:r>
                    </a:p>
                  </a:txBody>
                  <a:tcPr/>
                </a:tc>
                <a:tc>
                  <a:txBody>
                    <a:bodyPr/>
                    <a:lstStyle/>
                    <a:p>
                      <a:pPr algn="ctr"/>
                      <a:r>
                        <a:rPr lang="en-US" dirty="0"/>
                        <a:t>95.73%</a:t>
                      </a:r>
                    </a:p>
                  </a:txBody>
                  <a:tcPr/>
                </a:tc>
                <a:tc>
                  <a:txBody>
                    <a:bodyPr/>
                    <a:lstStyle/>
                    <a:p>
                      <a:pPr algn="ctr"/>
                      <a:r>
                        <a:rPr lang="en-US" dirty="0"/>
                        <a:t>27.63%</a:t>
                      </a:r>
                    </a:p>
                  </a:txBody>
                  <a:tcPr/>
                </a:tc>
                <a:extLst>
                  <a:ext uri="{0D108BD9-81ED-4DB2-BD59-A6C34878D82A}">
                    <a16:rowId xmlns:a16="http://schemas.microsoft.com/office/drawing/2014/main" val="929900680"/>
                  </a:ext>
                </a:extLst>
              </a:tr>
            </a:tbl>
          </a:graphicData>
        </a:graphic>
      </p:graphicFrame>
      <p:sp>
        <p:nvSpPr>
          <p:cNvPr id="2" name="Title 1"/>
          <p:cNvSpPr>
            <a:spLocks noGrp="1"/>
          </p:cNvSpPr>
          <p:nvPr>
            <p:ph type="title"/>
          </p:nvPr>
        </p:nvSpPr>
        <p:spPr/>
        <p:txBody>
          <a:bodyPr/>
          <a:lstStyle/>
          <a:p>
            <a:r>
              <a:rPr lang="en-US" dirty="0"/>
              <a:t>Results</a:t>
            </a:r>
          </a:p>
        </p:txBody>
      </p:sp>
      <p:sp>
        <p:nvSpPr>
          <p:cNvPr id="17" name="Text Placeholder 16">
            <a:extLst>
              <a:ext uri="{FF2B5EF4-FFF2-40B4-BE49-F238E27FC236}">
                <a16:creationId xmlns:a16="http://schemas.microsoft.com/office/drawing/2014/main" id="{6D85FC57-E8C7-4961-8662-70EAD5CD97FD}"/>
              </a:ext>
            </a:extLst>
          </p:cNvPr>
          <p:cNvSpPr>
            <a:spLocks noGrp="1"/>
          </p:cNvSpPr>
          <p:nvPr>
            <p:ph type="body" idx="1"/>
          </p:nvPr>
        </p:nvSpPr>
        <p:spPr>
          <a:xfrm>
            <a:off x="906350" y="2336873"/>
            <a:ext cx="9387832" cy="1854200"/>
          </a:xfrm>
        </p:spPr>
        <p:txBody>
          <a:bodyPr>
            <a:normAutofit lnSpcReduction="10000"/>
          </a:bodyPr>
          <a:lstStyle/>
          <a:p>
            <a:r>
              <a:rPr lang="en-US" b="0" dirty="0" err="1">
                <a:effectLst/>
              </a:rPr>
              <a:t>XGBoost</a:t>
            </a:r>
            <a:r>
              <a:rPr lang="en-US" b="0" dirty="0">
                <a:effectLst/>
              </a:rPr>
              <a:t> combined with oversampling and higher sparsity produced the highest correct classification percentage and the lowest percentage of false negatives.</a:t>
            </a:r>
          </a:p>
          <a:p>
            <a:r>
              <a:rPr lang="en-US" b="0" dirty="0">
                <a:effectLst/>
              </a:rPr>
              <a:t>Random forest and neural network methods were less efficient at fitting the data and computationally expensive to run.</a:t>
            </a:r>
          </a:p>
        </p:txBody>
      </p:sp>
    </p:spTree>
    <p:extLst>
      <p:ext uri="{BB962C8B-B14F-4D97-AF65-F5344CB8AC3E}">
        <p14:creationId xmlns:p14="http://schemas.microsoft.com/office/powerpoint/2010/main" val="330034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Questions/Work</a:t>
            </a:r>
          </a:p>
        </p:txBody>
      </p:sp>
      <p:sp>
        <p:nvSpPr>
          <p:cNvPr id="3" name="Content Placeholder 2"/>
          <p:cNvSpPr>
            <a:spLocks noGrp="1"/>
          </p:cNvSpPr>
          <p:nvPr>
            <p:ph idx="1"/>
          </p:nvPr>
        </p:nvSpPr>
        <p:spPr>
          <a:xfrm>
            <a:off x="680322" y="2336872"/>
            <a:ext cx="9178054" cy="4029093"/>
          </a:xfrm>
        </p:spPr>
        <p:txBody>
          <a:bodyPr>
            <a:normAutofit fontScale="92500" lnSpcReduction="10000"/>
          </a:bodyPr>
          <a:lstStyle/>
          <a:p>
            <a:pPr marL="0" indent="0">
              <a:buNone/>
            </a:pPr>
            <a:r>
              <a:rPr lang="en-US" dirty="0">
                <a:effectLst>
                  <a:outerShdw blurRad="38100" dist="38100" dir="2700000" algn="tl">
                    <a:srgbClr val="000000">
                      <a:alpha val="43137"/>
                    </a:srgbClr>
                  </a:outerShdw>
                </a:effectLst>
              </a:rPr>
              <a:t>With more computing power, we might be able to obtain better results by:</a:t>
            </a:r>
          </a:p>
          <a:p>
            <a:r>
              <a:rPr lang="en-US" dirty="0">
                <a:effectLst>
                  <a:outerShdw blurRad="38100" dist="38100" dir="2700000" algn="tl">
                    <a:srgbClr val="000000">
                      <a:alpha val="43137"/>
                    </a:srgbClr>
                  </a:outerShdw>
                </a:effectLst>
              </a:rPr>
              <a:t>Running </a:t>
            </a:r>
            <a:r>
              <a:rPr lang="en-US" dirty="0" err="1">
                <a:effectLst>
                  <a:outerShdw blurRad="38100" dist="38100" dir="2700000" algn="tl">
                    <a:srgbClr val="000000">
                      <a:alpha val="43137"/>
                    </a:srgbClr>
                  </a:outerShdw>
                </a:effectLst>
              </a:rPr>
              <a:t>XGBoost</a:t>
            </a:r>
            <a:r>
              <a:rPr lang="en-US" dirty="0">
                <a:effectLst>
                  <a:outerShdw blurRad="38100" dist="38100" dir="2700000" algn="tl">
                    <a:srgbClr val="000000">
                      <a:alpha val="43137"/>
                    </a:srgbClr>
                  </a:outerShdw>
                </a:effectLst>
              </a:rPr>
              <a:t> with more vocabulary</a:t>
            </a:r>
          </a:p>
          <a:p>
            <a:r>
              <a:rPr lang="en-US" dirty="0">
                <a:effectLst>
                  <a:outerShdw blurRad="38100" dist="38100" dir="2700000" algn="tl">
                    <a:srgbClr val="000000">
                      <a:alpha val="43137"/>
                    </a:srgbClr>
                  </a:outerShdw>
                </a:effectLst>
              </a:rPr>
              <a:t>Running random forest classifier on the full data set</a:t>
            </a:r>
          </a:p>
          <a:p>
            <a:r>
              <a:rPr lang="en-US" dirty="0">
                <a:effectLst>
                  <a:outerShdw blurRad="38100" dist="38100" dir="2700000" algn="tl">
                    <a:srgbClr val="000000">
                      <a:alpha val="43137"/>
                    </a:srgbClr>
                  </a:outerShdw>
                </a:effectLst>
              </a:rPr>
              <a:t>Running an artificial neural network with more hidden layers</a:t>
            </a:r>
          </a:p>
          <a:p>
            <a:endParaRPr lang="en-US" dirty="0">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We could also attempt to predict the other classifications using the methods we have already detailed.</a:t>
            </a:r>
          </a:p>
          <a:p>
            <a:pPr marL="0" indent="0">
              <a:buNone/>
            </a:pPr>
            <a:endParaRPr lang="en-US" dirty="0">
              <a:effectLst>
                <a:outerShdw blurRad="38100" dist="38100" dir="2700000" algn="tl">
                  <a:srgbClr val="000000">
                    <a:alpha val="43137"/>
                  </a:srgbClr>
                </a:outerShdw>
              </a:effectLst>
            </a:endParaRPr>
          </a:p>
          <a:p>
            <a:pPr marL="0" indent="0">
              <a:buNone/>
            </a:pPr>
            <a:r>
              <a:rPr lang="en-US" dirty="0">
                <a:effectLst>
                  <a:outerShdw blurRad="38100" dist="38100" dir="2700000" algn="tl">
                    <a:srgbClr val="000000">
                      <a:alpha val="43137"/>
                    </a:srgbClr>
                  </a:outerShdw>
                </a:effectLst>
              </a:rPr>
              <a:t>We could also research better optimization of computational efficiency for NLP.</a:t>
            </a:r>
          </a:p>
          <a:p>
            <a:pPr marL="0" indent="0">
              <a:buNone/>
            </a:pP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76178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2061</TotalTime>
  <Words>905</Words>
  <Application>Microsoft Office PowerPoint</Application>
  <PresentationFormat>Widescreen</PresentationFormat>
  <Paragraphs>126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LMRoman10-Regular</vt:lpstr>
      <vt:lpstr>Trebuchet MS</vt:lpstr>
      <vt:lpstr>1_Berlin</vt:lpstr>
      <vt:lpstr>Project 2: Toxic Comment Classification</vt:lpstr>
      <vt:lpstr>Introduction</vt:lpstr>
      <vt:lpstr>Data Preparation</vt:lpstr>
      <vt:lpstr>Random Forest Classifier</vt:lpstr>
      <vt:lpstr>Deep Learning: ANN</vt:lpstr>
      <vt:lpstr>XGBoost: Setup and Hyper-Parameters </vt:lpstr>
      <vt:lpstr>XGBoost Results and Oversampling </vt:lpstr>
      <vt:lpstr>Results</vt:lpstr>
      <vt:lpstr>Future Questions/Work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Kyle Livermore</dc:creator>
  <cp:lastModifiedBy>Livermore, Kyle York</cp:lastModifiedBy>
  <cp:revision>12</cp:revision>
  <dcterms:created xsi:type="dcterms:W3CDTF">2014-04-17T23:07:25Z</dcterms:created>
  <dcterms:modified xsi:type="dcterms:W3CDTF">2022-05-28T05:00:15Z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af72c41-31f4-4d40-a6d0-808117dc4d77_Enabled">
    <vt:lpwstr>true</vt:lpwstr>
  </property>
  <property fmtid="{D5CDD505-2E9C-101B-9397-08002B2CF9AE}" pid="3" name="MSIP_Label_7af72c41-31f4-4d40-a6d0-808117dc4d77_SetDate">
    <vt:lpwstr>2022-05-26T17:46:01Z</vt:lpwstr>
  </property>
  <property fmtid="{D5CDD505-2E9C-101B-9397-08002B2CF9AE}" pid="4" name="MSIP_Label_7af72c41-31f4-4d40-a6d0-808117dc4d77_Method">
    <vt:lpwstr>Standard</vt:lpwstr>
  </property>
  <property fmtid="{D5CDD505-2E9C-101B-9397-08002B2CF9AE}" pid="5" name="MSIP_Label_7af72c41-31f4-4d40-a6d0-808117dc4d77_Name">
    <vt:lpwstr>TMO - Internal</vt:lpwstr>
  </property>
  <property fmtid="{D5CDD505-2E9C-101B-9397-08002B2CF9AE}" pid="6" name="MSIP_Label_7af72c41-31f4-4d40-a6d0-808117dc4d77_SiteId">
    <vt:lpwstr>be0f980b-dd99-4b19-bd7b-bc71a09b026c</vt:lpwstr>
  </property>
  <property fmtid="{D5CDD505-2E9C-101B-9397-08002B2CF9AE}" pid="7" name="MSIP_Label_7af72c41-31f4-4d40-a6d0-808117dc4d77_ActionId">
    <vt:lpwstr>1c78b924-4e78-4f50-b0cd-003e45e08f46</vt:lpwstr>
  </property>
  <property fmtid="{D5CDD505-2E9C-101B-9397-08002B2CF9AE}" pid="8" name="MSIP_Label_7af72c41-31f4-4d40-a6d0-808117dc4d77_ContentBits">
    <vt:lpwstr>0</vt:lpwstr>
  </property>
</Properties>
</file>