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7" r:id="rId1"/>
    <p:sldMasterId id="2147483710" r:id="rId2"/>
  </p:sldMasterIdLst>
  <p:notesMasterIdLst>
    <p:notesMasterId r:id="rId16"/>
  </p:notesMasterIdLst>
  <p:handoutMasterIdLst>
    <p:handoutMasterId r:id="rId17"/>
  </p:handoutMasterIdLst>
  <p:sldIdLst>
    <p:sldId id="3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300" r:id="rId13"/>
    <p:sldId id="364" r:id="rId14"/>
    <p:sldId id="301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E0BD"/>
    <a:srgbClr val="CCECFF"/>
    <a:srgbClr val="F983C1"/>
    <a:srgbClr val="00CC99"/>
    <a:srgbClr val="FCC98C"/>
    <a:srgbClr val="FF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2" autoAdjust="0"/>
    <p:restoredTop sz="94647" autoAdjust="0"/>
  </p:normalViewPr>
  <p:slideViewPr>
    <p:cSldViewPr>
      <p:cViewPr varScale="1">
        <p:scale>
          <a:sx n="68" d="100"/>
          <a:sy n="68" d="100"/>
        </p:scale>
        <p:origin x="2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94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9		 9-</a:t>
            </a:r>
            <a:fld id="{002A5EE0-94B5-4DC8-892D-13EC367D0B02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8/e	Copyright © 2013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533400"/>
            <a:ext cx="4727575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9		9-</a:t>
            </a:r>
            <a:fld id="{20B2E20E-D2E6-4B83-B2CB-1EB9624E3173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8/e	Copyright © 2013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7975"/>
          </a:xfrm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27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54000" y="2952751"/>
            <a:ext cx="11684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1439"/>
            <a:ext cx="85344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9-</a:t>
            </a:r>
            <a:fld id="{6D571010-53FA-48E5-852E-6CA6F3FBF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A0A9-BB95-4BF3-B436-D08E8C1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59C42-925C-4E50-8AF5-8A887279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E3ECC-EE15-4A0C-81DD-D64A89DF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91C9E-B799-417C-9D3A-EFA4BB4A6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699EE-AF06-4333-81ED-FA0B4287D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8CD67-6785-4F5E-9C4C-A4A2D666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6CA6-E62F-4AC0-8ECE-8481E28A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8A88E-AB0A-43FD-8F30-5154F91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49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1F19-AB4A-4F54-AE27-84661DDD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71258-D787-4D80-A3BF-BCEEBC46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C652C-D467-4441-9295-E0C6AEB5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719E6-C8AC-4F46-982C-16BA0B68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C2F529B9-3972-4B40-A294-9E8DD787C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59EC4-FC6A-457A-8240-9D1D24E9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13531-98DC-4F9E-8B67-D8B82AA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C420-44C5-47A8-8C17-76AB3E1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EA66E0E9-A16B-453C-B090-A4534BC374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0A36-B360-420F-89A1-7DD9F903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F837-BA2C-4C07-A750-9CC58B63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8A392-F028-4D6D-9D45-12BE0A934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77A37-743A-4ACF-90F4-0CF6D48A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94AF1-3CC0-426F-9CF2-C769C668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98B3-9193-4292-999E-0F92DFB1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027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5A95-01B0-4E60-843F-B8F3D3FE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37D76-63CB-460B-9B22-14D5D131C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606F5-E26F-4905-B347-5EEAA3A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157FB-15D1-4DF8-AE4E-904EF229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2219D-FA3B-443F-9CFE-5ACFDC97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3F6AF-1B39-4938-8131-6EAFCB34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555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9700-CCA6-4530-B4FD-1AAACCEE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BF9DE-2A7C-43E6-A310-3334745D6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7624-3A2C-4DC9-B4EE-8C96C63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6494-A319-43CE-83EC-9C8488CF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6BF9-8F09-4110-AFBD-3752BF45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01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28862-019E-4971-820B-F3EB9B305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9FE4B-D331-4A50-851C-1A439E8A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E068-0D5D-458C-AD87-9ACA54E5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2B569-ED76-4594-BB6B-FECD84BE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DC96-2E2A-4E7A-8980-22969097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133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9-</a:t>
            </a:r>
            <a:fld id="{2C7D0272-2D42-417E-BBB9-8DA984496C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1"/>
            <a:ext cx="52832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28801"/>
            <a:ext cx="52832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9-</a:t>
            </a:r>
            <a:fld id="{725B064F-869B-4B23-B482-8E754508D5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9-</a:t>
            </a:r>
            <a:fld id="{C2F529B9-3972-4B40-A294-9E8DD787C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9-</a:t>
            </a:r>
            <a:fld id="{EA66E0E9-A16B-453C-B090-A4534BC374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DE6C-667F-4D63-BBA8-26593153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10B3B-058A-4EF3-AE79-C2E1731C3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72D4-3AA3-4122-9F88-A21CE1C5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3CFD-69DD-4F29-9007-72C07E5A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378D-90C1-4E24-A363-F02AB376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146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1A9F-5645-4437-92BC-87A7B2F4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72BB-B77F-422C-A0FF-6E876F61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1DCE-7C36-4B40-B607-EFA6465B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C317-0A08-4C71-925C-C712317C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39A-1AB4-4AB8-A0A4-CACE4387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2C7D0272-2D42-417E-BBB9-8DA984496C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2326-5629-473F-84B2-4425205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6484-8C6A-4E02-99A8-802F0F30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BD31-A06D-477D-920C-E4FBFCA4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54E8-3A36-401D-83DE-01A70502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3EAC-3730-4E8B-98AF-66CAE6D9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990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A34B-3929-40A4-8250-2BACA591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4721-103A-46B5-82DC-A250A4535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F3F83-8135-4548-9F30-4C3352A87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3A32F-7DA3-4C0F-93BF-E6DEA098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159AF-9A95-4139-9EDB-067BB284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A146-4345-4BBF-809C-434B9442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9-</a:t>
            </a:r>
            <a:fld id="{725B064F-869B-4B23-B482-8E754508D5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28600"/>
            <a:ext cx="984461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1"/>
            <a:ext cx="107696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585258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53415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61446" name="Group 6"/>
          <p:cNvGrpSpPr>
            <a:grpSpLocks/>
          </p:cNvGrpSpPr>
          <p:nvPr userDrawn="1"/>
        </p:nvGrpSpPr>
        <p:grpSpPr bwMode="auto">
          <a:xfrm>
            <a:off x="254000" y="869951"/>
            <a:ext cx="11684000" cy="766763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77C61-EE26-4679-B960-F554972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BFC66-D873-4ECC-ADD7-6A4211A5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86CB-72FC-4825-85E7-7D1D689D5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81A1-37A2-41E2-9654-CC3EF26DDB6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FAF7-8483-49B0-989F-81DE01382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E4B8-252A-46B4-B794-8AFA2419E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DFD961-F9C6-4E9F-9A53-BFA163928B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869951"/>
            <a:ext cx="11684000" cy="766763"/>
            <a:chOff x="152400" y="1352550"/>
            <a:chExt cx="8763000" cy="76676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02D9887-6A12-4FBD-9D50-AC7EFA2114DE}"/>
                </a:ext>
              </a:extLst>
            </p:cNvPr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47AD83-DFAA-423D-AE94-488E9031E42E}"/>
                </a:ext>
              </a:extLst>
            </p:cNvPr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40D67F2-750F-414B-A632-DF8EA8577BD1}"/>
                </a:ext>
              </a:extLst>
            </p:cNvPr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E5747-FC96-4D61-BBF1-038A90E680DE}"/>
                </a:ext>
              </a:extLst>
            </p:cNvPr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31F8328-B055-44B0-8D65-30E445F669E7}"/>
                </a:ext>
              </a:extLst>
            </p:cNvPr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z="24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29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2971800" y="838201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657601"/>
            <a:ext cx="6400800" cy="24368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500" b="1" dirty="0"/>
              <a:t>Chapter 9</a:t>
            </a:r>
          </a:p>
          <a:p>
            <a:pPr eaLnBrk="1" hangingPunct="1">
              <a:lnSpc>
                <a:spcPct val="90000"/>
              </a:lnSpc>
            </a:pPr>
            <a:endParaRPr lang="en-US" sz="3500" dirty="0"/>
          </a:p>
          <a:p>
            <a:pPr eaLnBrk="1" hangingPunct="1">
              <a:lnSpc>
                <a:spcPct val="90000"/>
              </a:lnSpc>
            </a:pPr>
            <a:r>
              <a:rPr lang="en-US" sz="3500"/>
              <a:t>Hypothesis Test</a:t>
            </a:r>
            <a:endParaRPr lang="en-US" sz="3500" dirty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11E8BDCC-7FBA-48DB-BFB0-B846FE9ECC13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Grp="1" noChangeArrowheads="1"/>
          </p:cNvSpPr>
          <p:nvPr>
            <p:ph type="title"/>
          </p:nvPr>
        </p:nvSpPr>
        <p:spPr>
          <a:xfrm>
            <a:off x="2674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Outcomes and Probabilities</a:t>
            </a:r>
          </a:p>
        </p:txBody>
      </p:sp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5638800" y="2438400"/>
            <a:ext cx="4572000" cy="10668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4117976" y="2971800"/>
            <a:ext cx="1539875" cy="2878138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553201" y="2514600"/>
            <a:ext cx="27924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8000"/>
                </a:solidFill>
              </a:rPr>
              <a:t>Actual Situation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194175" y="3048000"/>
            <a:ext cx="1465146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8000"/>
                </a:solidFill>
              </a:rPr>
              <a:t>Decision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376738" y="3538539"/>
            <a:ext cx="102076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Fail to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4373563" y="3898900"/>
            <a:ext cx="105638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Reject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665664" y="4259263"/>
            <a:ext cx="405561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H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4886326" y="4395789"/>
            <a:ext cx="296557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0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5986463" y="3549650"/>
            <a:ext cx="14605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b="1">
                <a:solidFill>
                  <a:schemeClr val="folHlink"/>
                </a:solidFill>
              </a:rPr>
              <a:t>Correct Decision</a:t>
            </a:r>
          </a:p>
          <a:p>
            <a:pPr eaLnBrk="0" hangingPunct="0"/>
            <a:r>
              <a:rPr lang="en-US" b="1"/>
              <a:t> </a:t>
            </a:r>
            <a:r>
              <a:rPr lang="en-US" b="1">
                <a:solidFill>
                  <a:schemeClr val="hlink"/>
                </a:solidFill>
              </a:rPr>
              <a:t>(1 -  </a:t>
            </a:r>
            <a:r>
              <a:rPr lang="en-US" b="1" i="1">
                <a:solidFill>
                  <a:schemeClr val="hlink"/>
                </a:solidFill>
              </a:rPr>
              <a:t> </a:t>
            </a:r>
            <a:r>
              <a:rPr lang="en-US" b="1">
                <a:solidFill>
                  <a:schemeClr val="hlink"/>
                </a:solidFill>
              </a:rPr>
              <a:t> )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6629401" y="4114800"/>
            <a:ext cx="376707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7849960" y="3733800"/>
            <a:ext cx="2056269" cy="82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Type II Error</a:t>
            </a:r>
            <a:r>
              <a:rPr lang="en-US" b="1"/>
              <a:t> </a:t>
            </a:r>
          </a:p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( </a:t>
            </a:r>
            <a:r>
              <a:rPr lang="el-GR" b="1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 )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4373563" y="4800600"/>
            <a:ext cx="105638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Reject</a:t>
            </a: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4665664" y="5160963"/>
            <a:ext cx="405561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H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4886326" y="5295901"/>
            <a:ext cx="296557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0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5793381" y="4800600"/>
            <a:ext cx="1886350" cy="82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Type I Error</a:t>
            </a:r>
          </a:p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(    )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6553201" y="5181600"/>
            <a:ext cx="376707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4114800" y="1752601"/>
            <a:ext cx="6096000" cy="473075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Possible Hypothesis Test Outcomes</a:t>
            </a:r>
          </a:p>
        </p:txBody>
      </p:sp>
      <p:sp>
        <p:nvSpPr>
          <p:cNvPr id="86036" name="Line 21"/>
          <p:cNvSpPr>
            <a:spLocks noChangeShapeType="1"/>
          </p:cNvSpPr>
          <p:nvPr/>
        </p:nvSpPr>
        <p:spPr bwMode="auto">
          <a:xfrm>
            <a:off x="7743825" y="2978150"/>
            <a:ext cx="0" cy="28717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37" name="Rectangle 22"/>
          <p:cNvSpPr>
            <a:spLocks noChangeArrowheads="1"/>
          </p:cNvSpPr>
          <p:nvPr/>
        </p:nvSpPr>
        <p:spPr bwMode="auto">
          <a:xfrm>
            <a:off x="4124326" y="2438400"/>
            <a:ext cx="6086475" cy="3411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38" name="Rectangle 23"/>
          <p:cNvSpPr>
            <a:spLocks noChangeArrowheads="1"/>
          </p:cNvSpPr>
          <p:nvPr/>
        </p:nvSpPr>
        <p:spPr bwMode="auto">
          <a:xfrm>
            <a:off x="8229600" y="3048000"/>
            <a:ext cx="1442704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False</a:t>
            </a:r>
          </a:p>
        </p:txBody>
      </p:sp>
      <p:sp>
        <p:nvSpPr>
          <p:cNvPr id="86039" name="Rectangle 24"/>
          <p:cNvSpPr>
            <a:spLocks noChangeArrowheads="1"/>
          </p:cNvSpPr>
          <p:nvPr/>
        </p:nvSpPr>
        <p:spPr bwMode="auto">
          <a:xfrm>
            <a:off x="6019801" y="3048000"/>
            <a:ext cx="1305487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True</a:t>
            </a:r>
          </a:p>
        </p:txBody>
      </p:sp>
      <p:sp>
        <p:nvSpPr>
          <p:cNvPr id="86040" name="Line 25"/>
          <p:cNvSpPr>
            <a:spLocks noChangeShapeType="1"/>
          </p:cNvSpPr>
          <p:nvPr/>
        </p:nvSpPr>
        <p:spPr bwMode="auto">
          <a:xfrm>
            <a:off x="4114800" y="29718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Line 26"/>
          <p:cNvSpPr>
            <a:spLocks noChangeShapeType="1"/>
          </p:cNvSpPr>
          <p:nvPr/>
        </p:nvSpPr>
        <p:spPr bwMode="auto">
          <a:xfrm>
            <a:off x="5657850" y="2443164"/>
            <a:ext cx="0" cy="3406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27"/>
          <p:cNvSpPr>
            <a:spLocks noChangeShapeType="1"/>
          </p:cNvSpPr>
          <p:nvPr/>
        </p:nvSpPr>
        <p:spPr bwMode="auto">
          <a:xfrm>
            <a:off x="4114800" y="47244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Rectangle 28"/>
          <p:cNvSpPr>
            <a:spLocks noChangeArrowheads="1"/>
          </p:cNvSpPr>
          <p:nvPr/>
        </p:nvSpPr>
        <p:spPr bwMode="auto">
          <a:xfrm>
            <a:off x="1633538" y="4076700"/>
            <a:ext cx="1966912" cy="119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Key:</a:t>
            </a:r>
          </a:p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Outcome</a:t>
            </a:r>
          </a:p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(Probability)</a:t>
            </a:r>
          </a:p>
        </p:txBody>
      </p:sp>
      <p:sp>
        <p:nvSpPr>
          <p:cNvPr id="86044" name="Line 29"/>
          <p:cNvSpPr>
            <a:spLocks noChangeShapeType="1"/>
          </p:cNvSpPr>
          <p:nvPr/>
        </p:nvSpPr>
        <p:spPr bwMode="auto">
          <a:xfrm>
            <a:off x="4114800" y="35052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Rectangle 30"/>
          <p:cNvSpPr>
            <a:spLocks noChangeArrowheads="1"/>
          </p:cNvSpPr>
          <p:nvPr/>
        </p:nvSpPr>
        <p:spPr bwMode="auto">
          <a:xfrm>
            <a:off x="8218489" y="4800600"/>
            <a:ext cx="1463675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solidFill>
                  <a:schemeClr val="folHlink"/>
                </a:solidFill>
              </a:rPr>
              <a:t>Correct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b="1">
                <a:solidFill>
                  <a:schemeClr val="folHlink"/>
                </a:solidFill>
              </a:rPr>
              <a:t>Decision</a:t>
            </a:r>
            <a:endParaRPr lang="en-US" b="1"/>
          </a:p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( 1 - </a:t>
            </a:r>
            <a:r>
              <a:rPr lang="el-GR" b="1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 )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86046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EC808E19-DAB4-4724-B59A-14457AEFBAC7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47" name="TextBox 1"/>
          <p:cNvSpPr txBox="1">
            <a:spLocks noChangeArrowheads="1"/>
          </p:cNvSpPr>
          <p:nvPr/>
        </p:nvSpPr>
        <p:spPr bwMode="auto">
          <a:xfrm>
            <a:off x="7848601" y="5953125"/>
            <a:ext cx="2614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( 1 - </a:t>
            </a:r>
            <a:r>
              <a:rPr lang="el-GR" sz="2000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 ) </a:t>
            </a:r>
            <a:r>
              <a:rPr lang="en-US" sz="2000">
                <a:sym typeface="Symbol" pitchFamily="18" charset="2"/>
              </a:rPr>
              <a:t>is called the power of the test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Example: Two-Tail Test</a:t>
            </a:r>
            <a:br>
              <a:rPr lang="en-US"/>
            </a:br>
            <a:r>
              <a:rPr lang="en-US"/>
              <a:t>(</a:t>
            </a:r>
            <a:r>
              <a:rPr lang="en-US">
                <a:sym typeface="Symbol" pitchFamily="18" charset="2"/>
              </a:rPr>
              <a:t> Unknown)</a:t>
            </a:r>
            <a:endParaRPr lang="en-US" i="1">
              <a:sym typeface="Symbol" pitchFamily="18" charset="2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5029200" cy="4648200"/>
          </a:xfrm>
          <a:solidFill>
            <a:srgbClr val="FDE0BD"/>
          </a:solidFill>
          <a:ln w="19050">
            <a:solidFill>
              <a:schemeClr val="tx1"/>
            </a:solidFill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300"/>
              <a:t>   </a:t>
            </a:r>
            <a:r>
              <a:rPr lang="en-US" sz="3200"/>
              <a:t>The average cost of a hotel room in Chicago is said to be $168 per night.  A random sample of 25 hotels resulted in    x  = $172.50  and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/>
              <a:t>   s = $15.40. Test at the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/>
              <a:t>   </a:t>
            </a:r>
            <a:r>
              <a:rPr lang="en-US" sz="3200" b="1">
                <a:sym typeface="Symbol" pitchFamily="18" charset="2"/>
              </a:rPr>
              <a:t></a:t>
            </a:r>
            <a:r>
              <a:rPr lang="en-US" sz="3200"/>
              <a:t> = 0.05  level.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500"/>
              <a:t>	(Assume the population distribution is normal)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620000" y="4267200"/>
            <a:ext cx="2057400" cy="100014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 b="1"/>
              <a:t>H</a:t>
            </a:r>
            <a:r>
              <a:rPr lang="en-US" sz="2800" b="1" baseline="-25000"/>
              <a:t>0</a:t>
            </a:r>
            <a:r>
              <a:rPr lang="en-US" sz="2800" b="1"/>
              <a:t>: </a:t>
            </a:r>
            <a:r>
              <a:rPr lang="el-GR" sz="2800" b="1"/>
              <a:t>μ</a:t>
            </a:r>
            <a:r>
              <a:rPr lang="en-US" sz="2800" b="1">
                <a:latin typeface="Symbol" pitchFamily="18" charset="2"/>
              </a:rPr>
              <a:t> </a:t>
            </a:r>
            <a:r>
              <a:rPr lang="en-US" sz="2800" b="1"/>
              <a:t>= 168   H</a:t>
            </a:r>
            <a:r>
              <a:rPr lang="en-US" sz="2800" b="1" baseline="-25000"/>
              <a:t>1</a:t>
            </a:r>
            <a:r>
              <a:rPr lang="en-US" sz="2800" b="1"/>
              <a:t>: </a:t>
            </a:r>
            <a:r>
              <a:rPr lang="el-GR" sz="2800" b="1"/>
              <a:t>μ</a:t>
            </a:r>
            <a:r>
              <a:rPr lang="en-US" sz="2800" b="1">
                <a:latin typeface="Symbol" pitchFamily="18" charset="2"/>
              </a:rPr>
              <a:t> ¹</a:t>
            </a:r>
            <a:r>
              <a:rPr lang="en-US" sz="2800" b="1"/>
              <a:t> 168</a:t>
            </a:r>
          </a:p>
        </p:txBody>
      </p:sp>
      <p:pic>
        <p:nvPicPr>
          <p:cNvPr id="63493" name="Picture 5" descr="j02120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676401"/>
            <a:ext cx="2566988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2474913" y="4343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FE0A817A-75B0-4317-9949-0D9E7889FD50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EE9ECA-AF2F-4550-921A-BED7846F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03" y="0"/>
            <a:ext cx="12181684" cy="68396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F5AE86D-3F1F-46ED-8C5E-5F1C46974043}"/>
              </a:ext>
            </a:extLst>
          </p:cNvPr>
          <p:cNvSpPr/>
          <p:nvPr/>
        </p:nvSpPr>
        <p:spPr bwMode="auto">
          <a:xfrm>
            <a:off x="6900672" y="5623560"/>
            <a:ext cx="548640" cy="27432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8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ectangle 6"/>
          <p:cNvSpPr>
            <a:spLocks noChangeArrowheads="1"/>
          </p:cNvSpPr>
          <p:nvPr/>
        </p:nvSpPr>
        <p:spPr bwMode="auto">
          <a:xfrm>
            <a:off x="2166938" y="5638800"/>
            <a:ext cx="2392362" cy="457200"/>
          </a:xfrm>
          <a:prstGeom prst="rect">
            <a:avLst/>
          </a:prstGeom>
          <a:solidFill>
            <a:srgbClr val="FDDBE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5" name="Rectangle 5"/>
          <p:cNvSpPr>
            <a:spLocks noChangeArrowheads="1"/>
          </p:cNvSpPr>
          <p:nvPr/>
        </p:nvSpPr>
        <p:spPr bwMode="auto">
          <a:xfrm>
            <a:off x="2057400" y="4267200"/>
            <a:ext cx="2667000" cy="76200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6" name="Rectangle 8"/>
          <p:cNvSpPr>
            <a:spLocks noGrp="1" noChangeArrowheads="1"/>
          </p:cNvSpPr>
          <p:nvPr>
            <p:ph type="title"/>
          </p:nvPr>
        </p:nvSpPr>
        <p:spPr>
          <a:xfrm>
            <a:off x="2674938" y="24765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Example Solution: </a:t>
            </a:r>
            <a:br>
              <a:rPr lang="en-US"/>
            </a:br>
            <a:r>
              <a:rPr lang="en-US"/>
              <a:t>Two-Tail Test</a:t>
            </a:r>
          </a:p>
        </p:txBody>
      </p:sp>
      <p:sp>
        <p:nvSpPr>
          <p:cNvPr id="15377" name="Rectangle 7"/>
          <p:cNvSpPr>
            <a:spLocks noGrp="1" noChangeArrowheads="1"/>
          </p:cNvSpPr>
          <p:nvPr>
            <p:ph idx="1"/>
          </p:nvPr>
        </p:nvSpPr>
        <p:spPr>
          <a:xfrm>
            <a:off x="1752600" y="3124200"/>
            <a:ext cx="3124200" cy="320040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buSzPct val="70000"/>
            </a:pPr>
            <a:r>
              <a:rPr lang="en-US" sz="2400" b="1">
                <a:latin typeface="Symbol" pitchFamily="18" charset="2"/>
              </a:rPr>
              <a:t>a </a:t>
            </a:r>
            <a:r>
              <a:rPr lang="en-US" sz="2300"/>
              <a:t>= </a:t>
            </a:r>
            <a:r>
              <a:rPr lang="en-US" sz="2300" b="1"/>
              <a:t>0.05</a:t>
            </a:r>
          </a:p>
          <a:p>
            <a:pPr eaLnBrk="1" hangingPunct="1">
              <a:spcBef>
                <a:spcPct val="40000"/>
              </a:spcBef>
              <a:buSzPct val="70000"/>
            </a:pPr>
            <a:r>
              <a:rPr lang="en-US" sz="2300" b="1"/>
              <a:t>n</a:t>
            </a:r>
            <a:r>
              <a:rPr lang="en-US" sz="2300" b="1" i="1"/>
              <a:t> </a:t>
            </a:r>
            <a:r>
              <a:rPr lang="en-US" sz="2300" b="1"/>
              <a:t>= 25</a:t>
            </a:r>
          </a:p>
          <a:p>
            <a:pPr eaLnBrk="1" hangingPunct="1">
              <a:spcBef>
                <a:spcPct val="40000"/>
              </a:spcBef>
              <a:buSzPct val="70000"/>
            </a:pPr>
            <a:r>
              <a:rPr lang="en-US" sz="2300" b="1">
                <a:sym typeface="Symbol" pitchFamily="18" charset="2"/>
              </a:rPr>
              <a:t> is unknown, so </a:t>
            </a:r>
          </a:p>
          <a:p>
            <a:pPr eaLnBrk="1" hangingPunct="1">
              <a:lnSpc>
                <a:spcPct val="70000"/>
              </a:lnSpc>
              <a:spcBef>
                <a:spcPct val="40000"/>
              </a:spcBef>
              <a:buSzPct val="70000"/>
              <a:buFont typeface="Wingdings" pitchFamily="2" charset="2"/>
              <a:buNone/>
            </a:pPr>
            <a:r>
              <a:rPr lang="en-US" sz="2300" b="1">
                <a:sym typeface="Symbol" pitchFamily="18" charset="2"/>
              </a:rPr>
              <a:t>    use a </a:t>
            </a:r>
            <a:r>
              <a:rPr lang="en-US" sz="2300" b="1">
                <a:solidFill>
                  <a:schemeClr val="hlink"/>
                </a:solidFill>
                <a:sym typeface="Symbol" pitchFamily="18" charset="2"/>
              </a:rPr>
              <a:t>t statistic</a:t>
            </a:r>
          </a:p>
          <a:p>
            <a:pPr eaLnBrk="1" hangingPunct="1">
              <a:spcBef>
                <a:spcPct val="40000"/>
              </a:spcBef>
              <a:buSzPct val="70000"/>
            </a:pPr>
            <a:r>
              <a:rPr lang="en-US" sz="2300" b="1"/>
              <a:t>Critical Value: 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300" b="1"/>
              <a:t>     t</a:t>
            </a:r>
            <a:r>
              <a:rPr lang="en-US" sz="2300" b="1" baseline="-25000"/>
              <a:t>24 , .025 </a:t>
            </a:r>
            <a:r>
              <a:rPr lang="en-US" sz="2300" b="1"/>
              <a:t>= ± 2.064</a:t>
            </a:r>
            <a:endParaRPr lang="en-US" sz="2300"/>
          </a:p>
        </p:txBody>
      </p:sp>
      <p:sp>
        <p:nvSpPr>
          <p:cNvPr id="15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379" name="Rectangle 2"/>
          <p:cNvSpPr>
            <a:spLocks noChangeArrowheads="1"/>
          </p:cNvSpPr>
          <p:nvPr/>
        </p:nvSpPr>
        <p:spPr bwMode="auto">
          <a:xfrm>
            <a:off x="8991600" y="4495800"/>
            <a:ext cx="609600" cy="381000"/>
          </a:xfrm>
          <a:prstGeom prst="rect">
            <a:avLst/>
          </a:prstGeom>
          <a:solidFill>
            <a:srgbClr val="B5D7F9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0" name="Rectangle 3"/>
          <p:cNvSpPr>
            <a:spLocks noChangeArrowheads="1"/>
          </p:cNvSpPr>
          <p:nvPr/>
        </p:nvSpPr>
        <p:spPr bwMode="auto">
          <a:xfrm>
            <a:off x="8991600" y="3810000"/>
            <a:ext cx="990600" cy="228600"/>
          </a:xfrm>
          <a:prstGeom prst="rect">
            <a:avLst/>
          </a:prstGeom>
          <a:solidFill>
            <a:srgbClr val="FDDBE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1" name="Rectangle 4"/>
          <p:cNvSpPr>
            <a:spLocks noChangeArrowheads="1"/>
          </p:cNvSpPr>
          <p:nvPr/>
        </p:nvSpPr>
        <p:spPr bwMode="auto">
          <a:xfrm>
            <a:off x="5867400" y="3886200"/>
            <a:ext cx="1066800" cy="228600"/>
          </a:xfrm>
          <a:prstGeom prst="rect">
            <a:avLst/>
          </a:prstGeom>
          <a:solidFill>
            <a:srgbClr val="FDDBE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2" name="Rectangle 9"/>
          <p:cNvSpPr>
            <a:spLocks noChangeArrowheads="1"/>
          </p:cNvSpPr>
          <p:nvPr/>
        </p:nvSpPr>
        <p:spPr bwMode="auto">
          <a:xfrm>
            <a:off x="4800600" y="5638801"/>
            <a:ext cx="5562600" cy="7080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Do not reject H</a:t>
            </a:r>
            <a:r>
              <a:rPr lang="en-US" sz="2000" b="1" baseline="-25000"/>
              <a:t>0</a:t>
            </a:r>
            <a:r>
              <a:rPr lang="en-US" sz="2000" b="1"/>
              <a:t>:</a:t>
            </a:r>
            <a:r>
              <a:rPr lang="en-US" sz="2000"/>
              <a:t> not sufficient evidence that true mean cost is different than $168</a:t>
            </a:r>
          </a:p>
        </p:txBody>
      </p:sp>
      <p:sp>
        <p:nvSpPr>
          <p:cNvPr id="15383" name="Text Box 10"/>
          <p:cNvSpPr txBox="1">
            <a:spLocks noChangeArrowheads="1"/>
          </p:cNvSpPr>
          <p:nvPr/>
        </p:nvSpPr>
        <p:spPr bwMode="auto">
          <a:xfrm>
            <a:off x="9448800" y="32766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15384" name="Text Box 11"/>
          <p:cNvSpPr txBox="1">
            <a:spLocks noChangeArrowheads="1"/>
          </p:cNvSpPr>
          <p:nvPr/>
        </p:nvSpPr>
        <p:spPr bwMode="auto">
          <a:xfrm>
            <a:off x="5257800" y="32766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15385" name="Freeform 12"/>
          <p:cNvSpPr>
            <a:spLocks/>
          </p:cNvSpPr>
          <p:nvPr/>
        </p:nvSpPr>
        <p:spPr bwMode="auto">
          <a:xfrm flipH="1">
            <a:off x="9372601" y="2819400"/>
            <a:ext cx="842963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Freeform 13"/>
          <p:cNvSpPr>
            <a:spLocks/>
          </p:cNvSpPr>
          <p:nvPr/>
        </p:nvSpPr>
        <p:spPr bwMode="auto">
          <a:xfrm>
            <a:off x="5486400" y="2819400"/>
            <a:ext cx="833438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Freeform 14"/>
          <p:cNvSpPr>
            <a:spLocks/>
          </p:cNvSpPr>
          <p:nvPr/>
        </p:nvSpPr>
        <p:spPr bwMode="auto">
          <a:xfrm>
            <a:off x="5562600" y="16764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Freeform 15"/>
          <p:cNvSpPr>
            <a:spLocks/>
          </p:cNvSpPr>
          <p:nvPr/>
        </p:nvSpPr>
        <p:spPr bwMode="auto">
          <a:xfrm>
            <a:off x="7924800" y="16764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Line 16"/>
          <p:cNvSpPr>
            <a:spLocks noChangeShapeType="1"/>
          </p:cNvSpPr>
          <p:nvPr/>
        </p:nvSpPr>
        <p:spPr bwMode="auto">
          <a:xfrm>
            <a:off x="5334000" y="30480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17"/>
          <p:cNvSpPr>
            <a:spLocks noChangeShapeType="1"/>
          </p:cNvSpPr>
          <p:nvPr/>
        </p:nvSpPr>
        <p:spPr bwMode="auto">
          <a:xfrm>
            <a:off x="5562600" y="25146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18"/>
          <p:cNvSpPr>
            <a:spLocks noChangeArrowheads="1"/>
          </p:cNvSpPr>
          <p:nvPr/>
        </p:nvSpPr>
        <p:spPr bwMode="auto">
          <a:xfrm flipH="1">
            <a:off x="4876800" y="21336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a</a:t>
            </a:r>
            <a:r>
              <a:rPr lang="en-US" sz="2000"/>
              <a:t>/2=.025</a:t>
            </a:r>
          </a:p>
        </p:txBody>
      </p:sp>
      <p:sp>
        <p:nvSpPr>
          <p:cNvPr id="15392" name="Line 19"/>
          <p:cNvSpPr>
            <a:spLocks noChangeShapeType="1"/>
          </p:cNvSpPr>
          <p:nvPr/>
        </p:nvSpPr>
        <p:spPr bwMode="auto">
          <a:xfrm>
            <a:off x="7924800" y="16764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3" name="Line 20"/>
          <p:cNvSpPr>
            <a:spLocks noChangeShapeType="1"/>
          </p:cNvSpPr>
          <p:nvPr/>
        </p:nvSpPr>
        <p:spPr bwMode="auto">
          <a:xfrm>
            <a:off x="6324600" y="3124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21"/>
          <p:cNvSpPr txBox="1">
            <a:spLocks noChangeArrowheads="1"/>
          </p:cNvSpPr>
          <p:nvPr/>
        </p:nvSpPr>
        <p:spPr bwMode="auto">
          <a:xfrm>
            <a:off x="5943600" y="3429001"/>
            <a:ext cx="106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-t</a:t>
            </a:r>
            <a:r>
              <a:rPr lang="en-US" sz="2000" baseline="-25000"/>
              <a:t> n-1,</a:t>
            </a:r>
            <a:r>
              <a:rPr lang="el-GR" sz="2000" baseline="-25000"/>
              <a:t>α</a:t>
            </a:r>
            <a:r>
              <a:rPr lang="en-US" sz="2000" baseline="-25000"/>
              <a:t>/2</a:t>
            </a:r>
            <a:endParaRPr lang="el-GR" sz="2000" baseline="-25000"/>
          </a:p>
        </p:txBody>
      </p:sp>
      <p:sp>
        <p:nvSpPr>
          <p:cNvPr id="15395" name="Line 22"/>
          <p:cNvSpPr>
            <a:spLocks noChangeShapeType="1"/>
          </p:cNvSpPr>
          <p:nvPr/>
        </p:nvSpPr>
        <p:spPr bwMode="auto">
          <a:xfrm>
            <a:off x="6324600" y="32766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Text Box 23"/>
          <p:cNvSpPr txBox="1">
            <a:spLocks noChangeArrowheads="1"/>
          </p:cNvSpPr>
          <p:nvPr/>
        </p:nvSpPr>
        <p:spPr bwMode="auto">
          <a:xfrm>
            <a:off x="7086600" y="3276600"/>
            <a:ext cx="15240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15397" name="Line 24"/>
          <p:cNvSpPr>
            <a:spLocks noChangeShapeType="1"/>
          </p:cNvSpPr>
          <p:nvPr/>
        </p:nvSpPr>
        <p:spPr bwMode="auto">
          <a:xfrm>
            <a:off x="5181600" y="3276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25"/>
          <p:cNvSpPr txBox="1">
            <a:spLocks noChangeArrowheads="1"/>
          </p:cNvSpPr>
          <p:nvPr/>
        </p:nvSpPr>
        <p:spPr bwMode="auto">
          <a:xfrm>
            <a:off x="7696200" y="3505201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15399" name="Line 26"/>
          <p:cNvSpPr>
            <a:spLocks noChangeShapeType="1"/>
          </p:cNvSpPr>
          <p:nvPr/>
        </p:nvSpPr>
        <p:spPr bwMode="auto">
          <a:xfrm>
            <a:off x="9372600" y="3124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Line 27"/>
          <p:cNvSpPr>
            <a:spLocks noChangeShapeType="1"/>
          </p:cNvSpPr>
          <p:nvPr/>
        </p:nvSpPr>
        <p:spPr bwMode="auto">
          <a:xfrm>
            <a:off x="9372600" y="3276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Line 28"/>
          <p:cNvSpPr>
            <a:spLocks noChangeShapeType="1"/>
          </p:cNvSpPr>
          <p:nvPr/>
        </p:nvSpPr>
        <p:spPr bwMode="auto">
          <a:xfrm flipH="1">
            <a:off x="9525000" y="2514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29"/>
          <p:cNvSpPr>
            <a:spLocks noChangeArrowheads="1"/>
          </p:cNvSpPr>
          <p:nvPr/>
        </p:nvSpPr>
        <p:spPr bwMode="auto">
          <a:xfrm flipH="1">
            <a:off x="9220200" y="21336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a</a:t>
            </a:r>
            <a:r>
              <a:rPr lang="en-US" sz="2000"/>
              <a:t>/2=.025</a:t>
            </a:r>
          </a:p>
        </p:txBody>
      </p:sp>
      <p:sp>
        <p:nvSpPr>
          <p:cNvPr id="15403" name="Rectangle 30"/>
          <p:cNvSpPr>
            <a:spLocks noChangeArrowheads="1"/>
          </p:cNvSpPr>
          <p:nvPr/>
        </p:nvSpPr>
        <p:spPr bwMode="auto">
          <a:xfrm flipH="1">
            <a:off x="5867400" y="38100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-2.064</a:t>
            </a:r>
          </a:p>
        </p:txBody>
      </p:sp>
      <p:sp>
        <p:nvSpPr>
          <p:cNvPr id="15404" name="Rectangle 31"/>
          <p:cNvSpPr>
            <a:spLocks noChangeArrowheads="1"/>
          </p:cNvSpPr>
          <p:nvPr/>
        </p:nvSpPr>
        <p:spPr bwMode="auto">
          <a:xfrm flipH="1">
            <a:off x="8991600" y="37338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2.064</a:t>
            </a:r>
          </a:p>
        </p:txBody>
      </p:sp>
      <p:graphicFrame>
        <p:nvGraphicFramePr>
          <p:cNvPr id="15373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13338" y="4371976"/>
          <a:ext cx="44942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3" imgW="74431800" imgH="19481400" progId="Equation.3">
                  <p:embed/>
                </p:oleObj>
              </mc:Choice>
              <mc:Fallback>
                <p:oleObj name="Equation" r:id="rId3" imgW="74431800" imgH="19481400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4371976"/>
                        <a:ext cx="4494212" cy="950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5" name="Rectangle 33"/>
          <p:cNvSpPr>
            <a:spLocks noChangeArrowheads="1"/>
          </p:cNvSpPr>
          <p:nvPr/>
        </p:nvSpPr>
        <p:spPr bwMode="auto">
          <a:xfrm flipH="1">
            <a:off x="8382000" y="38862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1.46</a:t>
            </a:r>
          </a:p>
        </p:txBody>
      </p:sp>
      <p:sp>
        <p:nvSpPr>
          <p:cNvPr id="15406" name="Line 34"/>
          <p:cNvSpPr>
            <a:spLocks noChangeShapeType="1"/>
          </p:cNvSpPr>
          <p:nvPr/>
        </p:nvSpPr>
        <p:spPr bwMode="auto">
          <a:xfrm flipV="1">
            <a:off x="8763000" y="3276600"/>
            <a:ext cx="0" cy="609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Line 35"/>
          <p:cNvSpPr>
            <a:spLocks noChangeShapeType="1"/>
          </p:cNvSpPr>
          <p:nvPr/>
        </p:nvSpPr>
        <p:spPr bwMode="auto">
          <a:xfrm>
            <a:off x="4724400" y="4724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36"/>
          <p:cNvSpPr>
            <a:spLocks noChangeArrowheads="1"/>
          </p:cNvSpPr>
          <p:nvPr/>
        </p:nvSpPr>
        <p:spPr bwMode="auto">
          <a:xfrm>
            <a:off x="2057400" y="1905000"/>
            <a:ext cx="2057400" cy="100014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 b="1"/>
              <a:t>H</a:t>
            </a:r>
            <a:r>
              <a:rPr lang="en-US" sz="2800" b="1" baseline="-25000"/>
              <a:t>0</a:t>
            </a:r>
            <a:r>
              <a:rPr lang="en-US" sz="2800" b="1"/>
              <a:t>: </a:t>
            </a:r>
            <a:r>
              <a:rPr lang="el-GR" sz="2800" b="1"/>
              <a:t>μ</a:t>
            </a:r>
            <a:r>
              <a:rPr lang="en-US" sz="2800" b="1">
                <a:latin typeface="Symbol" pitchFamily="18" charset="2"/>
              </a:rPr>
              <a:t> </a:t>
            </a:r>
            <a:r>
              <a:rPr lang="en-US" sz="2800" b="1"/>
              <a:t>= 168   H</a:t>
            </a:r>
            <a:r>
              <a:rPr lang="en-US" sz="2800" b="1" baseline="-25000"/>
              <a:t>1</a:t>
            </a:r>
            <a:r>
              <a:rPr lang="en-US" sz="2800" b="1"/>
              <a:t>: </a:t>
            </a:r>
            <a:r>
              <a:rPr lang="el-GR" sz="2800" b="1"/>
              <a:t>μ</a:t>
            </a:r>
            <a:r>
              <a:rPr lang="en-US" sz="2800" b="1">
                <a:latin typeface="Symbol" pitchFamily="18" charset="2"/>
              </a:rPr>
              <a:t> ¹</a:t>
            </a:r>
            <a:r>
              <a:rPr lang="en-US" sz="2800" b="1"/>
              <a:t> 168</a:t>
            </a:r>
          </a:p>
        </p:txBody>
      </p:sp>
      <p:sp>
        <p:nvSpPr>
          <p:cNvPr id="15409" name="Text Box 37"/>
          <p:cNvSpPr txBox="1">
            <a:spLocks noChangeArrowheads="1"/>
          </p:cNvSpPr>
          <p:nvPr/>
        </p:nvSpPr>
        <p:spPr bwMode="auto">
          <a:xfrm>
            <a:off x="8991600" y="3352801"/>
            <a:ext cx="106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</a:t>
            </a:r>
            <a:r>
              <a:rPr lang="en-US" sz="2000" baseline="-25000"/>
              <a:t> n-1,</a:t>
            </a:r>
            <a:r>
              <a:rPr lang="el-GR" sz="2000" baseline="-25000"/>
              <a:t>α</a:t>
            </a:r>
            <a:r>
              <a:rPr lang="en-US" sz="2000" baseline="-25000"/>
              <a:t>/2</a:t>
            </a:r>
            <a:endParaRPr lang="el-GR" sz="2000" baseline="-25000"/>
          </a:p>
        </p:txBody>
      </p:sp>
      <p:sp>
        <p:nvSpPr>
          <p:cNvPr id="15410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B1436F84-CF47-4041-AAED-F4304D2DCF85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Concepts of Hypothesis Testing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752600"/>
            <a:ext cx="8077200" cy="4419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100" dirty="0"/>
              <a:t>A hypothesis is a claim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3100" dirty="0"/>
              <a:t>	(assumption) about a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3100" dirty="0"/>
              <a:t>	population parameter: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300" dirty="0"/>
          </a:p>
          <a:p>
            <a:pPr lvl="1" eaLnBrk="1" hangingPunct="1"/>
            <a:r>
              <a:rPr lang="en-US" sz="2700" dirty="0">
                <a:solidFill>
                  <a:srgbClr val="0000FF"/>
                </a:solidFill>
              </a:rPr>
              <a:t>population mean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700" dirty="0"/>
          </a:p>
          <a:p>
            <a:pPr lvl="1" eaLnBrk="1" hangingPunct="1"/>
            <a:endParaRPr lang="en-US" sz="2700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048000" y="3962401"/>
            <a:ext cx="6629400" cy="8286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Example:  The mean monthly cell phone bill of this city is  </a:t>
            </a:r>
            <a:r>
              <a:rPr lang="el-GR" b="1">
                <a:sym typeface="Symbol" pitchFamily="18" charset="2"/>
              </a:rPr>
              <a:t>μ</a:t>
            </a:r>
            <a:r>
              <a:rPr lang="en-US" b="1">
                <a:sym typeface="Symbol" pitchFamily="18" charset="2"/>
              </a:rPr>
              <a:t> =</a:t>
            </a:r>
            <a:r>
              <a:rPr lang="en-US" b="1"/>
              <a:t> $52</a:t>
            </a:r>
          </a:p>
        </p:txBody>
      </p:sp>
      <p:sp>
        <p:nvSpPr>
          <p:cNvPr id="5530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3A91CB59-5016-415F-8F89-E5AA85BA1E24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5530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7364" y="1797050"/>
            <a:ext cx="1189037" cy="128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2"/>
          <p:cNvSpPr>
            <a:spLocks noChangeArrowheads="1"/>
          </p:cNvSpPr>
          <p:nvPr/>
        </p:nvSpPr>
        <p:spPr bwMode="auto">
          <a:xfrm>
            <a:off x="2667000" y="2743200"/>
            <a:ext cx="7239000" cy="11430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63" name="Rectangle 4"/>
          <p:cNvSpPr>
            <a:spLocks noGrp="1" noChangeArrowheads="1"/>
          </p:cNvSpPr>
          <p:nvPr>
            <p:ph type="title"/>
          </p:nvPr>
        </p:nvSpPr>
        <p:spPr>
          <a:xfrm>
            <a:off x="2674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The Null Hypothesis, H</a:t>
            </a:r>
            <a:r>
              <a:rPr lang="en-US" baseline="-25000"/>
              <a:t>0</a:t>
            </a:r>
          </a:p>
        </p:txBody>
      </p:sp>
      <p:sp>
        <p:nvSpPr>
          <p:cNvPr id="1064" name="Rectangle 5"/>
          <p:cNvSpPr>
            <a:spLocks noGrp="1" noChangeArrowheads="1"/>
          </p:cNvSpPr>
          <p:nvPr>
            <p:ph idx="1"/>
          </p:nvPr>
        </p:nvSpPr>
        <p:spPr>
          <a:xfrm>
            <a:off x="2362200" y="1676401"/>
            <a:ext cx="8077200" cy="453231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3100"/>
              <a:t>States the assumption (numerical) to be tested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700">
                <a:solidFill>
                  <a:srgbClr val="0000FF"/>
                </a:solidFill>
              </a:rPr>
              <a:t>Example:  </a:t>
            </a:r>
            <a:r>
              <a:rPr lang="en-US" sz="2700"/>
              <a:t>The average number of TV sets in U.S. Homes is equal to three  (                  )</a:t>
            </a:r>
            <a:endParaRPr lang="en-US" sz="2300"/>
          </a:p>
          <a:p>
            <a:pPr eaLnBrk="1" hangingPunct="1">
              <a:spcBef>
                <a:spcPct val="40000"/>
              </a:spcBef>
            </a:pPr>
            <a:r>
              <a:rPr lang="en-US" sz="3100"/>
              <a:t>Is always about a population parameter,         not about a sample statistic</a:t>
            </a:r>
            <a:r>
              <a:rPr lang="en-US" sz="2700"/>
              <a:t> </a:t>
            </a:r>
          </a:p>
        </p:txBody>
      </p:sp>
      <p:sp>
        <p:nvSpPr>
          <p:cNvPr id="10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66" name="Line 3"/>
          <p:cNvSpPr>
            <a:spLocks noChangeShapeType="1"/>
          </p:cNvSpPr>
          <p:nvPr/>
        </p:nvSpPr>
        <p:spPr bwMode="auto">
          <a:xfrm flipV="1">
            <a:off x="7162800" y="5257800"/>
            <a:ext cx="1371600" cy="9906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7" name="Oval 6"/>
          <p:cNvSpPr>
            <a:spLocks noChangeArrowheads="1"/>
          </p:cNvSpPr>
          <p:nvPr/>
        </p:nvSpPr>
        <p:spPr bwMode="auto">
          <a:xfrm>
            <a:off x="3581400" y="5029200"/>
            <a:ext cx="1981200" cy="13716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68" name="Oval 7"/>
          <p:cNvSpPr>
            <a:spLocks noChangeArrowheads="1"/>
          </p:cNvSpPr>
          <p:nvPr/>
        </p:nvSpPr>
        <p:spPr bwMode="auto">
          <a:xfrm>
            <a:off x="6781800" y="5029200"/>
            <a:ext cx="1981200" cy="13716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7832725" y="3352800"/>
          <a:ext cx="15557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634725" imgH="228501" progId="Equation.3">
                  <p:embed/>
                </p:oleObj>
              </mc:Choice>
              <mc:Fallback>
                <p:oleObj name="Equation" r:id="rId3" imgW="634725" imgH="228501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725" y="3352800"/>
                        <a:ext cx="15557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3794125" y="5410200"/>
          <a:ext cx="15557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5" imgW="634725" imgH="228501" progId="Equation.3">
                  <p:embed/>
                </p:oleObj>
              </mc:Choice>
              <mc:Fallback>
                <p:oleObj name="Equation" r:id="rId5" imgW="634725" imgH="228501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410200"/>
                        <a:ext cx="15557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7026275" y="5334000"/>
          <a:ext cx="1524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7" imgW="622080" imgH="253800" progId="Equation.3">
                  <p:embed/>
                </p:oleObj>
              </mc:Choice>
              <mc:Fallback>
                <p:oleObj name="Equation" r:id="rId7" imgW="622080" imgH="253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5334000"/>
                        <a:ext cx="1524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9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83E87527-9DFD-4675-B494-02964A38410F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070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907464" y="4560889"/>
            <a:ext cx="1684337" cy="112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57188"/>
            <a:ext cx="7793038" cy="838200"/>
          </a:xfrm>
        </p:spPr>
        <p:txBody>
          <a:bodyPr/>
          <a:lstStyle/>
          <a:p>
            <a:pPr eaLnBrk="1" hangingPunct="1"/>
            <a:r>
              <a:rPr lang="en-US"/>
              <a:t>The Null Hypothesis, H</a:t>
            </a:r>
            <a:r>
              <a:rPr lang="en-US" baseline="-25000"/>
              <a:t>0</a:t>
            </a:r>
          </a:p>
        </p:txBody>
      </p:sp>
      <p:sp>
        <p:nvSpPr>
          <p:cNvPr id="206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752600"/>
            <a:ext cx="8077200" cy="4114800"/>
          </a:xfrm>
        </p:spPr>
        <p:txBody>
          <a:bodyPr/>
          <a:lstStyle/>
          <a:p>
            <a:pPr eaLnBrk="1" hangingPunct="1"/>
            <a:r>
              <a:rPr lang="en-US" sz="3100"/>
              <a:t>Begin with the assumption that the null hypothesis is true</a:t>
            </a:r>
          </a:p>
          <a:p>
            <a:pPr lvl="1" eaLnBrk="1" hangingPunct="1"/>
            <a:r>
              <a:rPr lang="en-US" sz="3100"/>
              <a:t>Similar to the notion of innocent until</a:t>
            </a:r>
            <a:br>
              <a:rPr lang="en-US" sz="3100"/>
            </a:br>
            <a:r>
              <a:rPr lang="en-US" sz="3100"/>
              <a:t> proven guilty</a:t>
            </a:r>
          </a:p>
          <a:p>
            <a:pPr eaLnBrk="1" hangingPunct="1"/>
            <a:r>
              <a:rPr lang="en-US" sz="3100"/>
              <a:t>Refers to the status quo</a:t>
            </a:r>
          </a:p>
          <a:p>
            <a:pPr eaLnBrk="1" hangingPunct="1"/>
            <a:r>
              <a:rPr lang="en-US" sz="3100"/>
              <a:t>Always contains “=” , “≤” or “</a:t>
            </a:r>
            <a:r>
              <a:rPr lang="en-US" sz="3100" b="1">
                <a:sym typeface="Symbol" pitchFamily="18" charset="2"/>
              </a:rPr>
              <a:t></a:t>
            </a:r>
            <a:r>
              <a:rPr lang="en-US" sz="3100">
                <a:sym typeface="Symbol" pitchFamily="18" charset="2"/>
              </a:rPr>
              <a:t>” </a:t>
            </a:r>
            <a:r>
              <a:rPr lang="en-US" sz="3100"/>
              <a:t>sign</a:t>
            </a:r>
          </a:p>
          <a:p>
            <a:pPr eaLnBrk="1" hangingPunct="1"/>
            <a:r>
              <a:rPr lang="en-US" sz="3100"/>
              <a:t>May or may not be rejected</a:t>
            </a:r>
          </a:p>
        </p:txBody>
      </p:sp>
      <p:sp>
        <p:nvSpPr>
          <p:cNvPr id="20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061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20200" y="3200400"/>
          <a:ext cx="1295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Clip" r:id="rId3" imgW="1752600" imgH="1600200" progId="">
                  <p:embed/>
                </p:oleObj>
              </mc:Choice>
              <mc:Fallback>
                <p:oleObj name="Clip" r:id="rId3" imgW="1752600" imgH="1600200" progId="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3200400"/>
                        <a:ext cx="1295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Text Box 5"/>
          <p:cNvSpPr txBox="1">
            <a:spLocks noChangeArrowheads="1"/>
          </p:cNvSpPr>
          <p:nvPr/>
        </p:nvSpPr>
        <p:spPr bwMode="auto">
          <a:xfrm>
            <a:off x="9117013" y="1223964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06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D5ED6A5B-610B-4419-AAEE-6A96BAA05B29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09550"/>
            <a:ext cx="7459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The Alternative Hypothesis, H</a:t>
            </a:r>
            <a:r>
              <a:rPr lang="en-US" baseline="-25000"/>
              <a:t>1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676401"/>
            <a:ext cx="7391400" cy="4532313"/>
          </a:xfrm>
        </p:spPr>
        <p:txBody>
          <a:bodyPr/>
          <a:lstStyle/>
          <a:p>
            <a:pPr eaLnBrk="1" hangingPunct="1"/>
            <a:r>
              <a:rPr lang="en-US"/>
              <a:t>Is the opposite of the null hypothesis</a:t>
            </a:r>
          </a:p>
          <a:p>
            <a:pPr lvl="1" eaLnBrk="1" hangingPunct="1"/>
            <a:r>
              <a:rPr lang="en-US"/>
              <a:t>e.g., The average number of TV sets in U.S. homes is not equal to 3  ( 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cs typeface="Arial" charset="0"/>
                <a:sym typeface="Symbol" pitchFamily="18" charset="2"/>
              </a:rPr>
              <a:t>μ</a:t>
            </a:r>
            <a:r>
              <a:rPr lang="en-US">
                <a:sym typeface="Symbol" pitchFamily="18" charset="2"/>
              </a:rPr>
              <a:t> </a:t>
            </a:r>
            <a:r>
              <a:rPr lang="en-US">
                <a:cs typeface="Arial" charset="0"/>
                <a:sym typeface="Symbol" pitchFamily="18" charset="2"/>
              </a:rPr>
              <a:t>≠</a:t>
            </a:r>
            <a:r>
              <a:rPr lang="en-US">
                <a:sym typeface="Symbol" pitchFamily="18" charset="2"/>
              </a:rPr>
              <a:t> 3 </a:t>
            </a:r>
            <a:r>
              <a:rPr lang="en-US"/>
              <a:t>)</a:t>
            </a:r>
          </a:p>
          <a:p>
            <a:pPr eaLnBrk="1" hangingPunct="1"/>
            <a:r>
              <a:rPr lang="en-US"/>
              <a:t>Challenges the status quo</a:t>
            </a:r>
          </a:p>
          <a:p>
            <a:pPr eaLnBrk="1" hangingPunct="1"/>
            <a:r>
              <a:rPr lang="en-US"/>
              <a:t>Never contains the </a:t>
            </a:r>
            <a:r>
              <a:rPr lang="en-US" sz="3100"/>
              <a:t>“=” , “≤” or “</a:t>
            </a:r>
            <a:r>
              <a:rPr lang="en-US" sz="3100" b="1">
                <a:sym typeface="Symbol" pitchFamily="18" charset="2"/>
              </a:rPr>
              <a:t></a:t>
            </a:r>
            <a:r>
              <a:rPr lang="en-US" sz="3100">
                <a:sym typeface="Symbol" pitchFamily="18" charset="2"/>
              </a:rPr>
              <a:t>” </a:t>
            </a:r>
            <a:r>
              <a:rPr lang="en-US"/>
              <a:t>sign</a:t>
            </a:r>
          </a:p>
          <a:p>
            <a:pPr eaLnBrk="1" hangingPunct="1"/>
            <a:r>
              <a:rPr lang="en-US"/>
              <a:t>May or may not be supported</a:t>
            </a:r>
          </a:p>
          <a:p>
            <a:pPr eaLnBrk="1" hangingPunct="1"/>
            <a:r>
              <a:rPr lang="en-US"/>
              <a:t>Is generally the hypothesis that the researcher is trying to support</a:t>
            </a:r>
          </a:p>
        </p:txBody>
      </p:sp>
      <p:sp>
        <p:nvSpPr>
          <p:cNvPr id="686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4DB34377-D1B2-439B-8924-48BEDA8120A3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1828800" y="4953000"/>
            <a:ext cx="2819400" cy="1524000"/>
          </a:xfrm>
          <a:prstGeom prst="roundRect">
            <a:avLst>
              <a:gd name="adj" fmla="val 16667"/>
            </a:avLst>
          </a:prstGeom>
          <a:solidFill>
            <a:srgbClr val="FDE0BD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7086600" y="3200400"/>
            <a:ext cx="1769716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</a:rPr>
              <a:t>Population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165350" y="1927225"/>
            <a:ext cx="167033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00FF"/>
                </a:solidFill>
              </a:rPr>
              <a:t>Claim:</a:t>
            </a:r>
            <a:r>
              <a:rPr lang="en-US" b="1">
                <a:solidFill>
                  <a:srgbClr val="66FFFF"/>
                </a:solidFill>
              </a:rPr>
              <a:t> </a:t>
            </a:r>
            <a:r>
              <a:rPr lang="en-US" b="1">
                <a:solidFill>
                  <a:schemeClr val="bg2"/>
                </a:solidFill>
              </a:rPr>
              <a:t>the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165350" y="2293938"/>
            <a:ext cx="1752084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population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2165351" y="2659063"/>
            <a:ext cx="2457405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mean age is 50.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2165350" y="3025775"/>
            <a:ext cx="2712282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(Null Hypothesis:</a:t>
            </a:r>
          </a:p>
        </p:txBody>
      </p:sp>
      <p:sp>
        <p:nvSpPr>
          <p:cNvPr id="70664" name="Freeform 8"/>
          <p:cNvSpPr>
            <a:spLocks/>
          </p:cNvSpPr>
          <p:nvPr/>
        </p:nvSpPr>
        <p:spPr bwMode="auto">
          <a:xfrm>
            <a:off x="7848601" y="3733800"/>
            <a:ext cx="677863" cy="685800"/>
          </a:xfrm>
          <a:custGeom>
            <a:avLst/>
            <a:gdLst>
              <a:gd name="T0" fmla="*/ 2147483647 w 427"/>
              <a:gd name="T1" fmla="*/ 0 h 444"/>
              <a:gd name="T2" fmla="*/ 2147483647 w 427"/>
              <a:gd name="T3" fmla="*/ 0 h 444"/>
              <a:gd name="T4" fmla="*/ 2147483647 w 427"/>
              <a:gd name="T5" fmla="*/ 2147483647 h 444"/>
              <a:gd name="T6" fmla="*/ 2147483647 w 427"/>
              <a:gd name="T7" fmla="*/ 2147483647 h 444"/>
              <a:gd name="T8" fmla="*/ 2147483647 w 427"/>
              <a:gd name="T9" fmla="*/ 2147483647 h 444"/>
              <a:gd name="T10" fmla="*/ 0 w 427"/>
              <a:gd name="T11" fmla="*/ 2147483647 h 444"/>
              <a:gd name="T12" fmla="*/ 2147483647 w 427"/>
              <a:gd name="T13" fmla="*/ 2147483647 h 444"/>
              <a:gd name="T14" fmla="*/ 2147483647 w 427"/>
              <a:gd name="T15" fmla="*/ 0 h 4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7"/>
              <a:gd name="T25" fmla="*/ 0 h 444"/>
              <a:gd name="T26" fmla="*/ 427 w 427"/>
              <a:gd name="T27" fmla="*/ 444 h 4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7" h="444">
                <a:moveTo>
                  <a:pt x="107" y="0"/>
                </a:moveTo>
                <a:lnTo>
                  <a:pt x="320" y="0"/>
                </a:lnTo>
                <a:lnTo>
                  <a:pt x="320" y="335"/>
                </a:lnTo>
                <a:lnTo>
                  <a:pt x="426" y="335"/>
                </a:lnTo>
                <a:lnTo>
                  <a:pt x="214" y="443"/>
                </a:lnTo>
                <a:lnTo>
                  <a:pt x="0" y="335"/>
                </a:lnTo>
                <a:lnTo>
                  <a:pt x="107" y="335"/>
                </a:lnTo>
                <a:lnTo>
                  <a:pt x="107" y="0"/>
                </a:lnTo>
              </a:path>
            </a:pathLst>
          </a:custGeom>
          <a:solidFill>
            <a:schemeClr val="folHlink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65" name="Freeform 9"/>
          <p:cNvSpPr>
            <a:spLocks/>
          </p:cNvSpPr>
          <p:nvPr/>
        </p:nvSpPr>
        <p:spPr bwMode="auto">
          <a:xfrm>
            <a:off x="4800600" y="5105400"/>
            <a:ext cx="914400" cy="687388"/>
          </a:xfrm>
          <a:custGeom>
            <a:avLst/>
            <a:gdLst>
              <a:gd name="T0" fmla="*/ 2147483647 w 576"/>
              <a:gd name="T1" fmla="*/ 2147483647 h 433"/>
              <a:gd name="T2" fmla="*/ 2147483647 w 576"/>
              <a:gd name="T3" fmla="*/ 2147483647 h 433"/>
              <a:gd name="T4" fmla="*/ 2147483647 w 576"/>
              <a:gd name="T5" fmla="*/ 2147483647 h 433"/>
              <a:gd name="T6" fmla="*/ 0 w 576"/>
              <a:gd name="T7" fmla="*/ 2147483647 h 433"/>
              <a:gd name="T8" fmla="*/ 2147483647 w 576"/>
              <a:gd name="T9" fmla="*/ 0 h 433"/>
              <a:gd name="T10" fmla="*/ 2147483647 w 576"/>
              <a:gd name="T11" fmla="*/ 2147483647 h 433"/>
              <a:gd name="T12" fmla="*/ 2147483647 w 576"/>
              <a:gd name="T13" fmla="*/ 2147483647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433"/>
              <a:gd name="T23" fmla="*/ 576 w 576"/>
              <a:gd name="T24" fmla="*/ 433 h 4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433">
                <a:moveTo>
                  <a:pt x="575" y="324"/>
                </a:moveTo>
                <a:lnTo>
                  <a:pt x="107" y="324"/>
                </a:lnTo>
                <a:lnTo>
                  <a:pt x="107" y="432"/>
                </a:lnTo>
                <a:lnTo>
                  <a:pt x="0" y="215"/>
                </a:lnTo>
                <a:lnTo>
                  <a:pt x="107" y="0"/>
                </a:lnTo>
                <a:lnTo>
                  <a:pt x="107" y="107"/>
                </a:lnTo>
                <a:lnTo>
                  <a:pt x="575" y="107"/>
                </a:lnTo>
              </a:path>
            </a:pathLst>
          </a:custGeom>
          <a:solidFill>
            <a:schemeClr val="folHlink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2514600" y="5562600"/>
            <a:ext cx="139782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</a:rPr>
              <a:t>REJECT</a:t>
            </a:r>
          </a:p>
        </p:txBody>
      </p:sp>
      <p:sp>
        <p:nvSpPr>
          <p:cNvPr id="70667" name="Freeform 11"/>
          <p:cNvSpPr>
            <a:spLocks/>
          </p:cNvSpPr>
          <p:nvPr/>
        </p:nvSpPr>
        <p:spPr bwMode="auto">
          <a:xfrm>
            <a:off x="7620000" y="4876800"/>
            <a:ext cx="533400" cy="611188"/>
          </a:xfrm>
          <a:custGeom>
            <a:avLst/>
            <a:gdLst>
              <a:gd name="T0" fmla="*/ 2147483647 w 336"/>
              <a:gd name="T1" fmla="*/ 2147483647 h 385"/>
              <a:gd name="T2" fmla="*/ 2147483647 w 336"/>
              <a:gd name="T3" fmla="*/ 2147483647 h 385"/>
              <a:gd name="T4" fmla="*/ 2147483647 w 336"/>
              <a:gd name="T5" fmla="*/ 2147483647 h 385"/>
              <a:gd name="T6" fmla="*/ 0 w 336"/>
              <a:gd name="T7" fmla="*/ 2147483647 h 385"/>
              <a:gd name="T8" fmla="*/ 2147483647 w 336"/>
              <a:gd name="T9" fmla="*/ 0 h 385"/>
              <a:gd name="T10" fmla="*/ 2147483647 w 336"/>
              <a:gd name="T11" fmla="*/ 2147483647 h 385"/>
              <a:gd name="T12" fmla="*/ 2147483647 w 336"/>
              <a:gd name="T13" fmla="*/ 2147483647 h 3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85"/>
              <a:gd name="T23" fmla="*/ 336 w 336"/>
              <a:gd name="T24" fmla="*/ 385 h 3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85">
                <a:moveTo>
                  <a:pt x="335" y="288"/>
                </a:moveTo>
                <a:lnTo>
                  <a:pt x="63" y="288"/>
                </a:lnTo>
                <a:lnTo>
                  <a:pt x="63" y="384"/>
                </a:lnTo>
                <a:lnTo>
                  <a:pt x="0" y="191"/>
                </a:lnTo>
                <a:lnTo>
                  <a:pt x="63" y="0"/>
                </a:lnTo>
                <a:lnTo>
                  <a:pt x="63" y="95"/>
                </a:lnTo>
                <a:lnTo>
                  <a:pt x="335" y="95"/>
                </a:lnTo>
              </a:path>
            </a:pathLst>
          </a:custGeom>
          <a:solidFill>
            <a:schemeClr val="folHlink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68" name="Freeform 12"/>
          <p:cNvSpPr>
            <a:spLocks/>
          </p:cNvSpPr>
          <p:nvPr/>
        </p:nvSpPr>
        <p:spPr bwMode="auto">
          <a:xfrm>
            <a:off x="4789488" y="2324101"/>
            <a:ext cx="933450" cy="677863"/>
          </a:xfrm>
          <a:custGeom>
            <a:avLst/>
            <a:gdLst>
              <a:gd name="T0" fmla="*/ 0 w 588"/>
              <a:gd name="T1" fmla="*/ 2147483647 h 427"/>
              <a:gd name="T2" fmla="*/ 0 w 588"/>
              <a:gd name="T3" fmla="*/ 2147483647 h 427"/>
              <a:gd name="T4" fmla="*/ 2147483647 w 588"/>
              <a:gd name="T5" fmla="*/ 2147483647 h 427"/>
              <a:gd name="T6" fmla="*/ 2147483647 w 588"/>
              <a:gd name="T7" fmla="*/ 0 h 427"/>
              <a:gd name="T8" fmla="*/ 2147483647 w 588"/>
              <a:gd name="T9" fmla="*/ 2147483647 h 427"/>
              <a:gd name="T10" fmla="*/ 2147483647 w 588"/>
              <a:gd name="T11" fmla="*/ 2147483647 h 427"/>
              <a:gd name="T12" fmla="*/ 2147483647 w 588"/>
              <a:gd name="T13" fmla="*/ 2147483647 h 427"/>
              <a:gd name="T14" fmla="*/ 0 w 588"/>
              <a:gd name="T15" fmla="*/ 2147483647 h 4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88"/>
              <a:gd name="T25" fmla="*/ 0 h 427"/>
              <a:gd name="T26" fmla="*/ 588 w 588"/>
              <a:gd name="T27" fmla="*/ 427 h 42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88" h="427">
                <a:moveTo>
                  <a:pt x="0" y="320"/>
                </a:moveTo>
                <a:lnTo>
                  <a:pt x="0" y="106"/>
                </a:lnTo>
                <a:lnTo>
                  <a:pt x="479" y="106"/>
                </a:lnTo>
                <a:lnTo>
                  <a:pt x="479" y="0"/>
                </a:lnTo>
                <a:lnTo>
                  <a:pt x="587" y="214"/>
                </a:lnTo>
                <a:lnTo>
                  <a:pt x="479" y="426"/>
                </a:lnTo>
                <a:lnTo>
                  <a:pt x="479" y="320"/>
                </a:lnTo>
                <a:lnTo>
                  <a:pt x="0" y="320"/>
                </a:lnTo>
              </a:path>
            </a:pathLst>
          </a:custGeom>
          <a:solidFill>
            <a:schemeClr val="folHlink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69" name="Freeform 13"/>
          <p:cNvSpPr>
            <a:spLocks/>
          </p:cNvSpPr>
          <p:nvPr/>
        </p:nvSpPr>
        <p:spPr bwMode="auto">
          <a:xfrm>
            <a:off x="4816475" y="2324100"/>
            <a:ext cx="915988" cy="687388"/>
          </a:xfrm>
          <a:custGeom>
            <a:avLst/>
            <a:gdLst>
              <a:gd name="T0" fmla="*/ 0 w 577"/>
              <a:gd name="T1" fmla="*/ 2147483647 h 433"/>
              <a:gd name="T2" fmla="*/ 2147483647 w 577"/>
              <a:gd name="T3" fmla="*/ 2147483647 h 433"/>
              <a:gd name="T4" fmla="*/ 2147483647 w 577"/>
              <a:gd name="T5" fmla="*/ 0 h 433"/>
              <a:gd name="T6" fmla="*/ 2147483647 w 577"/>
              <a:gd name="T7" fmla="*/ 2147483647 h 433"/>
              <a:gd name="T8" fmla="*/ 2147483647 w 577"/>
              <a:gd name="T9" fmla="*/ 2147483647 h 433"/>
              <a:gd name="T10" fmla="*/ 2147483647 w 577"/>
              <a:gd name="T11" fmla="*/ 2147483647 h 433"/>
              <a:gd name="T12" fmla="*/ 0 w 577"/>
              <a:gd name="T13" fmla="*/ 2147483647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"/>
              <a:gd name="T22" fmla="*/ 0 h 433"/>
              <a:gd name="T23" fmla="*/ 577 w 577"/>
              <a:gd name="T24" fmla="*/ 433 h 4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" h="433">
                <a:moveTo>
                  <a:pt x="0" y="107"/>
                </a:moveTo>
                <a:lnTo>
                  <a:pt x="467" y="107"/>
                </a:lnTo>
                <a:lnTo>
                  <a:pt x="467" y="0"/>
                </a:lnTo>
                <a:lnTo>
                  <a:pt x="576" y="217"/>
                </a:lnTo>
                <a:lnTo>
                  <a:pt x="467" y="432"/>
                </a:lnTo>
                <a:lnTo>
                  <a:pt x="467" y="324"/>
                </a:lnTo>
                <a:lnTo>
                  <a:pt x="0" y="324"/>
                </a:lnTo>
              </a:path>
            </a:pathLst>
          </a:custGeom>
          <a:solidFill>
            <a:schemeClr val="folHlink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3640138" y="4678364"/>
            <a:ext cx="1841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4283075" y="4779964"/>
            <a:ext cx="1841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5867400" y="4953000"/>
            <a:ext cx="1790556" cy="82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Suppose</a:t>
            </a:r>
          </a:p>
          <a:p>
            <a:pPr eaLnBrk="0" hangingPunct="0"/>
            <a:r>
              <a:rPr lang="en-US" b="1"/>
              <a:t>the sample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867400" y="5638801"/>
            <a:ext cx="196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mean age </a:t>
            </a:r>
          </a:p>
          <a:p>
            <a:pPr eaLnBrk="0" hangingPunct="0"/>
            <a:r>
              <a:rPr lang="en-US" b="1"/>
              <a:t>is 20: </a:t>
            </a:r>
            <a:r>
              <a:rPr lang="en-US" sz="1200" b="1"/>
              <a:t> </a:t>
            </a:r>
            <a:r>
              <a:rPr lang="en-US" b="1">
                <a:solidFill>
                  <a:srgbClr val="0000FF"/>
                </a:solidFill>
              </a:rPr>
              <a:t>x = 20</a:t>
            </a:r>
          </a:p>
        </p:txBody>
      </p:sp>
      <p:sp>
        <p:nvSpPr>
          <p:cNvPr id="70674" name="Freeform 18"/>
          <p:cNvSpPr>
            <a:spLocks/>
          </p:cNvSpPr>
          <p:nvPr/>
        </p:nvSpPr>
        <p:spPr bwMode="auto">
          <a:xfrm>
            <a:off x="7507289" y="2211389"/>
            <a:ext cx="365125" cy="903287"/>
          </a:xfrm>
          <a:custGeom>
            <a:avLst/>
            <a:gdLst>
              <a:gd name="T0" fmla="*/ 2147483647 w 230"/>
              <a:gd name="T1" fmla="*/ 2147483647 h 569"/>
              <a:gd name="T2" fmla="*/ 2147483647 w 230"/>
              <a:gd name="T3" fmla="*/ 2147483647 h 569"/>
              <a:gd name="T4" fmla="*/ 2147483647 w 230"/>
              <a:gd name="T5" fmla="*/ 2147483647 h 569"/>
              <a:gd name="T6" fmla="*/ 2147483647 w 230"/>
              <a:gd name="T7" fmla="*/ 2147483647 h 569"/>
              <a:gd name="T8" fmla="*/ 2147483647 w 230"/>
              <a:gd name="T9" fmla="*/ 2147483647 h 569"/>
              <a:gd name="T10" fmla="*/ 2147483647 w 230"/>
              <a:gd name="T11" fmla="*/ 2147483647 h 569"/>
              <a:gd name="T12" fmla="*/ 2147483647 w 230"/>
              <a:gd name="T13" fmla="*/ 2147483647 h 569"/>
              <a:gd name="T14" fmla="*/ 2147483647 w 230"/>
              <a:gd name="T15" fmla="*/ 2147483647 h 569"/>
              <a:gd name="T16" fmla="*/ 2147483647 w 230"/>
              <a:gd name="T17" fmla="*/ 2147483647 h 569"/>
              <a:gd name="T18" fmla="*/ 2147483647 w 230"/>
              <a:gd name="T19" fmla="*/ 2147483647 h 569"/>
              <a:gd name="T20" fmla="*/ 2147483647 w 230"/>
              <a:gd name="T21" fmla="*/ 2147483647 h 569"/>
              <a:gd name="T22" fmla="*/ 2147483647 w 230"/>
              <a:gd name="T23" fmla="*/ 2147483647 h 569"/>
              <a:gd name="T24" fmla="*/ 2147483647 w 230"/>
              <a:gd name="T25" fmla="*/ 2147483647 h 569"/>
              <a:gd name="T26" fmla="*/ 2147483647 w 230"/>
              <a:gd name="T27" fmla="*/ 2147483647 h 569"/>
              <a:gd name="T28" fmla="*/ 0 w 230"/>
              <a:gd name="T29" fmla="*/ 2147483647 h 569"/>
              <a:gd name="T30" fmla="*/ 2147483647 w 230"/>
              <a:gd name="T31" fmla="*/ 2147483647 h 569"/>
              <a:gd name="T32" fmla="*/ 2147483647 w 230"/>
              <a:gd name="T33" fmla="*/ 2147483647 h 569"/>
              <a:gd name="T34" fmla="*/ 2147483647 w 230"/>
              <a:gd name="T35" fmla="*/ 2147483647 h 569"/>
              <a:gd name="T36" fmla="*/ 2147483647 w 230"/>
              <a:gd name="T37" fmla="*/ 2147483647 h 569"/>
              <a:gd name="T38" fmla="*/ 2147483647 w 230"/>
              <a:gd name="T39" fmla="*/ 2147483647 h 569"/>
              <a:gd name="T40" fmla="*/ 2147483647 w 230"/>
              <a:gd name="T41" fmla="*/ 2147483647 h 569"/>
              <a:gd name="T42" fmla="*/ 2147483647 w 230"/>
              <a:gd name="T43" fmla="*/ 2147483647 h 569"/>
              <a:gd name="T44" fmla="*/ 2147483647 w 230"/>
              <a:gd name="T45" fmla="*/ 2147483647 h 569"/>
              <a:gd name="T46" fmla="*/ 2147483647 w 230"/>
              <a:gd name="T47" fmla="*/ 2147483647 h 569"/>
              <a:gd name="T48" fmla="*/ 2147483647 w 230"/>
              <a:gd name="T49" fmla="*/ 2147483647 h 569"/>
              <a:gd name="T50" fmla="*/ 2147483647 w 230"/>
              <a:gd name="T51" fmla="*/ 2147483647 h 569"/>
              <a:gd name="T52" fmla="*/ 2147483647 w 230"/>
              <a:gd name="T53" fmla="*/ 2147483647 h 569"/>
              <a:gd name="T54" fmla="*/ 2147483647 w 230"/>
              <a:gd name="T55" fmla="*/ 2147483647 h 569"/>
              <a:gd name="T56" fmla="*/ 2147483647 w 230"/>
              <a:gd name="T57" fmla="*/ 2147483647 h 569"/>
              <a:gd name="T58" fmla="*/ 2147483647 w 230"/>
              <a:gd name="T59" fmla="*/ 2147483647 h 569"/>
              <a:gd name="T60" fmla="*/ 2147483647 w 230"/>
              <a:gd name="T61" fmla="*/ 0 h 569"/>
              <a:gd name="T62" fmla="*/ 2147483647 w 230"/>
              <a:gd name="T63" fmla="*/ 2147483647 h 569"/>
              <a:gd name="T64" fmla="*/ 2147483647 w 230"/>
              <a:gd name="T65" fmla="*/ 2147483647 h 569"/>
              <a:gd name="T66" fmla="*/ 2147483647 w 230"/>
              <a:gd name="T67" fmla="*/ 2147483647 h 569"/>
              <a:gd name="T68" fmla="*/ 2147483647 w 230"/>
              <a:gd name="T69" fmla="*/ 2147483647 h 569"/>
              <a:gd name="T70" fmla="*/ 2147483647 w 230"/>
              <a:gd name="T71" fmla="*/ 2147483647 h 569"/>
              <a:gd name="T72" fmla="*/ 2147483647 w 230"/>
              <a:gd name="T73" fmla="*/ 2147483647 h 569"/>
              <a:gd name="T74" fmla="*/ 2147483647 w 230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0"/>
              <a:gd name="T115" fmla="*/ 0 h 569"/>
              <a:gd name="T116" fmla="*/ 230 w 230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5" name="Freeform 19"/>
          <p:cNvSpPr>
            <a:spLocks/>
          </p:cNvSpPr>
          <p:nvPr/>
        </p:nvSpPr>
        <p:spPr bwMode="auto">
          <a:xfrm>
            <a:off x="7507289" y="2405063"/>
            <a:ext cx="365125" cy="709612"/>
          </a:xfrm>
          <a:custGeom>
            <a:avLst/>
            <a:gdLst>
              <a:gd name="T0" fmla="*/ 2147483647 w 230"/>
              <a:gd name="T1" fmla="*/ 2147483647 h 447"/>
              <a:gd name="T2" fmla="*/ 2147483647 w 230"/>
              <a:gd name="T3" fmla="*/ 2147483647 h 447"/>
              <a:gd name="T4" fmla="*/ 2147483647 w 230"/>
              <a:gd name="T5" fmla="*/ 2147483647 h 447"/>
              <a:gd name="T6" fmla="*/ 2147483647 w 230"/>
              <a:gd name="T7" fmla="*/ 2147483647 h 447"/>
              <a:gd name="T8" fmla="*/ 2147483647 w 230"/>
              <a:gd name="T9" fmla="*/ 2147483647 h 447"/>
              <a:gd name="T10" fmla="*/ 2147483647 w 230"/>
              <a:gd name="T11" fmla="*/ 2147483647 h 447"/>
              <a:gd name="T12" fmla="*/ 2147483647 w 230"/>
              <a:gd name="T13" fmla="*/ 2147483647 h 447"/>
              <a:gd name="T14" fmla="*/ 2147483647 w 230"/>
              <a:gd name="T15" fmla="*/ 2147483647 h 447"/>
              <a:gd name="T16" fmla="*/ 2147483647 w 230"/>
              <a:gd name="T17" fmla="*/ 2147483647 h 447"/>
              <a:gd name="T18" fmla="*/ 2147483647 w 230"/>
              <a:gd name="T19" fmla="*/ 2147483647 h 447"/>
              <a:gd name="T20" fmla="*/ 2147483647 w 230"/>
              <a:gd name="T21" fmla="*/ 2147483647 h 447"/>
              <a:gd name="T22" fmla="*/ 2147483647 w 230"/>
              <a:gd name="T23" fmla="*/ 2147483647 h 447"/>
              <a:gd name="T24" fmla="*/ 2147483647 w 230"/>
              <a:gd name="T25" fmla="*/ 2147483647 h 447"/>
              <a:gd name="T26" fmla="*/ 2147483647 w 230"/>
              <a:gd name="T27" fmla="*/ 2147483647 h 447"/>
              <a:gd name="T28" fmla="*/ 2147483647 w 230"/>
              <a:gd name="T29" fmla="*/ 2147483647 h 447"/>
              <a:gd name="T30" fmla="*/ 2147483647 w 230"/>
              <a:gd name="T31" fmla="*/ 2147483647 h 447"/>
              <a:gd name="T32" fmla="*/ 2147483647 w 230"/>
              <a:gd name="T33" fmla="*/ 2147483647 h 447"/>
              <a:gd name="T34" fmla="*/ 2147483647 w 230"/>
              <a:gd name="T35" fmla="*/ 2147483647 h 447"/>
              <a:gd name="T36" fmla="*/ 2147483647 w 230"/>
              <a:gd name="T37" fmla="*/ 2147483647 h 447"/>
              <a:gd name="T38" fmla="*/ 2147483647 w 230"/>
              <a:gd name="T39" fmla="*/ 2147483647 h 447"/>
              <a:gd name="T40" fmla="*/ 2147483647 w 230"/>
              <a:gd name="T41" fmla="*/ 2147483647 h 447"/>
              <a:gd name="T42" fmla="*/ 2147483647 w 230"/>
              <a:gd name="T43" fmla="*/ 2147483647 h 447"/>
              <a:gd name="T44" fmla="*/ 2147483647 w 230"/>
              <a:gd name="T45" fmla="*/ 2147483647 h 447"/>
              <a:gd name="T46" fmla="*/ 2147483647 w 230"/>
              <a:gd name="T47" fmla="*/ 2147483647 h 447"/>
              <a:gd name="T48" fmla="*/ 2147483647 w 230"/>
              <a:gd name="T49" fmla="*/ 0 h 447"/>
              <a:gd name="T50" fmla="*/ 2147483647 w 230"/>
              <a:gd name="T51" fmla="*/ 0 h 447"/>
              <a:gd name="T52" fmla="*/ 2147483647 w 230"/>
              <a:gd name="T53" fmla="*/ 2147483647 h 447"/>
              <a:gd name="T54" fmla="*/ 2147483647 w 230"/>
              <a:gd name="T55" fmla="*/ 2147483647 h 447"/>
              <a:gd name="T56" fmla="*/ 0 w 230"/>
              <a:gd name="T57" fmla="*/ 2147483647 h 447"/>
              <a:gd name="T58" fmla="*/ 0 w 230"/>
              <a:gd name="T59" fmla="*/ 2147483647 h 447"/>
              <a:gd name="T60" fmla="*/ 2147483647 w 230"/>
              <a:gd name="T61" fmla="*/ 2147483647 h 447"/>
              <a:gd name="T62" fmla="*/ 2147483647 w 230"/>
              <a:gd name="T63" fmla="*/ 2147483647 h 447"/>
              <a:gd name="T64" fmla="*/ 2147483647 w 230"/>
              <a:gd name="T65" fmla="*/ 2147483647 h 447"/>
              <a:gd name="T66" fmla="*/ 2147483647 w 230"/>
              <a:gd name="T67" fmla="*/ 2147483647 h 447"/>
              <a:gd name="T68" fmla="*/ 2147483647 w 230"/>
              <a:gd name="T69" fmla="*/ 2147483647 h 447"/>
              <a:gd name="T70" fmla="*/ 2147483647 w 230"/>
              <a:gd name="T71" fmla="*/ 2147483647 h 447"/>
              <a:gd name="T72" fmla="*/ 2147483647 w 230"/>
              <a:gd name="T73" fmla="*/ 2147483647 h 447"/>
              <a:gd name="T74" fmla="*/ 2147483647 w 230"/>
              <a:gd name="T75" fmla="*/ 2147483647 h 447"/>
              <a:gd name="T76" fmla="*/ 2147483647 w 230"/>
              <a:gd name="T77" fmla="*/ 2147483647 h 447"/>
              <a:gd name="T78" fmla="*/ 2147483647 w 230"/>
              <a:gd name="T79" fmla="*/ 2147483647 h 447"/>
              <a:gd name="T80" fmla="*/ 2147483647 w 230"/>
              <a:gd name="T81" fmla="*/ 2147483647 h 447"/>
              <a:gd name="T82" fmla="*/ 2147483647 w 230"/>
              <a:gd name="T83" fmla="*/ 2147483647 h 447"/>
              <a:gd name="T84" fmla="*/ 2147483647 w 230"/>
              <a:gd name="T85" fmla="*/ 2147483647 h 447"/>
              <a:gd name="T86" fmla="*/ 2147483647 w 230"/>
              <a:gd name="T87" fmla="*/ 2147483647 h 447"/>
              <a:gd name="T88" fmla="*/ 2147483647 w 230"/>
              <a:gd name="T89" fmla="*/ 2147483647 h 447"/>
              <a:gd name="T90" fmla="*/ 2147483647 w 230"/>
              <a:gd name="T91" fmla="*/ 2147483647 h 447"/>
              <a:gd name="T92" fmla="*/ 2147483647 w 230"/>
              <a:gd name="T93" fmla="*/ 2147483647 h 447"/>
              <a:gd name="T94" fmla="*/ 2147483647 w 230"/>
              <a:gd name="T95" fmla="*/ 2147483647 h 447"/>
              <a:gd name="T96" fmla="*/ 2147483647 w 230"/>
              <a:gd name="T97" fmla="*/ 2147483647 h 447"/>
              <a:gd name="T98" fmla="*/ 2147483647 w 230"/>
              <a:gd name="T99" fmla="*/ 2147483647 h 447"/>
              <a:gd name="T100" fmla="*/ 2147483647 w 230"/>
              <a:gd name="T101" fmla="*/ 2147483647 h 447"/>
              <a:gd name="T102" fmla="*/ 2147483647 w 230"/>
              <a:gd name="T103" fmla="*/ 2147483647 h 447"/>
              <a:gd name="T104" fmla="*/ 2147483647 w 230"/>
              <a:gd name="T105" fmla="*/ 2147483647 h 447"/>
              <a:gd name="T106" fmla="*/ 2147483647 w 230"/>
              <a:gd name="T107" fmla="*/ 2147483647 h 447"/>
              <a:gd name="T108" fmla="*/ 2147483647 w 230"/>
              <a:gd name="T109" fmla="*/ 2147483647 h 447"/>
              <a:gd name="T110" fmla="*/ 2147483647 w 230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7"/>
              <a:gd name="T170" fmla="*/ 230 w 230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6" name="Freeform 20"/>
          <p:cNvSpPr>
            <a:spLocks/>
          </p:cNvSpPr>
          <p:nvPr/>
        </p:nvSpPr>
        <p:spPr bwMode="auto">
          <a:xfrm>
            <a:off x="7612064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7" name="Freeform 21"/>
          <p:cNvSpPr>
            <a:spLocks/>
          </p:cNvSpPr>
          <p:nvPr/>
        </p:nvSpPr>
        <p:spPr bwMode="auto">
          <a:xfrm>
            <a:off x="6592889" y="2211389"/>
            <a:ext cx="365125" cy="903287"/>
          </a:xfrm>
          <a:custGeom>
            <a:avLst/>
            <a:gdLst>
              <a:gd name="T0" fmla="*/ 2147483647 w 230"/>
              <a:gd name="T1" fmla="*/ 2147483647 h 569"/>
              <a:gd name="T2" fmla="*/ 2147483647 w 230"/>
              <a:gd name="T3" fmla="*/ 2147483647 h 569"/>
              <a:gd name="T4" fmla="*/ 2147483647 w 230"/>
              <a:gd name="T5" fmla="*/ 2147483647 h 569"/>
              <a:gd name="T6" fmla="*/ 2147483647 w 230"/>
              <a:gd name="T7" fmla="*/ 2147483647 h 569"/>
              <a:gd name="T8" fmla="*/ 2147483647 w 230"/>
              <a:gd name="T9" fmla="*/ 2147483647 h 569"/>
              <a:gd name="T10" fmla="*/ 2147483647 w 230"/>
              <a:gd name="T11" fmla="*/ 2147483647 h 569"/>
              <a:gd name="T12" fmla="*/ 2147483647 w 230"/>
              <a:gd name="T13" fmla="*/ 2147483647 h 569"/>
              <a:gd name="T14" fmla="*/ 2147483647 w 230"/>
              <a:gd name="T15" fmla="*/ 2147483647 h 569"/>
              <a:gd name="T16" fmla="*/ 2147483647 w 230"/>
              <a:gd name="T17" fmla="*/ 2147483647 h 569"/>
              <a:gd name="T18" fmla="*/ 2147483647 w 230"/>
              <a:gd name="T19" fmla="*/ 2147483647 h 569"/>
              <a:gd name="T20" fmla="*/ 2147483647 w 230"/>
              <a:gd name="T21" fmla="*/ 2147483647 h 569"/>
              <a:gd name="T22" fmla="*/ 2147483647 w 230"/>
              <a:gd name="T23" fmla="*/ 2147483647 h 569"/>
              <a:gd name="T24" fmla="*/ 2147483647 w 230"/>
              <a:gd name="T25" fmla="*/ 2147483647 h 569"/>
              <a:gd name="T26" fmla="*/ 2147483647 w 230"/>
              <a:gd name="T27" fmla="*/ 2147483647 h 569"/>
              <a:gd name="T28" fmla="*/ 0 w 230"/>
              <a:gd name="T29" fmla="*/ 2147483647 h 569"/>
              <a:gd name="T30" fmla="*/ 2147483647 w 230"/>
              <a:gd name="T31" fmla="*/ 2147483647 h 569"/>
              <a:gd name="T32" fmla="*/ 2147483647 w 230"/>
              <a:gd name="T33" fmla="*/ 2147483647 h 569"/>
              <a:gd name="T34" fmla="*/ 2147483647 w 230"/>
              <a:gd name="T35" fmla="*/ 2147483647 h 569"/>
              <a:gd name="T36" fmla="*/ 2147483647 w 230"/>
              <a:gd name="T37" fmla="*/ 2147483647 h 569"/>
              <a:gd name="T38" fmla="*/ 2147483647 w 230"/>
              <a:gd name="T39" fmla="*/ 2147483647 h 569"/>
              <a:gd name="T40" fmla="*/ 2147483647 w 230"/>
              <a:gd name="T41" fmla="*/ 2147483647 h 569"/>
              <a:gd name="T42" fmla="*/ 2147483647 w 230"/>
              <a:gd name="T43" fmla="*/ 2147483647 h 569"/>
              <a:gd name="T44" fmla="*/ 2147483647 w 230"/>
              <a:gd name="T45" fmla="*/ 2147483647 h 569"/>
              <a:gd name="T46" fmla="*/ 2147483647 w 230"/>
              <a:gd name="T47" fmla="*/ 2147483647 h 569"/>
              <a:gd name="T48" fmla="*/ 2147483647 w 230"/>
              <a:gd name="T49" fmla="*/ 2147483647 h 569"/>
              <a:gd name="T50" fmla="*/ 2147483647 w 230"/>
              <a:gd name="T51" fmla="*/ 2147483647 h 569"/>
              <a:gd name="T52" fmla="*/ 2147483647 w 230"/>
              <a:gd name="T53" fmla="*/ 2147483647 h 569"/>
              <a:gd name="T54" fmla="*/ 2147483647 w 230"/>
              <a:gd name="T55" fmla="*/ 2147483647 h 569"/>
              <a:gd name="T56" fmla="*/ 2147483647 w 230"/>
              <a:gd name="T57" fmla="*/ 2147483647 h 569"/>
              <a:gd name="T58" fmla="*/ 2147483647 w 230"/>
              <a:gd name="T59" fmla="*/ 2147483647 h 569"/>
              <a:gd name="T60" fmla="*/ 2147483647 w 230"/>
              <a:gd name="T61" fmla="*/ 0 h 569"/>
              <a:gd name="T62" fmla="*/ 2147483647 w 230"/>
              <a:gd name="T63" fmla="*/ 2147483647 h 569"/>
              <a:gd name="T64" fmla="*/ 2147483647 w 230"/>
              <a:gd name="T65" fmla="*/ 2147483647 h 569"/>
              <a:gd name="T66" fmla="*/ 2147483647 w 230"/>
              <a:gd name="T67" fmla="*/ 2147483647 h 569"/>
              <a:gd name="T68" fmla="*/ 2147483647 w 230"/>
              <a:gd name="T69" fmla="*/ 2147483647 h 569"/>
              <a:gd name="T70" fmla="*/ 2147483647 w 230"/>
              <a:gd name="T71" fmla="*/ 2147483647 h 569"/>
              <a:gd name="T72" fmla="*/ 2147483647 w 230"/>
              <a:gd name="T73" fmla="*/ 2147483647 h 569"/>
              <a:gd name="T74" fmla="*/ 2147483647 w 230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0"/>
              <a:gd name="T115" fmla="*/ 0 h 569"/>
              <a:gd name="T116" fmla="*/ 230 w 230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8" name="Freeform 22"/>
          <p:cNvSpPr>
            <a:spLocks/>
          </p:cNvSpPr>
          <p:nvPr/>
        </p:nvSpPr>
        <p:spPr bwMode="auto">
          <a:xfrm>
            <a:off x="6592889" y="2405063"/>
            <a:ext cx="365125" cy="709612"/>
          </a:xfrm>
          <a:custGeom>
            <a:avLst/>
            <a:gdLst>
              <a:gd name="T0" fmla="*/ 2147483647 w 230"/>
              <a:gd name="T1" fmla="*/ 2147483647 h 447"/>
              <a:gd name="T2" fmla="*/ 2147483647 w 230"/>
              <a:gd name="T3" fmla="*/ 2147483647 h 447"/>
              <a:gd name="T4" fmla="*/ 2147483647 w 230"/>
              <a:gd name="T5" fmla="*/ 2147483647 h 447"/>
              <a:gd name="T6" fmla="*/ 2147483647 w 230"/>
              <a:gd name="T7" fmla="*/ 2147483647 h 447"/>
              <a:gd name="T8" fmla="*/ 2147483647 w 230"/>
              <a:gd name="T9" fmla="*/ 2147483647 h 447"/>
              <a:gd name="T10" fmla="*/ 2147483647 w 230"/>
              <a:gd name="T11" fmla="*/ 2147483647 h 447"/>
              <a:gd name="T12" fmla="*/ 2147483647 w 230"/>
              <a:gd name="T13" fmla="*/ 2147483647 h 447"/>
              <a:gd name="T14" fmla="*/ 2147483647 w 230"/>
              <a:gd name="T15" fmla="*/ 2147483647 h 447"/>
              <a:gd name="T16" fmla="*/ 2147483647 w 230"/>
              <a:gd name="T17" fmla="*/ 2147483647 h 447"/>
              <a:gd name="T18" fmla="*/ 2147483647 w 230"/>
              <a:gd name="T19" fmla="*/ 2147483647 h 447"/>
              <a:gd name="T20" fmla="*/ 2147483647 w 230"/>
              <a:gd name="T21" fmla="*/ 2147483647 h 447"/>
              <a:gd name="T22" fmla="*/ 2147483647 w 230"/>
              <a:gd name="T23" fmla="*/ 2147483647 h 447"/>
              <a:gd name="T24" fmla="*/ 2147483647 w 230"/>
              <a:gd name="T25" fmla="*/ 2147483647 h 447"/>
              <a:gd name="T26" fmla="*/ 2147483647 w 230"/>
              <a:gd name="T27" fmla="*/ 2147483647 h 447"/>
              <a:gd name="T28" fmla="*/ 2147483647 w 230"/>
              <a:gd name="T29" fmla="*/ 2147483647 h 447"/>
              <a:gd name="T30" fmla="*/ 2147483647 w 230"/>
              <a:gd name="T31" fmla="*/ 2147483647 h 447"/>
              <a:gd name="T32" fmla="*/ 2147483647 w 230"/>
              <a:gd name="T33" fmla="*/ 2147483647 h 447"/>
              <a:gd name="T34" fmla="*/ 2147483647 w 230"/>
              <a:gd name="T35" fmla="*/ 2147483647 h 447"/>
              <a:gd name="T36" fmla="*/ 2147483647 w 230"/>
              <a:gd name="T37" fmla="*/ 2147483647 h 447"/>
              <a:gd name="T38" fmla="*/ 2147483647 w 230"/>
              <a:gd name="T39" fmla="*/ 2147483647 h 447"/>
              <a:gd name="T40" fmla="*/ 2147483647 w 230"/>
              <a:gd name="T41" fmla="*/ 2147483647 h 447"/>
              <a:gd name="T42" fmla="*/ 2147483647 w 230"/>
              <a:gd name="T43" fmla="*/ 2147483647 h 447"/>
              <a:gd name="T44" fmla="*/ 2147483647 w 230"/>
              <a:gd name="T45" fmla="*/ 2147483647 h 447"/>
              <a:gd name="T46" fmla="*/ 2147483647 w 230"/>
              <a:gd name="T47" fmla="*/ 2147483647 h 447"/>
              <a:gd name="T48" fmla="*/ 2147483647 w 230"/>
              <a:gd name="T49" fmla="*/ 0 h 447"/>
              <a:gd name="T50" fmla="*/ 2147483647 w 230"/>
              <a:gd name="T51" fmla="*/ 0 h 447"/>
              <a:gd name="T52" fmla="*/ 2147483647 w 230"/>
              <a:gd name="T53" fmla="*/ 2147483647 h 447"/>
              <a:gd name="T54" fmla="*/ 2147483647 w 230"/>
              <a:gd name="T55" fmla="*/ 2147483647 h 447"/>
              <a:gd name="T56" fmla="*/ 0 w 230"/>
              <a:gd name="T57" fmla="*/ 2147483647 h 447"/>
              <a:gd name="T58" fmla="*/ 0 w 230"/>
              <a:gd name="T59" fmla="*/ 2147483647 h 447"/>
              <a:gd name="T60" fmla="*/ 2147483647 w 230"/>
              <a:gd name="T61" fmla="*/ 2147483647 h 447"/>
              <a:gd name="T62" fmla="*/ 2147483647 w 230"/>
              <a:gd name="T63" fmla="*/ 2147483647 h 447"/>
              <a:gd name="T64" fmla="*/ 2147483647 w 230"/>
              <a:gd name="T65" fmla="*/ 2147483647 h 447"/>
              <a:gd name="T66" fmla="*/ 2147483647 w 230"/>
              <a:gd name="T67" fmla="*/ 2147483647 h 447"/>
              <a:gd name="T68" fmla="*/ 2147483647 w 230"/>
              <a:gd name="T69" fmla="*/ 2147483647 h 447"/>
              <a:gd name="T70" fmla="*/ 2147483647 w 230"/>
              <a:gd name="T71" fmla="*/ 2147483647 h 447"/>
              <a:gd name="T72" fmla="*/ 2147483647 w 230"/>
              <a:gd name="T73" fmla="*/ 2147483647 h 447"/>
              <a:gd name="T74" fmla="*/ 2147483647 w 230"/>
              <a:gd name="T75" fmla="*/ 2147483647 h 447"/>
              <a:gd name="T76" fmla="*/ 2147483647 w 230"/>
              <a:gd name="T77" fmla="*/ 2147483647 h 447"/>
              <a:gd name="T78" fmla="*/ 2147483647 w 230"/>
              <a:gd name="T79" fmla="*/ 2147483647 h 447"/>
              <a:gd name="T80" fmla="*/ 2147483647 w 230"/>
              <a:gd name="T81" fmla="*/ 2147483647 h 447"/>
              <a:gd name="T82" fmla="*/ 2147483647 w 230"/>
              <a:gd name="T83" fmla="*/ 2147483647 h 447"/>
              <a:gd name="T84" fmla="*/ 2147483647 w 230"/>
              <a:gd name="T85" fmla="*/ 2147483647 h 447"/>
              <a:gd name="T86" fmla="*/ 2147483647 w 230"/>
              <a:gd name="T87" fmla="*/ 2147483647 h 447"/>
              <a:gd name="T88" fmla="*/ 2147483647 w 230"/>
              <a:gd name="T89" fmla="*/ 2147483647 h 447"/>
              <a:gd name="T90" fmla="*/ 2147483647 w 230"/>
              <a:gd name="T91" fmla="*/ 2147483647 h 447"/>
              <a:gd name="T92" fmla="*/ 2147483647 w 230"/>
              <a:gd name="T93" fmla="*/ 2147483647 h 447"/>
              <a:gd name="T94" fmla="*/ 2147483647 w 230"/>
              <a:gd name="T95" fmla="*/ 2147483647 h 447"/>
              <a:gd name="T96" fmla="*/ 2147483647 w 230"/>
              <a:gd name="T97" fmla="*/ 2147483647 h 447"/>
              <a:gd name="T98" fmla="*/ 2147483647 w 230"/>
              <a:gd name="T99" fmla="*/ 2147483647 h 447"/>
              <a:gd name="T100" fmla="*/ 2147483647 w 230"/>
              <a:gd name="T101" fmla="*/ 2147483647 h 447"/>
              <a:gd name="T102" fmla="*/ 2147483647 w 230"/>
              <a:gd name="T103" fmla="*/ 2147483647 h 447"/>
              <a:gd name="T104" fmla="*/ 2147483647 w 230"/>
              <a:gd name="T105" fmla="*/ 2147483647 h 447"/>
              <a:gd name="T106" fmla="*/ 2147483647 w 230"/>
              <a:gd name="T107" fmla="*/ 2147483647 h 447"/>
              <a:gd name="T108" fmla="*/ 2147483647 w 230"/>
              <a:gd name="T109" fmla="*/ 2147483647 h 447"/>
              <a:gd name="T110" fmla="*/ 2147483647 w 230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7"/>
              <a:gd name="T170" fmla="*/ 230 w 230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9" name="Freeform 23"/>
          <p:cNvSpPr>
            <a:spLocks/>
          </p:cNvSpPr>
          <p:nvPr/>
        </p:nvSpPr>
        <p:spPr bwMode="auto">
          <a:xfrm>
            <a:off x="6697664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0" name="Freeform 24"/>
          <p:cNvSpPr>
            <a:spLocks/>
          </p:cNvSpPr>
          <p:nvPr/>
        </p:nvSpPr>
        <p:spPr bwMode="auto">
          <a:xfrm>
            <a:off x="8421689" y="2211389"/>
            <a:ext cx="363537" cy="903287"/>
          </a:xfrm>
          <a:custGeom>
            <a:avLst/>
            <a:gdLst>
              <a:gd name="T0" fmla="*/ 2147483647 w 229"/>
              <a:gd name="T1" fmla="*/ 2147483647 h 569"/>
              <a:gd name="T2" fmla="*/ 2147483647 w 229"/>
              <a:gd name="T3" fmla="*/ 2147483647 h 569"/>
              <a:gd name="T4" fmla="*/ 2147483647 w 229"/>
              <a:gd name="T5" fmla="*/ 2147483647 h 569"/>
              <a:gd name="T6" fmla="*/ 2147483647 w 229"/>
              <a:gd name="T7" fmla="*/ 2147483647 h 569"/>
              <a:gd name="T8" fmla="*/ 2147483647 w 229"/>
              <a:gd name="T9" fmla="*/ 2147483647 h 569"/>
              <a:gd name="T10" fmla="*/ 2147483647 w 229"/>
              <a:gd name="T11" fmla="*/ 2147483647 h 569"/>
              <a:gd name="T12" fmla="*/ 2147483647 w 229"/>
              <a:gd name="T13" fmla="*/ 2147483647 h 569"/>
              <a:gd name="T14" fmla="*/ 2147483647 w 229"/>
              <a:gd name="T15" fmla="*/ 2147483647 h 569"/>
              <a:gd name="T16" fmla="*/ 2147483647 w 229"/>
              <a:gd name="T17" fmla="*/ 2147483647 h 569"/>
              <a:gd name="T18" fmla="*/ 2147483647 w 229"/>
              <a:gd name="T19" fmla="*/ 2147483647 h 569"/>
              <a:gd name="T20" fmla="*/ 2147483647 w 229"/>
              <a:gd name="T21" fmla="*/ 2147483647 h 569"/>
              <a:gd name="T22" fmla="*/ 2147483647 w 229"/>
              <a:gd name="T23" fmla="*/ 2147483647 h 569"/>
              <a:gd name="T24" fmla="*/ 2147483647 w 229"/>
              <a:gd name="T25" fmla="*/ 2147483647 h 569"/>
              <a:gd name="T26" fmla="*/ 2147483647 w 229"/>
              <a:gd name="T27" fmla="*/ 2147483647 h 569"/>
              <a:gd name="T28" fmla="*/ 0 w 229"/>
              <a:gd name="T29" fmla="*/ 2147483647 h 569"/>
              <a:gd name="T30" fmla="*/ 2147483647 w 229"/>
              <a:gd name="T31" fmla="*/ 2147483647 h 569"/>
              <a:gd name="T32" fmla="*/ 2147483647 w 229"/>
              <a:gd name="T33" fmla="*/ 2147483647 h 569"/>
              <a:gd name="T34" fmla="*/ 2147483647 w 229"/>
              <a:gd name="T35" fmla="*/ 2147483647 h 569"/>
              <a:gd name="T36" fmla="*/ 2147483647 w 229"/>
              <a:gd name="T37" fmla="*/ 2147483647 h 569"/>
              <a:gd name="T38" fmla="*/ 2147483647 w 229"/>
              <a:gd name="T39" fmla="*/ 2147483647 h 569"/>
              <a:gd name="T40" fmla="*/ 2147483647 w 229"/>
              <a:gd name="T41" fmla="*/ 2147483647 h 569"/>
              <a:gd name="T42" fmla="*/ 2147483647 w 229"/>
              <a:gd name="T43" fmla="*/ 2147483647 h 569"/>
              <a:gd name="T44" fmla="*/ 2147483647 w 229"/>
              <a:gd name="T45" fmla="*/ 2147483647 h 569"/>
              <a:gd name="T46" fmla="*/ 2147483647 w 229"/>
              <a:gd name="T47" fmla="*/ 2147483647 h 569"/>
              <a:gd name="T48" fmla="*/ 2147483647 w 229"/>
              <a:gd name="T49" fmla="*/ 2147483647 h 569"/>
              <a:gd name="T50" fmla="*/ 2147483647 w 229"/>
              <a:gd name="T51" fmla="*/ 2147483647 h 569"/>
              <a:gd name="T52" fmla="*/ 2147483647 w 229"/>
              <a:gd name="T53" fmla="*/ 2147483647 h 569"/>
              <a:gd name="T54" fmla="*/ 2147483647 w 229"/>
              <a:gd name="T55" fmla="*/ 2147483647 h 569"/>
              <a:gd name="T56" fmla="*/ 2147483647 w 229"/>
              <a:gd name="T57" fmla="*/ 2147483647 h 569"/>
              <a:gd name="T58" fmla="*/ 2147483647 w 229"/>
              <a:gd name="T59" fmla="*/ 2147483647 h 569"/>
              <a:gd name="T60" fmla="*/ 2147483647 w 229"/>
              <a:gd name="T61" fmla="*/ 0 h 569"/>
              <a:gd name="T62" fmla="*/ 2147483647 w 229"/>
              <a:gd name="T63" fmla="*/ 2147483647 h 569"/>
              <a:gd name="T64" fmla="*/ 2147483647 w 229"/>
              <a:gd name="T65" fmla="*/ 2147483647 h 569"/>
              <a:gd name="T66" fmla="*/ 2147483647 w 229"/>
              <a:gd name="T67" fmla="*/ 2147483647 h 569"/>
              <a:gd name="T68" fmla="*/ 2147483647 w 229"/>
              <a:gd name="T69" fmla="*/ 2147483647 h 569"/>
              <a:gd name="T70" fmla="*/ 2147483647 w 229"/>
              <a:gd name="T71" fmla="*/ 2147483647 h 569"/>
              <a:gd name="T72" fmla="*/ 2147483647 w 229"/>
              <a:gd name="T73" fmla="*/ 2147483647 h 569"/>
              <a:gd name="T74" fmla="*/ 2147483647 w 229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9"/>
              <a:gd name="T115" fmla="*/ 0 h 569"/>
              <a:gd name="T116" fmla="*/ 229 w 229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1" name="Freeform 25"/>
          <p:cNvSpPr>
            <a:spLocks/>
          </p:cNvSpPr>
          <p:nvPr/>
        </p:nvSpPr>
        <p:spPr bwMode="auto">
          <a:xfrm>
            <a:off x="8421689" y="2405063"/>
            <a:ext cx="363537" cy="709612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2" name="Freeform 26"/>
          <p:cNvSpPr>
            <a:spLocks/>
          </p:cNvSpPr>
          <p:nvPr/>
        </p:nvSpPr>
        <p:spPr bwMode="auto">
          <a:xfrm>
            <a:off x="8526464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3" name="Freeform 27"/>
          <p:cNvSpPr>
            <a:spLocks/>
          </p:cNvSpPr>
          <p:nvPr/>
        </p:nvSpPr>
        <p:spPr bwMode="auto">
          <a:xfrm>
            <a:off x="6135689" y="2211389"/>
            <a:ext cx="365125" cy="903287"/>
          </a:xfrm>
          <a:custGeom>
            <a:avLst/>
            <a:gdLst>
              <a:gd name="T0" fmla="*/ 2147483647 w 230"/>
              <a:gd name="T1" fmla="*/ 2147483647 h 569"/>
              <a:gd name="T2" fmla="*/ 2147483647 w 230"/>
              <a:gd name="T3" fmla="*/ 2147483647 h 569"/>
              <a:gd name="T4" fmla="*/ 2147483647 w 230"/>
              <a:gd name="T5" fmla="*/ 2147483647 h 569"/>
              <a:gd name="T6" fmla="*/ 2147483647 w 230"/>
              <a:gd name="T7" fmla="*/ 2147483647 h 569"/>
              <a:gd name="T8" fmla="*/ 2147483647 w 230"/>
              <a:gd name="T9" fmla="*/ 2147483647 h 569"/>
              <a:gd name="T10" fmla="*/ 2147483647 w 230"/>
              <a:gd name="T11" fmla="*/ 2147483647 h 569"/>
              <a:gd name="T12" fmla="*/ 2147483647 w 230"/>
              <a:gd name="T13" fmla="*/ 2147483647 h 569"/>
              <a:gd name="T14" fmla="*/ 2147483647 w 230"/>
              <a:gd name="T15" fmla="*/ 2147483647 h 569"/>
              <a:gd name="T16" fmla="*/ 2147483647 w 230"/>
              <a:gd name="T17" fmla="*/ 2147483647 h 569"/>
              <a:gd name="T18" fmla="*/ 2147483647 w 230"/>
              <a:gd name="T19" fmla="*/ 2147483647 h 569"/>
              <a:gd name="T20" fmla="*/ 2147483647 w 230"/>
              <a:gd name="T21" fmla="*/ 2147483647 h 569"/>
              <a:gd name="T22" fmla="*/ 2147483647 w 230"/>
              <a:gd name="T23" fmla="*/ 2147483647 h 569"/>
              <a:gd name="T24" fmla="*/ 2147483647 w 230"/>
              <a:gd name="T25" fmla="*/ 2147483647 h 569"/>
              <a:gd name="T26" fmla="*/ 2147483647 w 230"/>
              <a:gd name="T27" fmla="*/ 2147483647 h 569"/>
              <a:gd name="T28" fmla="*/ 0 w 230"/>
              <a:gd name="T29" fmla="*/ 2147483647 h 569"/>
              <a:gd name="T30" fmla="*/ 2147483647 w 230"/>
              <a:gd name="T31" fmla="*/ 2147483647 h 569"/>
              <a:gd name="T32" fmla="*/ 2147483647 w 230"/>
              <a:gd name="T33" fmla="*/ 2147483647 h 569"/>
              <a:gd name="T34" fmla="*/ 2147483647 w 230"/>
              <a:gd name="T35" fmla="*/ 2147483647 h 569"/>
              <a:gd name="T36" fmla="*/ 2147483647 w 230"/>
              <a:gd name="T37" fmla="*/ 2147483647 h 569"/>
              <a:gd name="T38" fmla="*/ 2147483647 w 230"/>
              <a:gd name="T39" fmla="*/ 2147483647 h 569"/>
              <a:gd name="T40" fmla="*/ 2147483647 w 230"/>
              <a:gd name="T41" fmla="*/ 2147483647 h 569"/>
              <a:gd name="T42" fmla="*/ 2147483647 w 230"/>
              <a:gd name="T43" fmla="*/ 2147483647 h 569"/>
              <a:gd name="T44" fmla="*/ 2147483647 w 230"/>
              <a:gd name="T45" fmla="*/ 2147483647 h 569"/>
              <a:gd name="T46" fmla="*/ 2147483647 w 230"/>
              <a:gd name="T47" fmla="*/ 2147483647 h 569"/>
              <a:gd name="T48" fmla="*/ 2147483647 w 230"/>
              <a:gd name="T49" fmla="*/ 2147483647 h 569"/>
              <a:gd name="T50" fmla="*/ 2147483647 w 230"/>
              <a:gd name="T51" fmla="*/ 2147483647 h 569"/>
              <a:gd name="T52" fmla="*/ 2147483647 w 230"/>
              <a:gd name="T53" fmla="*/ 2147483647 h 569"/>
              <a:gd name="T54" fmla="*/ 2147483647 w 230"/>
              <a:gd name="T55" fmla="*/ 2147483647 h 569"/>
              <a:gd name="T56" fmla="*/ 2147483647 w 230"/>
              <a:gd name="T57" fmla="*/ 2147483647 h 569"/>
              <a:gd name="T58" fmla="*/ 2147483647 w 230"/>
              <a:gd name="T59" fmla="*/ 2147483647 h 569"/>
              <a:gd name="T60" fmla="*/ 2147483647 w 230"/>
              <a:gd name="T61" fmla="*/ 0 h 569"/>
              <a:gd name="T62" fmla="*/ 2147483647 w 230"/>
              <a:gd name="T63" fmla="*/ 2147483647 h 569"/>
              <a:gd name="T64" fmla="*/ 2147483647 w 230"/>
              <a:gd name="T65" fmla="*/ 2147483647 h 569"/>
              <a:gd name="T66" fmla="*/ 2147483647 w 230"/>
              <a:gd name="T67" fmla="*/ 2147483647 h 569"/>
              <a:gd name="T68" fmla="*/ 2147483647 w 230"/>
              <a:gd name="T69" fmla="*/ 2147483647 h 569"/>
              <a:gd name="T70" fmla="*/ 2147483647 w 230"/>
              <a:gd name="T71" fmla="*/ 2147483647 h 569"/>
              <a:gd name="T72" fmla="*/ 2147483647 w 230"/>
              <a:gd name="T73" fmla="*/ 2147483647 h 569"/>
              <a:gd name="T74" fmla="*/ 2147483647 w 230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0"/>
              <a:gd name="T115" fmla="*/ 0 h 569"/>
              <a:gd name="T116" fmla="*/ 230 w 230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4" name="Freeform 28"/>
          <p:cNvSpPr>
            <a:spLocks/>
          </p:cNvSpPr>
          <p:nvPr/>
        </p:nvSpPr>
        <p:spPr bwMode="auto">
          <a:xfrm>
            <a:off x="6135689" y="2405063"/>
            <a:ext cx="365125" cy="709612"/>
          </a:xfrm>
          <a:custGeom>
            <a:avLst/>
            <a:gdLst>
              <a:gd name="T0" fmla="*/ 2147483647 w 230"/>
              <a:gd name="T1" fmla="*/ 2147483647 h 447"/>
              <a:gd name="T2" fmla="*/ 2147483647 w 230"/>
              <a:gd name="T3" fmla="*/ 2147483647 h 447"/>
              <a:gd name="T4" fmla="*/ 2147483647 w 230"/>
              <a:gd name="T5" fmla="*/ 2147483647 h 447"/>
              <a:gd name="T6" fmla="*/ 2147483647 w 230"/>
              <a:gd name="T7" fmla="*/ 2147483647 h 447"/>
              <a:gd name="T8" fmla="*/ 2147483647 w 230"/>
              <a:gd name="T9" fmla="*/ 2147483647 h 447"/>
              <a:gd name="T10" fmla="*/ 2147483647 w 230"/>
              <a:gd name="T11" fmla="*/ 2147483647 h 447"/>
              <a:gd name="T12" fmla="*/ 2147483647 w 230"/>
              <a:gd name="T13" fmla="*/ 2147483647 h 447"/>
              <a:gd name="T14" fmla="*/ 2147483647 w 230"/>
              <a:gd name="T15" fmla="*/ 2147483647 h 447"/>
              <a:gd name="T16" fmla="*/ 2147483647 w 230"/>
              <a:gd name="T17" fmla="*/ 2147483647 h 447"/>
              <a:gd name="T18" fmla="*/ 2147483647 w 230"/>
              <a:gd name="T19" fmla="*/ 2147483647 h 447"/>
              <a:gd name="T20" fmla="*/ 2147483647 w 230"/>
              <a:gd name="T21" fmla="*/ 2147483647 h 447"/>
              <a:gd name="T22" fmla="*/ 2147483647 w 230"/>
              <a:gd name="T23" fmla="*/ 2147483647 h 447"/>
              <a:gd name="T24" fmla="*/ 2147483647 w 230"/>
              <a:gd name="T25" fmla="*/ 2147483647 h 447"/>
              <a:gd name="T26" fmla="*/ 2147483647 w 230"/>
              <a:gd name="T27" fmla="*/ 2147483647 h 447"/>
              <a:gd name="T28" fmla="*/ 2147483647 w 230"/>
              <a:gd name="T29" fmla="*/ 2147483647 h 447"/>
              <a:gd name="T30" fmla="*/ 2147483647 w 230"/>
              <a:gd name="T31" fmla="*/ 2147483647 h 447"/>
              <a:gd name="T32" fmla="*/ 2147483647 w 230"/>
              <a:gd name="T33" fmla="*/ 2147483647 h 447"/>
              <a:gd name="T34" fmla="*/ 2147483647 w 230"/>
              <a:gd name="T35" fmla="*/ 2147483647 h 447"/>
              <a:gd name="T36" fmla="*/ 2147483647 w 230"/>
              <a:gd name="T37" fmla="*/ 2147483647 h 447"/>
              <a:gd name="T38" fmla="*/ 2147483647 w 230"/>
              <a:gd name="T39" fmla="*/ 2147483647 h 447"/>
              <a:gd name="T40" fmla="*/ 2147483647 w 230"/>
              <a:gd name="T41" fmla="*/ 2147483647 h 447"/>
              <a:gd name="T42" fmla="*/ 2147483647 w 230"/>
              <a:gd name="T43" fmla="*/ 2147483647 h 447"/>
              <a:gd name="T44" fmla="*/ 2147483647 w 230"/>
              <a:gd name="T45" fmla="*/ 2147483647 h 447"/>
              <a:gd name="T46" fmla="*/ 2147483647 w 230"/>
              <a:gd name="T47" fmla="*/ 2147483647 h 447"/>
              <a:gd name="T48" fmla="*/ 2147483647 w 230"/>
              <a:gd name="T49" fmla="*/ 0 h 447"/>
              <a:gd name="T50" fmla="*/ 2147483647 w 230"/>
              <a:gd name="T51" fmla="*/ 0 h 447"/>
              <a:gd name="T52" fmla="*/ 2147483647 w 230"/>
              <a:gd name="T53" fmla="*/ 2147483647 h 447"/>
              <a:gd name="T54" fmla="*/ 2147483647 w 230"/>
              <a:gd name="T55" fmla="*/ 2147483647 h 447"/>
              <a:gd name="T56" fmla="*/ 0 w 230"/>
              <a:gd name="T57" fmla="*/ 2147483647 h 447"/>
              <a:gd name="T58" fmla="*/ 0 w 230"/>
              <a:gd name="T59" fmla="*/ 2147483647 h 447"/>
              <a:gd name="T60" fmla="*/ 2147483647 w 230"/>
              <a:gd name="T61" fmla="*/ 2147483647 h 447"/>
              <a:gd name="T62" fmla="*/ 2147483647 w 230"/>
              <a:gd name="T63" fmla="*/ 2147483647 h 447"/>
              <a:gd name="T64" fmla="*/ 2147483647 w 230"/>
              <a:gd name="T65" fmla="*/ 2147483647 h 447"/>
              <a:gd name="T66" fmla="*/ 2147483647 w 230"/>
              <a:gd name="T67" fmla="*/ 2147483647 h 447"/>
              <a:gd name="T68" fmla="*/ 2147483647 w 230"/>
              <a:gd name="T69" fmla="*/ 2147483647 h 447"/>
              <a:gd name="T70" fmla="*/ 2147483647 w 230"/>
              <a:gd name="T71" fmla="*/ 2147483647 h 447"/>
              <a:gd name="T72" fmla="*/ 2147483647 w 230"/>
              <a:gd name="T73" fmla="*/ 2147483647 h 447"/>
              <a:gd name="T74" fmla="*/ 2147483647 w 230"/>
              <a:gd name="T75" fmla="*/ 2147483647 h 447"/>
              <a:gd name="T76" fmla="*/ 2147483647 w 230"/>
              <a:gd name="T77" fmla="*/ 2147483647 h 447"/>
              <a:gd name="T78" fmla="*/ 2147483647 w 230"/>
              <a:gd name="T79" fmla="*/ 2147483647 h 447"/>
              <a:gd name="T80" fmla="*/ 2147483647 w 230"/>
              <a:gd name="T81" fmla="*/ 2147483647 h 447"/>
              <a:gd name="T82" fmla="*/ 2147483647 w 230"/>
              <a:gd name="T83" fmla="*/ 2147483647 h 447"/>
              <a:gd name="T84" fmla="*/ 2147483647 w 230"/>
              <a:gd name="T85" fmla="*/ 2147483647 h 447"/>
              <a:gd name="T86" fmla="*/ 2147483647 w 230"/>
              <a:gd name="T87" fmla="*/ 2147483647 h 447"/>
              <a:gd name="T88" fmla="*/ 2147483647 w 230"/>
              <a:gd name="T89" fmla="*/ 2147483647 h 447"/>
              <a:gd name="T90" fmla="*/ 2147483647 w 230"/>
              <a:gd name="T91" fmla="*/ 2147483647 h 447"/>
              <a:gd name="T92" fmla="*/ 2147483647 w 230"/>
              <a:gd name="T93" fmla="*/ 2147483647 h 447"/>
              <a:gd name="T94" fmla="*/ 2147483647 w 230"/>
              <a:gd name="T95" fmla="*/ 2147483647 h 447"/>
              <a:gd name="T96" fmla="*/ 2147483647 w 230"/>
              <a:gd name="T97" fmla="*/ 2147483647 h 447"/>
              <a:gd name="T98" fmla="*/ 2147483647 w 230"/>
              <a:gd name="T99" fmla="*/ 2147483647 h 447"/>
              <a:gd name="T100" fmla="*/ 2147483647 w 230"/>
              <a:gd name="T101" fmla="*/ 2147483647 h 447"/>
              <a:gd name="T102" fmla="*/ 2147483647 w 230"/>
              <a:gd name="T103" fmla="*/ 2147483647 h 447"/>
              <a:gd name="T104" fmla="*/ 2147483647 w 230"/>
              <a:gd name="T105" fmla="*/ 2147483647 h 447"/>
              <a:gd name="T106" fmla="*/ 2147483647 w 230"/>
              <a:gd name="T107" fmla="*/ 2147483647 h 447"/>
              <a:gd name="T108" fmla="*/ 2147483647 w 230"/>
              <a:gd name="T109" fmla="*/ 2147483647 h 447"/>
              <a:gd name="T110" fmla="*/ 2147483647 w 230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7"/>
              <a:gd name="T170" fmla="*/ 230 w 230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5" name="Freeform 29"/>
          <p:cNvSpPr>
            <a:spLocks/>
          </p:cNvSpPr>
          <p:nvPr/>
        </p:nvSpPr>
        <p:spPr bwMode="auto">
          <a:xfrm>
            <a:off x="6240464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6" name="Freeform 30"/>
          <p:cNvSpPr>
            <a:spLocks/>
          </p:cNvSpPr>
          <p:nvPr/>
        </p:nvSpPr>
        <p:spPr bwMode="auto">
          <a:xfrm>
            <a:off x="7050089" y="2211389"/>
            <a:ext cx="365125" cy="903287"/>
          </a:xfrm>
          <a:custGeom>
            <a:avLst/>
            <a:gdLst>
              <a:gd name="T0" fmla="*/ 2147483647 w 230"/>
              <a:gd name="T1" fmla="*/ 2147483647 h 569"/>
              <a:gd name="T2" fmla="*/ 2147483647 w 230"/>
              <a:gd name="T3" fmla="*/ 2147483647 h 569"/>
              <a:gd name="T4" fmla="*/ 2147483647 w 230"/>
              <a:gd name="T5" fmla="*/ 2147483647 h 569"/>
              <a:gd name="T6" fmla="*/ 2147483647 w 230"/>
              <a:gd name="T7" fmla="*/ 2147483647 h 569"/>
              <a:gd name="T8" fmla="*/ 2147483647 w 230"/>
              <a:gd name="T9" fmla="*/ 2147483647 h 569"/>
              <a:gd name="T10" fmla="*/ 2147483647 w 230"/>
              <a:gd name="T11" fmla="*/ 2147483647 h 569"/>
              <a:gd name="T12" fmla="*/ 2147483647 w 230"/>
              <a:gd name="T13" fmla="*/ 2147483647 h 569"/>
              <a:gd name="T14" fmla="*/ 2147483647 w 230"/>
              <a:gd name="T15" fmla="*/ 2147483647 h 569"/>
              <a:gd name="T16" fmla="*/ 2147483647 w 230"/>
              <a:gd name="T17" fmla="*/ 2147483647 h 569"/>
              <a:gd name="T18" fmla="*/ 2147483647 w 230"/>
              <a:gd name="T19" fmla="*/ 2147483647 h 569"/>
              <a:gd name="T20" fmla="*/ 2147483647 w 230"/>
              <a:gd name="T21" fmla="*/ 2147483647 h 569"/>
              <a:gd name="T22" fmla="*/ 2147483647 w 230"/>
              <a:gd name="T23" fmla="*/ 2147483647 h 569"/>
              <a:gd name="T24" fmla="*/ 2147483647 w 230"/>
              <a:gd name="T25" fmla="*/ 2147483647 h 569"/>
              <a:gd name="T26" fmla="*/ 2147483647 w 230"/>
              <a:gd name="T27" fmla="*/ 2147483647 h 569"/>
              <a:gd name="T28" fmla="*/ 0 w 230"/>
              <a:gd name="T29" fmla="*/ 2147483647 h 569"/>
              <a:gd name="T30" fmla="*/ 2147483647 w 230"/>
              <a:gd name="T31" fmla="*/ 2147483647 h 569"/>
              <a:gd name="T32" fmla="*/ 2147483647 w 230"/>
              <a:gd name="T33" fmla="*/ 2147483647 h 569"/>
              <a:gd name="T34" fmla="*/ 2147483647 w 230"/>
              <a:gd name="T35" fmla="*/ 2147483647 h 569"/>
              <a:gd name="T36" fmla="*/ 2147483647 w 230"/>
              <a:gd name="T37" fmla="*/ 2147483647 h 569"/>
              <a:gd name="T38" fmla="*/ 2147483647 w 230"/>
              <a:gd name="T39" fmla="*/ 2147483647 h 569"/>
              <a:gd name="T40" fmla="*/ 2147483647 w 230"/>
              <a:gd name="T41" fmla="*/ 2147483647 h 569"/>
              <a:gd name="T42" fmla="*/ 2147483647 w 230"/>
              <a:gd name="T43" fmla="*/ 2147483647 h 569"/>
              <a:gd name="T44" fmla="*/ 2147483647 w 230"/>
              <a:gd name="T45" fmla="*/ 2147483647 h 569"/>
              <a:gd name="T46" fmla="*/ 2147483647 w 230"/>
              <a:gd name="T47" fmla="*/ 2147483647 h 569"/>
              <a:gd name="T48" fmla="*/ 2147483647 w 230"/>
              <a:gd name="T49" fmla="*/ 2147483647 h 569"/>
              <a:gd name="T50" fmla="*/ 2147483647 w 230"/>
              <a:gd name="T51" fmla="*/ 2147483647 h 569"/>
              <a:gd name="T52" fmla="*/ 2147483647 w 230"/>
              <a:gd name="T53" fmla="*/ 2147483647 h 569"/>
              <a:gd name="T54" fmla="*/ 2147483647 w 230"/>
              <a:gd name="T55" fmla="*/ 2147483647 h 569"/>
              <a:gd name="T56" fmla="*/ 2147483647 w 230"/>
              <a:gd name="T57" fmla="*/ 2147483647 h 569"/>
              <a:gd name="T58" fmla="*/ 2147483647 w 230"/>
              <a:gd name="T59" fmla="*/ 2147483647 h 569"/>
              <a:gd name="T60" fmla="*/ 2147483647 w 230"/>
              <a:gd name="T61" fmla="*/ 0 h 569"/>
              <a:gd name="T62" fmla="*/ 2147483647 w 230"/>
              <a:gd name="T63" fmla="*/ 2147483647 h 569"/>
              <a:gd name="T64" fmla="*/ 2147483647 w 230"/>
              <a:gd name="T65" fmla="*/ 2147483647 h 569"/>
              <a:gd name="T66" fmla="*/ 2147483647 w 230"/>
              <a:gd name="T67" fmla="*/ 2147483647 h 569"/>
              <a:gd name="T68" fmla="*/ 2147483647 w 230"/>
              <a:gd name="T69" fmla="*/ 2147483647 h 569"/>
              <a:gd name="T70" fmla="*/ 2147483647 w 230"/>
              <a:gd name="T71" fmla="*/ 2147483647 h 569"/>
              <a:gd name="T72" fmla="*/ 2147483647 w 230"/>
              <a:gd name="T73" fmla="*/ 2147483647 h 569"/>
              <a:gd name="T74" fmla="*/ 2147483647 w 230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0"/>
              <a:gd name="T115" fmla="*/ 0 h 569"/>
              <a:gd name="T116" fmla="*/ 230 w 230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7" name="Freeform 31"/>
          <p:cNvSpPr>
            <a:spLocks/>
          </p:cNvSpPr>
          <p:nvPr/>
        </p:nvSpPr>
        <p:spPr bwMode="auto">
          <a:xfrm>
            <a:off x="7050089" y="2405063"/>
            <a:ext cx="365125" cy="709612"/>
          </a:xfrm>
          <a:custGeom>
            <a:avLst/>
            <a:gdLst>
              <a:gd name="T0" fmla="*/ 2147483647 w 230"/>
              <a:gd name="T1" fmla="*/ 2147483647 h 447"/>
              <a:gd name="T2" fmla="*/ 2147483647 w 230"/>
              <a:gd name="T3" fmla="*/ 2147483647 h 447"/>
              <a:gd name="T4" fmla="*/ 2147483647 w 230"/>
              <a:gd name="T5" fmla="*/ 2147483647 h 447"/>
              <a:gd name="T6" fmla="*/ 2147483647 w 230"/>
              <a:gd name="T7" fmla="*/ 2147483647 h 447"/>
              <a:gd name="T8" fmla="*/ 2147483647 w 230"/>
              <a:gd name="T9" fmla="*/ 2147483647 h 447"/>
              <a:gd name="T10" fmla="*/ 2147483647 w 230"/>
              <a:gd name="T11" fmla="*/ 2147483647 h 447"/>
              <a:gd name="T12" fmla="*/ 2147483647 w 230"/>
              <a:gd name="T13" fmla="*/ 2147483647 h 447"/>
              <a:gd name="T14" fmla="*/ 2147483647 w 230"/>
              <a:gd name="T15" fmla="*/ 2147483647 h 447"/>
              <a:gd name="T16" fmla="*/ 2147483647 w 230"/>
              <a:gd name="T17" fmla="*/ 2147483647 h 447"/>
              <a:gd name="T18" fmla="*/ 2147483647 w 230"/>
              <a:gd name="T19" fmla="*/ 2147483647 h 447"/>
              <a:gd name="T20" fmla="*/ 2147483647 w 230"/>
              <a:gd name="T21" fmla="*/ 2147483647 h 447"/>
              <a:gd name="T22" fmla="*/ 2147483647 w 230"/>
              <a:gd name="T23" fmla="*/ 2147483647 h 447"/>
              <a:gd name="T24" fmla="*/ 2147483647 w 230"/>
              <a:gd name="T25" fmla="*/ 2147483647 h 447"/>
              <a:gd name="T26" fmla="*/ 2147483647 w 230"/>
              <a:gd name="T27" fmla="*/ 2147483647 h 447"/>
              <a:gd name="T28" fmla="*/ 2147483647 w 230"/>
              <a:gd name="T29" fmla="*/ 2147483647 h 447"/>
              <a:gd name="T30" fmla="*/ 2147483647 w 230"/>
              <a:gd name="T31" fmla="*/ 2147483647 h 447"/>
              <a:gd name="T32" fmla="*/ 2147483647 w 230"/>
              <a:gd name="T33" fmla="*/ 2147483647 h 447"/>
              <a:gd name="T34" fmla="*/ 2147483647 w 230"/>
              <a:gd name="T35" fmla="*/ 2147483647 h 447"/>
              <a:gd name="T36" fmla="*/ 2147483647 w 230"/>
              <a:gd name="T37" fmla="*/ 2147483647 h 447"/>
              <a:gd name="T38" fmla="*/ 2147483647 w 230"/>
              <a:gd name="T39" fmla="*/ 2147483647 h 447"/>
              <a:gd name="T40" fmla="*/ 2147483647 w 230"/>
              <a:gd name="T41" fmla="*/ 2147483647 h 447"/>
              <a:gd name="T42" fmla="*/ 2147483647 w 230"/>
              <a:gd name="T43" fmla="*/ 2147483647 h 447"/>
              <a:gd name="T44" fmla="*/ 2147483647 w 230"/>
              <a:gd name="T45" fmla="*/ 2147483647 h 447"/>
              <a:gd name="T46" fmla="*/ 2147483647 w 230"/>
              <a:gd name="T47" fmla="*/ 2147483647 h 447"/>
              <a:gd name="T48" fmla="*/ 2147483647 w 230"/>
              <a:gd name="T49" fmla="*/ 0 h 447"/>
              <a:gd name="T50" fmla="*/ 2147483647 w 230"/>
              <a:gd name="T51" fmla="*/ 0 h 447"/>
              <a:gd name="T52" fmla="*/ 2147483647 w 230"/>
              <a:gd name="T53" fmla="*/ 2147483647 h 447"/>
              <a:gd name="T54" fmla="*/ 2147483647 w 230"/>
              <a:gd name="T55" fmla="*/ 2147483647 h 447"/>
              <a:gd name="T56" fmla="*/ 0 w 230"/>
              <a:gd name="T57" fmla="*/ 2147483647 h 447"/>
              <a:gd name="T58" fmla="*/ 0 w 230"/>
              <a:gd name="T59" fmla="*/ 2147483647 h 447"/>
              <a:gd name="T60" fmla="*/ 2147483647 w 230"/>
              <a:gd name="T61" fmla="*/ 2147483647 h 447"/>
              <a:gd name="T62" fmla="*/ 2147483647 w 230"/>
              <a:gd name="T63" fmla="*/ 2147483647 h 447"/>
              <a:gd name="T64" fmla="*/ 2147483647 w 230"/>
              <a:gd name="T65" fmla="*/ 2147483647 h 447"/>
              <a:gd name="T66" fmla="*/ 2147483647 w 230"/>
              <a:gd name="T67" fmla="*/ 2147483647 h 447"/>
              <a:gd name="T68" fmla="*/ 2147483647 w 230"/>
              <a:gd name="T69" fmla="*/ 2147483647 h 447"/>
              <a:gd name="T70" fmla="*/ 2147483647 w 230"/>
              <a:gd name="T71" fmla="*/ 2147483647 h 447"/>
              <a:gd name="T72" fmla="*/ 2147483647 w 230"/>
              <a:gd name="T73" fmla="*/ 2147483647 h 447"/>
              <a:gd name="T74" fmla="*/ 2147483647 w 230"/>
              <a:gd name="T75" fmla="*/ 2147483647 h 447"/>
              <a:gd name="T76" fmla="*/ 2147483647 w 230"/>
              <a:gd name="T77" fmla="*/ 2147483647 h 447"/>
              <a:gd name="T78" fmla="*/ 2147483647 w 230"/>
              <a:gd name="T79" fmla="*/ 2147483647 h 447"/>
              <a:gd name="T80" fmla="*/ 2147483647 w 230"/>
              <a:gd name="T81" fmla="*/ 2147483647 h 447"/>
              <a:gd name="T82" fmla="*/ 2147483647 w 230"/>
              <a:gd name="T83" fmla="*/ 2147483647 h 447"/>
              <a:gd name="T84" fmla="*/ 2147483647 w 230"/>
              <a:gd name="T85" fmla="*/ 2147483647 h 447"/>
              <a:gd name="T86" fmla="*/ 2147483647 w 230"/>
              <a:gd name="T87" fmla="*/ 2147483647 h 447"/>
              <a:gd name="T88" fmla="*/ 2147483647 w 230"/>
              <a:gd name="T89" fmla="*/ 2147483647 h 447"/>
              <a:gd name="T90" fmla="*/ 2147483647 w 230"/>
              <a:gd name="T91" fmla="*/ 2147483647 h 447"/>
              <a:gd name="T92" fmla="*/ 2147483647 w 230"/>
              <a:gd name="T93" fmla="*/ 2147483647 h 447"/>
              <a:gd name="T94" fmla="*/ 2147483647 w 230"/>
              <a:gd name="T95" fmla="*/ 2147483647 h 447"/>
              <a:gd name="T96" fmla="*/ 2147483647 w 230"/>
              <a:gd name="T97" fmla="*/ 2147483647 h 447"/>
              <a:gd name="T98" fmla="*/ 2147483647 w 230"/>
              <a:gd name="T99" fmla="*/ 2147483647 h 447"/>
              <a:gd name="T100" fmla="*/ 2147483647 w 230"/>
              <a:gd name="T101" fmla="*/ 2147483647 h 447"/>
              <a:gd name="T102" fmla="*/ 2147483647 w 230"/>
              <a:gd name="T103" fmla="*/ 2147483647 h 447"/>
              <a:gd name="T104" fmla="*/ 2147483647 w 230"/>
              <a:gd name="T105" fmla="*/ 2147483647 h 447"/>
              <a:gd name="T106" fmla="*/ 2147483647 w 230"/>
              <a:gd name="T107" fmla="*/ 2147483647 h 447"/>
              <a:gd name="T108" fmla="*/ 2147483647 w 230"/>
              <a:gd name="T109" fmla="*/ 2147483647 h 447"/>
              <a:gd name="T110" fmla="*/ 2147483647 w 230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7"/>
              <a:gd name="T170" fmla="*/ 230 w 230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8" name="Freeform 32"/>
          <p:cNvSpPr>
            <a:spLocks/>
          </p:cNvSpPr>
          <p:nvPr/>
        </p:nvSpPr>
        <p:spPr bwMode="auto">
          <a:xfrm>
            <a:off x="7154864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9" name="Freeform 33"/>
          <p:cNvSpPr>
            <a:spLocks/>
          </p:cNvSpPr>
          <p:nvPr/>
        </p:nvSpPr>
        <p:spPr bwMode="auto">
          <a:xfrm>
            <a:off x="7964489" y="2211389"/>
            <a:ext cx="363537" cy="903287"/>
          </a:xfrm>
          <a:custGeom>
            <a:avLst/>
            <a:gdLst>
              <a:gd name="T0" fmla="*/ 2147483647 w 229"/>
              <a:gd name="T1" fmla="*/ 2147483647 h 569"/>
              <a:gd name="T2" fmla="*/ 2147483647 w 229"/>
              <a:gd name="T3" fmla="*/ 2147483647 h 569"/>
              <a:gd name="T4" fmla="*/ 2147483647 w 229"/>
              <a:gd name="T5" fmla="*/ 2147483647 h 569"/>
              <a:gd name="T6" fmla="*/ 2147483647 w 229"/>
              <a:gd name="T7" fmla="*/ 2147483647 h 569"/>
              <a:gd name="T8" fmla="*/ 2147483647 w 229"/>
              <a:gd name="T9" fmla="*/ 2147483647 h 569"/>
              <a:gd name="T10" fmla="*/ 2147483647 w 229"/>
              <a:gd name="T11" fmla="*/ 2147483647 h 569"/>
              <a:gd name="T12" fmla="*/ 2147483647 w 229"/>
              <a:gd name="T13" fmla="*/ 2147483647 h 569"/>
              <a:gd name="T14" fmla="*/ 2147483647 w 229"/>
              <a:gd name="T15" fmla="*/ 2147483647 h 569"/>
              <a:gd name="T16" fmla="*/ 2147483647 w 229"/>
              <a:gd name="T17" fmla="*/ 2147483647 h 569"/>
              <a:gd name="T18" fmla="*/ 2147483647 w 229"/>
              <a:gd name="T19" fmla="*/ 2147483647 h 569"/>
              <a:gd name="T20" fmla="*/ 2147483647 w 229"/>
              <a:gd name="T21" fmla="*/ 2147483647 h 569"/>
              <a:gd name="T22" fmla="*/ 2147483647 w 229"/>
              <a:gd name="T23" fmla="*/ 2147483647 h 569"/>
              <a:gd name="T24" fmla="*/ 2147483647 w 229"/>
              <a:gd name="T25" fmla="*/ 2147483647 h 569"/>
              <a:gd name="T26" fmla="*/ 2147483647 w 229"/>
              <a:gd name="T27" fmla="*/ 2147483647 h 569"/>
              <a:gd name="T28" fmla="*/ 0 w 229"/>
              <a:gd name="T29" fmla="*/ 2147483647 h 569"/>
              <a:gd name="T30" fmla="*/ 2147483647 w 229"/>
              <a:gd name="T31" fmla="*/ 2147483647 h 569"/>
              <a:gd name="T32" fmla="*/ 2147483647 w 229"/>
              <a:gd name="T33" fmla="*/ 2147483647 h 569"/>
              <a:gd name="T34" fmla="*/ 2147483647 w 229"/>
              <a:gd name="T35" fmla="*/ 2147483647 h 569"/>
              <a:gd name="T36" fmla="*/ 2147483647 w 229"/>
              <a:gd name="T37" fmla="*/ 2147483647 h 569"/>
              <a:gd name="T38" fmla="*/ 2147483647 w 229"/>
              <a:gd name="T39" fmla="*/ 2147483647 h 569"/>
              <a:gd name="T40" fmla="*/ 2147483647 w 229"/>
              <a:gd name="T41" fmla="*/ 2147483647 h 569"/>
              <a:gd name="T42" fmla="*/ 2147483647 w 229"/>
              <a:gd name="T43" fmla="*/ 2147483647 h 569"/>
              <a:gd name="T44" fmla="*/ 2147483647 w 229"/>
              <a:gd name="T45" fmla="*/ 2147483647 h 569"/>
              <a:gd name="T46" fmla="*/ 2147483647 w 229"/>
              <a:gd name="T47" fmla="*/ 2147483647 h 569"/>
              <a:gd name="T48" fmla="*/ 2147483647 w 229"/>
              <a:gd name="T49" fmla="*/ 2147483647 h 569"/>
              <a:gd name="T50" fmla="*/ 2147483647 w 229"/>
              <a:gd name="T51" fmla="*/ 2147483647 h 569"/>
              <a:gd name="T52" fmla="*/ 2147483647 w 229"/>
              <a:gd name="T53" fmla="*/ 2147483647 h 569"/>
              <a:gd name="T54" fmla="*/ 2147483647 w 229"/>
              <a:gd name="T55" fmla="*/ 2147483647 h 569"/>
              <a:gd name="T56" fmla="*/ 2147483647 w 229"/>
              <a:gd name="T57" fmla="*/ 2147483647 h 569"/>
              <a:gd name="T58" fmla="*/ 2147483647 w 229"/>
              <a:gd name="T59" fmla="*/ 2147483647 h 569"/>
              <a:gd name="T60" fmla="*/ 2147483647 w 229"/>
              <a:gd name="T61" fmla="*/ 0 h 569"/>
              <a:gd name="T62" fmla="*/ 2147483647 w 229"/>
              <a:gd name="T63" fmla="*/ 2147483647 h 569"/>
              <a:gd name="T64" fmla="*/ 2147483647 w 229"/>
              <a:gd name="T65" fmla="*/ 2147483647 h 569"/>
              <a:gd name="T66" fmla="*/ 2147483647 w 229"/>
              <a:gd name="T67" fmla="*/ 2147483647 h 569"/>
              <a:gd name="T68" fmla="*/ 2147483647 w 229"/>
              <a:gd name="T69" fmla="*/ 2147483647 h 569"/>
              <a:gd name="T70" fmla="*/ 2147483647 w 229"/>
              <a:gd name="T71" fmla="*/ 2147483647 h 569"/>
              <a:gd name="T72" fmla="*/ 2147483647 w 229"/>
              <a:gd name="T73" fmla="*/ 2147483647 h 569"/>
              <a:gd name="T74" fmla="*/ 2147483647 w 229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9"/>
              <a:gd name="T115" fmla="*/ 0 h 569"/>
              <a:gd name="T116" fmla="*/ 229 w 229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0" name="Freeform 34"/>
          <p:cNvSpPr>
            <a:spLocks/>
          </p:cNvSpPr>
          <p:nvPr/>
        </p:nvSpPr>
        <p:spPr bwMode="auto">
          <a:xfrm>
            <a:off x="7964489" y="2405063"/>
            <a:ext cx="363537" cy="709612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1" name="Freeform 35"/>
          <p:cNvSpPr>
            <a:spLocks/>
          </p:cNvSpPr>
          <p:nvPr/>
        </p:nvSpPr>
        <p:spPr bwMode="auto">
          <a:xfrm>
            <a:off x="8069264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2" name="Freeform 36"/>
          <p:cNvSpPr>
            <a:spLocks/>
          </p:cNvSpPr>
          <p:nvPr/>
        </p:nvSpPr>
        <p:spPr bwMode="auto">
          <a:xfrm>
            <a:off x="8878889" y="2211389"/>
            <a:ext cx="363537" cy="903287"/>
          </a:xfrm>
          <a:custGeom>
            <a:avLst/>
            <a:gdLst>
              <a:gd name="T0" fmla="*/ 2147483647 w 229"/>
              <a:gd name="T1" fmla="*/ 2147483647 h 569"/>
              <a:gd name="T2" fmla="*/ 2147483647 w 229"/>
              <a:gd name="T3" fmla="*/ 2147483647 h 569"/>
              <a:gd name="T4" fmla="*/ 2147483647 w 229"/>
              <a:gd name="T5" fmla="*/ 2147483647 h 569"/>
              <a:gd name="T6" fmla="*/ 2147483647 w 229"/>
              <a:gd name="T7" fmla="*/ 2147483647 h 569"/>
              <a:gd name="T8" fmla="*/ 2147483647 w 229"/>
              <a:gd name="T9" fmla="*/ 2147483647 h 569"/>
              <a:gd name="T10" fmla="*/ 2147483647 w 229"/>
              <a:gd name="T11" fmla="*/ 2147483647 h 569"/>
              <a:gd name="T12" fmla="*/ 2147483647 w 229"/>
              <a:gd name="T13" fmla="*/ 2147483647 h 569"/>
              <a:gd name="T14" fmla="*/ 2147483647 w 229"/>
              <a:gd name="T15" fmla="*/ 2147483647 h 569"/>
              <a:gd name="T16" fmla="*/ 2147483647 w 229"/>
              <a:gd name="T17" fmla="*/ 2147483647 h 569"/>
              <a:gd name="T18" fmla="*/ 2147483647 w 229"/>
              <a:gd name="T19" fmla="*/ 2147483647 h 569"/>
              <a:gd name="T20" fmla="*/ 2147483647 w 229"/>
              <a:gd name="T21" fmla="*/ 2147483647 h 569"/>
              <a:gd name="T22" fmla="*/ 2147483647 w 229"/>
              <a:gd name="T23" fmla="*/ 2147483647 h 569"/>
              <a:gd name="T24" fmla="*/ 2147483647 w 229"/>
              <a:gd name="T25" fmla="*/ 2147483647 h 569"/>
              <a:gd name="T26" fmla="*/ 2147483647 w 229"/>
              <a:gd name="T27" fmla="*/ 2147483647 h 569"/>
              <a:gd name="T28" fmla="*/ 0 w 229"/>
              <a:gd name="T29" fmla="*/ 2147483647 h 569"/>
              <a:gd name="T30" fmla="*/ 2147483647 w 229"/>
              <a:gd name="T31" fmla="*/ 2147483647 h 569"/>
              <a:gd name="T32" fmla="*/ 2147483647 w 229"/>
              <a:gd name="T33" fmla="*/ 2147483647 h 569"/>
              <a:gd name="T34" fmla="*/ 2147483647 w 229"/>
              <a:gd name="T35" fmla="*/ 2147483647 h 569"/>
              <a:gd name="T36" fmla="*/ 2147483647 w 229"/>
              <a:gd name="T37" fmla="*/ 2147483647 h 569"/>
              <a:gd name="T38" fmla="*/ 2147483647 w 229"/>
              <a:gd name="T39" fmla="*/ 2147483647 h 569"/>
              <a:gd name="T40" fmla="*/ 2147483647 w 229"/>
              <a:gd name="T41" fmla="*/ 2147483647 h 569"/>
              <a:gd name="T42" fmla="*/ 2147483647 w 229"/>
              <a:gd name="T43" fmla="*/ 2147483647 h 569"/>
              <a:gd name="T44" fmla="*/ 2147483647 w 229"/>
              <a:gd name="T45" fmla="*/ 2147483647 h 569"/>
              <a:gd name="T46" fmla="*/ 2147483647 w 229"/>
              <a:gd name="T47" fmla="*/ 2147483647 h 569"/>
              <a:gd name="T48" fmla="*/ 2147483647 w 229"/>
              <a:gd name="T49" fmla="*/ 2147483647 h 569"/>
              <a:gd name="T50" fmla="*/ 2147483647 w 229"/>
              <a:gd name="T51" fmla="*/ 2147483647 h 569"/>
              <a:gd name="T52" fmla="*/ 2147483647 w 229"/>
              <a:gd name="T53" fmla="*/ 2147483647 h 569"/>
              <a:gd name="T54" fmla="*/ 2147483647 w 229"/>
              <a:gd name="T55" fmla="*/ 2147483647 h 569"/>
              <a:gd name="T56" fmla="*/ 2147483647 w 229"/>
              <a:gd name="T57" fmla="*/ 2147483647 h 569"/>
              <a:gd name="T58" fmla="*/ 2147483647 w 229"/>
              <a:gd name="T59" fmla="*/ 2147483647 h 569"/>
              <a:gd name="T60" fmla="*/ 2147483647 w 229"/>
              <a:gd name="T61" fmla="*/ 0 h 569"/>
              <a:gd name="T62" fmla="*/ 2147483647 w 229"/>
              <a:gd name="T63" fmla="*/ 2147483647 h 569"/>
              <a:gd name="T64" fmla="*/ 2147483647 w 229"/>
              <a:gd name="T65" fmla="*/ 2147483647 h 569"/>
              <a:gd name="T66" fmla="*/ 2147483647 w 229"/>
              <a:gd name="T67" fmla="*/ 2147483647 h 569"/>
              <a:gd name="T68" fmla="*/ 2147483647 w 229"/>
              <a:gd name="T69" fmla="*/ 2147483647 h 569"/>
              <a:gd name="T70" fmla="*/ 2147483647 w 229"/>
              <a:gd name="T71" fmla="*/ 2147483647 h 569"/>
              <a:gd name="T72" fmla="*/ 2147483647 w 229"/>
              <a:gd name="T73" fmla="*/ 2147483647 h 569"/>
              <a:gd name="T74" fmla="*/ 2147483647 w 229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9"/>
              <a:gd name="T115" fmla="*/ 0 h 569"/>
              <a:gd name="T116" fmla="*/ 229 w 229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3" name="Freeform 37"/>
          <p:cNvSpPr>
            <a:spLocks/>
          </p:cNvSpPr>
          <p:nvPr/>
        </p:nvSpPr>
        <p:spPr bwMode="auto">
          <a:xfrm>
            <a:off x="8878889" y="2405063"/>
            <a:ext cx="363537" cy="709612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4" name="Freeform 38"/>
          <p:cNvSpPr>
            <a:spLocks/>
          </p:cNvSpPr>
          <p:nvPr/>
        </p:nvSpPr>
        <p:spPr bwMode="auto">
          <a:xfrm>
            <a:off x="8983664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5" name="Freeform 39"/>
          <p:cNvSpPr>
            <a:spLocks/>
          </p:cNvSpPr>
          <p:nvPr/>
        </p:nvSpPr>
        <p:spPr bwMode="auto">
          <a:xfrm>
            <a:off x="9336089" y="2211389"/>
            <a:ext cx="363537" cy="903287"/>
          </a:xfrm>
          <a:custGeom>
            <a:avLst/>
            <a:gdLst>
              <a:gd name="T0" fmla="*/ 2147483647 w 229"/>
              <a:gd name="T1" fmla="*/ 2147483647 h 569"/>
              <a:gd name="T2" fmla="*/ 2147483647 w 229"/>
              <a:gd name="T3" fmla="*/ 2147483647 h 569"/>
              <a:gd name="T4" fmla="*/ 2147483647 w 229"/>
              <a:gd name="T5" fmla="*/ 2147483647 h 569"/>
              <a:gd name="T6" fmla="*/ 2147483647 w 229"/>
              <a:gd name="T7" fmla="*/ 2147483647 h 569"/>
              <a:gd name="T8" fmla="*/ 2147483647 w 229"/>
              <a:gd name="T9" fmla="*/ 2147483647 h 569"/>
              <a:gd name="T10" fmla="*/ 2147483647 w 229"/>
              <a:gd name="T11" fmla="*/ 2147483647 h 569"/>
              <a:gd name="T12" fmla="*/ 2147483647 w 229"/>
              <a:gd name="T13" fmla="*/ 2147483647 h 569"/>
              <a:gd name="T14" fmla="*/ 2147483647 w 229"/>
              <a:gd name="T15" fmla="*/ 2147483647 h 569"/>
              <a:gd name="T16" fmla="*/ 2147483647 w 229"/>
              <a:gd name="T17" fmla="*/ 2147483647 h 569"/>
              <a:gd name="T18" fmla="*/ 2147483647 w 229"/>
              <a:gd name="T19" fmla="*/ 2147483647 h 569"/>
              <a:gd name="T20" fmla="*/ 2147483647 w 229"/>
              <a:gd name="T21" fmla="*/ 2147483647 h 569"/>
              <a:gd name="T22" fmla="*/ 2147483647 w 229"/>
              <a:gd name="T23" fmla="*/ 2147483647 h 569"/>
              <a:gd name="T24" fmla="*/ 2147483647 w 229"/>
              <a:gd name="T25" fmla="*/ 2147483647 h 569"/>
              <a:gd name="T26" fmla="*/ 2147483647 w 229"/>
              <a:gd name="T27" fmla="*/ 2147483647 h 569"/>
              <a:gd name="T28" fmla="*/ 0 w 229"/>
              <a:gd name="T29" fmla="*/ 2147483647 h 569"/>
              <a:gd name="T30" fmla="*/ 2147483647 w 229"/>
              <a:gd name="T31" fmla="*/ 2147483647 h 569"/>
              <a:gd name="T32" fmla="*/ 2147483647 w 229"/>
              <a:gd name="T33" fmla="*/ 2147483647 h 569"/>
              <a:gd name="T34" fmla="*/ 2147483647 w 229"/>
              <a:gd name="T35" fmla="*/ 2147483647 h 569"/>
              <a:gd name="T36" fmla="*/ 2147483647 w 229"/>
              <a:gd name="T37" fmla="*/ 2147483647 h 569"/>
              <a:gd name="T38" fmla="*/ 2147483647 w 229"/>
              <a:gd name="T39" fmla="*/ 2147483647 h 569"/>
              <a:gd name="T40" fmla="*/ 2147483647 w 229"/>
              <a:gd name="T41" fmla="*/ 2147483647 h 569"/>
              <a:gd name="T42" fmla="*/ 2147483647 w 229"/>
              <a:gd name="T43" fmla="*/ 2147483647 h 569"/>
              <a:gd name="T44" fmla="*/ 2147483647 w 229"/>
              <a:gd name="T45" fmla="*/ 2147483647 h 569"/>
              <a:gd name="T46" fmla="*/ 2147483647 w 229"/>
              <a:gd name="T47" fmla="*/ 2147483647 h 569"/>
              <a:gd name="T48" fmla="*/ 2147483647 w 229"/>
              <a:gd name="T49" fmla="*/ 2147483647 h 569"/>
              <a:gd name="T50" fmla="*/ 2147483647 w 229"/>
              <a:gd name="T51" fmla="*/ 2147483647 h 569"/>
              <a:gd name="T52" fmla="*/ 2147483647 w 229"/>
              <a:gd name="T53" fmla="*/ 2147483647 h 569"/>
              <a:gd name="T54" fmla="*/ 2147483647 w 229"/>
              <a:gd name="T55" fmla="*/ 2147483647 h 569"/>
              <a:gd name="T56" fmla="*/ 2147483647 w 229"/>
              <a:gd name="T57" fmla="*/ 2147483647 h 569"/>
              <a:gd name="T58" fmla="*/ 2147483647 w 229"/>
              <a:gd name="T59" fmla="*/ 2147483647 h 569"/>
              <a:gd name="T60" fmla="*/ 2147483647 w 229"/>
              <a:gd name="T61" fmla="*/ 0 h 569"/>
              <a:gd name="T62" fmla="*/ 2147483647 w 229"/>
              <a:gd name="T63" fmla="*/ 2147483647 h 569"/>
              <a:gd name="T64" fmla="*/ 2147483647 w 229"/>
              <a:gd name="T65" fmla="*/ 2147483647 h 569"/>
              <a:gd name="T66" fmla="*/ 2147483647 w 229"/>
              <a:gd name="T67" fmla="*/ 2147483647 h 569"/>
              <a:gd name="T68" fmla="*/ 2147483647 w 229"/>
              <a:gd name="T69" fmla="*/ 2147483647 h 569"/>
              <a:gd name="T70" fmla="*/ 2147483647 w 229"/>
              <a:gd name="T71" fmla="*/ 2147483647 h 569"/>
              <a:gd name="T72" fmla="*/ 2147483647 w 229"/>
              <a:gd name="T73" fmla="*/ 2147483647 h 569"/>
              <a:gd name="T74" fmla="*/ 2147483647 w 229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9"/>
              <a:gd name="T115" fmla="*/ 0 h 569"/>
              <a:gd name="T116" fmla="*/ 229 w 229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7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6" name="Freeform 40"/>
          <p:cNvSpPr>
            <a:spLocks/>
          </p:cNvSpPr>
          <p:nvPr/>
        </p:nvSpPr>
        <p:spPr bwMode="auto">
          <a:xfrm>
            <a:off x="9336089" y="2405063"/>
            <a:ext cx="363537" cy="709612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7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7" name="Freeform 41"/>
          <p:cNvSpPr>
            <a:spLocks/>
          </p:cNvSpPr>
          <p:nvPr/>
        </p:nvSpPr>
        <p:spPr bwMode="auto">
          <a:xfrm>
            <a:off x="9448800" y="2211388"/>
            <a:ext cx="147638" cy="150812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8" name="Freeform 42"/>
          <p:cNvSpPr>
            <a:spLocks/>
          </p:cNvSpPr>
          <p:nvPr/>
        </p:nvSpPr>
        <p:spPr bwMode="auto">
          <a:xfrm>
            <a:off x="8686801" y="4876801"/>
            <a:ext cx="365125" cy="708025"/>
          </a:xfrm>
          <a:custGeom>
            <a:avLst/>
            <a:gdLst>
              <a:gd name="T0" fmla="*/ 2147483647 w 230"/>
              <a:gd name="T1" fmla="*/ 2147483647 h 446"/>
              <a:gd name="T2" fmla="*/ 2147483647 w 230"/>
              <a:gd name="T3" fmla="*/ 2147483647 h 446"/>
              <a:gd name="T4" fmla="*/ 2147483647 w 230"/>
              <a:gd name="T5" fmla="*/ 2147483647 h 446"/>
              <a:gd name="T6" fmla="*/ 2147483647 w 230"/>
              <a:gd name="T7" fmla="*/ 2147483647 h 446"/>
              <a:gd name="T8" fmla="*/ 2147483647 w 230"/>
              <a:gd name="T9" fmla="*/ 2147483647 h 446"/>
              <a:gd name="T10" fmla="*/ 2147483647 w 230"/>
              <a:gd name="T11" fmla="*/ 2147483647 h 446"/>
              <a:gd name="T12" fmla="*/ 2147483647 w 230"/>
              <a:gd name="T13" fmla="*/ 2147483647 h 446"/>
              <a:gd name="T14" fmla="*/ 2147483647 w 230"/>
              <a:gd name="T15" fmla="*/ 2147483647 h 446"/>
              <a:gd name="T16" fmla="*/ 2147483647 w 230"/>
              <a:gd name="T17" fmla="*/ 2147483647 h 446"/>
              <a:gd name="T18" fmla="*/ 2147483647 w 230"/>
              <a:gd name="T19" fmla="*/ 2147483647 h 446"/>
              <a:gd name="T20" fmla="*/ 2147483647 w 230"/>
              <a:gd name="T21" fmla="*/ 2147483647 h 446"/>
              <a:gd name="T22" fmla="*/ 2147483647 w 230"/>
              <a:gd name="T23" fmla="*/ 2147483647 h 446"/>
              <a:gd name="T24" fmla="*/ 2147483647 w 230"/>
              <a:gd name="T25" fmla="*/ 2147483647 h 446"/>
              <a:gd name="T26" fmla="*/ 2147483647 w 230"/>
              <a:gd name="T27" fmla="*/ 2147483647 h 446"/>
              <a:gd name="T28" fmla="*/ 2147483647 w 230"/>
              <a:gd name="T29" fmla="*/ 2147483647 h 446"/>
              <a:gd name="T30" fmla="*/ 2147483647 w 230"/>
              <a:gd name="T31" fmla="*/ 2147483647 h 446"/>
              <a:gd name="T32" fmla="*/ 2147483647 w 230"/>
              <a:gd name="T33" fmla="*/ 2147483647 h 446"/>
              <a:gd name="T34" fmla="*/ 2147483647 w 230"/>
              <a:gd name="T35" fmla="*/ 2147483647 h 446"/>
              <a:gd name="T36" fmla="*/ 2147483647 w 230"/>
              <a:gd name="T37" fmla="*/ 2147483647 h 446"/>
              <a:gd name="T38" fmla="*/ 2147483647 w 230"/>
              <a:gd name="T39" fmla="*/ 2147483647 h 446"/>
              <a:gd name="T40" fmla="*/ 2147483647 w 230"/>
              <a:gd name="T41" fmla="*/ 2147483647 h 446"/>
              <a:gd name="T42" fmla="*/ 2147483647 w 230"/>
              <a:gd name="T43" fmla="*/ 2147483647 h 446"/>
              <a:gd name="T44" fmla="*/ 2147483647 w 230"/>
              <a:gd name="T45" fmla="*/ 2147483647 h 446"/>
              <a:gd name="T46" fmla="*/ 2147483647 w 230"/>
              <a:gd name="T47" fmla="*/ 2147483647 h 446"/>
              <a:gd name="T48" fmla="*/ 2147483647 w 230"/>
              <a:gd name="T49" fmla="*/ 0 h 446"/>
              <a:gd name="T50" fmla="*/ 2147483647 w 230"/>
              <a:gd name="T51" fmla="*/ 0 h 446"/>
              <a:gd name="T52" fmla="*/ 2147483647 w 230"/>
              <a:gd name="T53" fmla="*/ 2147483647 h 446"/>
              <a:gd name="T54" fmla="*/ 2147483647 w 230"/>
              <a:gd name="T55" fmla="*/ 2147483647 h 446"/>
              <a:gd name="T56" fmla="*/ 0 w 230"/>
              <a:gd name="T57" fmla="*/ 2147483647 h 446"/>
              <a:gd name="T58" fmla="*/ 0 w 230"/>
              <a:gd name="T59" fmla="*/ 2147483647 h 446"/>
              <a:gd name="T60" fmla="*/ 2147483647 w 230"/>
              <a:gd name="T61" fmla="*/ 2147483647 h 446"/>
              <a:gd name="T62" fmla="*/ 2147483647 w 230"/>
              <a:gd name="T63" fmla="*/ 2147483647 h 446"/>
              <a:gd name="T64" fmla="*/ 2147483647 w 230"/>
              <a:gd name="T65" fmla="*/ 2147483647 h 446"/>
              <a:gd name="T66" fmla="*/ 2147483647 w 230"/>
              <a:gd name="T67" fmla="*/ 2147483647 h 446"/>
              <a:gd name="T68" fmla="*/ 2147483647 w 230"/>
              <a:gd name="T69" fmla="*/ 2147483647 h 446"/>
              <a:gd name="T70" fmla="*/ 2147483647 w 230"/>
              <a:gd name="T71" fmla="*/ 2147483647 h 446"/>
              <a:gd name="T72" fmla="*/ 2147483647 w 230"/>
              <a:gd name="T73" fmla="*/ 2147483647 h 446"/>
              <a:gd name="T74" fmla="*/ 2147483647 w 230"/>
              <a:gd name="T75" fmla="*/ 2147483647 h 446"/>
              <a:gd name="T76" fmla="*/ 2147483647 w 230"/>
              <a:gd name="T77" fmla="*/ 2147483647 h 446"/>
              <a:gd name="T78" fmla="*/ 2147483647 w 230"/>
              <a:gd name="T79" fmla="*/ 2147483647 h 446"/>
              <a:gd name="T80" fmla="*/ 2147483647 w 230"/>
              <a:gd name="T81" fmla="*/ 2147483647 h 446"/>
              <a:gd name="T82" fmla="*/ 2147483647 w 230"/>
              <a:gd name="T83" fmla="*/ 2147483647 h 446"/>
              <a:gd name="T84" fmla="*/ 2147483647 w 230"/>
              <a:gd name="T85" fmla="*/ 2147483647 h 446"/>
              <a:gd name="T86" fmla="*/ 2147483647 w 230"/>
              <a:gd name="T87" fmla="*/ 2147483647 h 446"/>
              <a:gd name="T88" fmla="*/ 2147483647 w 230"/>
              <a:gd name="T89" fmla="*/ 2147483647 h 446"/>
              <a:gd name="T90" fmla="*/ 2147483647 w 230"/>
              <a:gd name="T91" fmla="*/ 2147483647 h 446"/>
              <a:gd name="T92" fmla="*/ 2147483647 w 230"/>
              <a:gd name="T93" fmla="*/ 2147483647 h 446"/>
              <a:gd name="T94" fmla="*/ 2147483647 w 230"/>
              <a:gd name="T95" fmla="*/ 2147483647 h 446"/>
              <a:gd name="T96" fmla="*/ 2147483647 w 230"/>
              <a:gd name="T97" fmla="*/ 2147483647 h 446"/>
              <a:gd name="T98" fmla="*/ 2147483647 w 230"/>
              <a:gd name="T99" fmla="*/ 2147483647 h 446"/>
              <a:gd name="T100" fmla="*/ 2147483647 w 230"/>
              <a:gd name="T101" fmla="*/ 2147483647 h 446"/>
              <a:gd name="T102" fmla="*/ 2147483647 w 230"/>
              <a:gd name="T103" fmla="*/ 2147483647 h 446"/>
              <a:gd name="T104" fmla="*/ 2147483647 w 230"/>
              <a:gd name="T105" fmla="*/ 2147483647 h 446"/>
              <a:gd name="T106" fmla="*/ 2147483647 w 230"/>
              <a:gd name="T107" fmla="*/ 2147483647 h 446"/>
              <a:gd name="T108" fmla="*/ 2147483647 w 230"/>
              <a:gd name="T109" fmla="*/ 2147483647 h 446"/>
              <a:gd name="T110" fmla="*/ 2147483647 w 230"/>
              <a:gd name="T111" fmla="*/ 2147483647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6"/>
              <a:gd name="T170" fmla="*/ 230 w 230"/>
              <a:gd name="T171" fmla="*/ 446 h 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4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9" name="Freeform 43"/>
          <p:cNvSpPr>
            <a:spLocks/>
          </p:cNvSpPr>
          <p:nvPr/>
        </p:nvSpPr>
        <p:spPr bwMode="auto">
          <a:xfrm>
            <a:off x="8791576" y="4681539"/>
            <a:ext cx="155575" cy="160337"/>
          </a:xfrm>
          <a:custGeom>
            <a:avLst/>
            <a:gdLst>
              <a:gd name="T0" fmla="*/ 0 w 98"/>
              <a:gd name="T1" fmla="*/ 2147483647 h 101"/>
              <a:gd name="T2" fmla="*/ 2147483647 w 98"/>
              <a:gd name="T3" fmla="*/ 2147483647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0 h 101"/>
              <a:gd name="T12" fmla="*/ 2147483647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2147483647 w 98"/>
              <a:gd name="T21" fmla="*/ 2147483647 h 101"/>
              <a:gd name="T22" fmla="*/ 2147483647 w 98"/>
              <a:gd name="T23" fmla="*/ 2147483647 h 101"/>
              <a:gd name="T24" fmla="*/ 2147483647 w 98"/>
              <a:gd name="T25" fmla="*/ 2147483647 h 101"/>
              <a:gd name="T26" fmla="*/ 2147483647 w 98"/>
              <a:gd name="T27" fmla="*/ 2147483647 h 101"/>
              <a:gd name="T28" fmla="*/ 2147483647 w 98"/>
              <a:gd name="T29" fmla="*/ 2147483647 h 101"/>
              <a:gd name="T30" fmla="*/ 2147483647 w 98"/>
              <a:gd name="T31" fmla="*/ 2147483647 h 101"/>
              <a:gd name="T32" fmla="*/ 2147483647 w 98"/>
              <a:gd name="T33" fmla="*/ 2147483647 h 101"/>
              <a:gd name="T34" fmla="*/ 2147483647 w 98"/>
              <a:gd name="T35" fmla="*/ 2147483647 h 101"/>
              <a:gd name="T36" fmla="*/ 0 w 98"/>
              <a:gd name="T37" fmla="*/ 2147483647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1"/>
              <a:gd name="T59" fmla="*/ 98 w 98"/>
              <a:gd name="T60" fmla="*/ 101 h 10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1">
                <a:moveTo>
                  <a:pt x="0" y="50"/>
                </a:moveTo>
                <a:lnTo>
                  <a:pt x="4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4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0" name="Freeform 44"/>
          <p:cNvSpPr>
            <a:spLocks/>
          </p:cNvSpPr>
          <p:nvPr/>
        </p:nvSpPr>
        <p:spPr bwMode="auto">
          <a:xfrm>
            <a:off x="9144001" y="4876801"/>
            <a:ext cx="365125" cy="708025"/>
          </a:xfrm>
          <a:custGeom>
            <a:avLst/>
            <a:gdLst>
              <a:gd name="T0" fmla="*/ 2147483647 w 230"/>
              <a:gd name="T1" fmla="*/ 2147483647 h 446"/>
              <a:gd name="T2" fmla="*/ 2147483647 w 230"/>
              <a:gd name="T3" fmla="*/ 2147483647 h 446"/>
              <a:gd name="T4" fmla="*/ 2147483647 w 230"/>
              <a:gd name="T5" fmla="*/ 2147483647 h 446"/>
              <a:gd name="T6" fmla="*/ 2147483647 w 230"/>
              <a:gd name="T7" fmla="*/ 2147483647 h 446"/>
              <a:gd name="T8" fmla="*/ 2147483647 w 230"/>
              <a:gd name="T9" fmla="*/ 2147483647 h 446"/>
              <a:gd name="T10" fmla="*/ 2147483647 w 230"/>
              <a:gd name="T11" fmla="*/ 2147483647 h 446"/>
              <a:gd name="T12" fmla="*/ 2147483647 w 230"/>
              <a:gd name="T13" fmla="*/ 2147483647 h 446"/>
              <a:gd name="T14" fmla="*/ 2147483647 w 230"/>
              <a:gd name="T15" fmla="*/ 2147483647 h 446"/>
              <a:gd name="T16" fmla="*/ 2147483647 w 230"/>
              <a:gd name="T17" fmla="*/ 2147483647 h 446"/>
              <a:gd name="T18" fmla="*/ 2147483647 w 230"/>
              <a:gd name="T19" fmla="*/ 2147483647 h 446"/>
              <a:gd name="T20" fmla="*/ 2147483647 w 230"/>
              <a:gd name="T21" fmla="*/ 2147483647 h 446"/>
              <a:gd name="T22" fmla="*/ 2147483647 w 230"/>
              <a:gd name="T23" fmla="*/ 2147483647 h 446"/>
              <a:gd name="T24" fmla="*/ 2147483647 w 230"/>
              <a:gd name="T25" fmla="*/ 2147483647 h 446"/>
              <a:gd name="T26" fmla="*/ 2147483647 w 230"/>
              <a:gd name="T27" fmla="*/ 2147483647 h 446"/>
              <a:gd name="T28" fmla="*/ 2147483647 w 230"/>
              <a:gd name="T29" fmla="*/ 2147483647 h 446"/>
              <a:gd name="T30" fmla="*/ 2147483647 w 230"/>
              <a:gd name="T31" fmla="*/ 2147483647 h 446"/>
              <a:gd name="T32" fmla="*/ 2147483647 w 230"/>
              <a:gd name="T33" fmla="*/ 2147483647 h 446"/>
              <a:gd name="T34" fmla="*/ 2147483647 w 230"/>
              <a:gd name="T35" fmla="*/ 2147483647 h 446"/>
              <a:gd name="T36" fmla="*/ 2147483647 w 230"/>
              <a:gd name="T37" fmla="*/ 2147483647 h 446"/>
              <a:gd name="T38" fmla="*/ 2147483647 w 230"/>
              <a:gd name="T39" fmla="*/ 2147483647 h 446"/>
              <a:gd name="T40" fmla="*/ 2147483647 w 230"/>
              <a:gd name="T41" fmla="*/ 2147483647 h 446"/>
              <a:gd name="T42" fmla="*/ 2147483647 w 230"/>
              <a:gd name="T43" fmla="*/ 2147483647 h 446"/>
              <a:gd name="T44" fmla="*/ 2147483647 w 230"/>
              <a:gd name="T45" fmla="*/ 2147483647 h 446"/>
              <a:gd name="T46" fmla="*/ 2147483647 w 230"/>
              <a:gd name="T47" fmla="*/ 2147483647 h 446"/>
              <a:gd name="T48" fmla="*/ 2147483647 w 230"/>
              <a:gd name="T49" fmla="*/ 0 h 446"/>
              <a:gd name="T50" fmla="*/ 2147483647 w 230"/>
              <a:gd name="T51" fmla="*/ 0 h 446"/>
              <a:gd name="T52" fmla="*/ 2147483647 w 230"/>
              <a:gd name="T53" fmla="*/ 2147483647 h 446"/>
              <a:gd name="T54" fmla="*/ 2147483647 w 230"/>
              <a:gd name="T55" fmla="*/ 2147483647 h 446"/>
              <a:gd name="T56" fmla="*/ 0 w 230"/>
              <a:gd name="T57" fmla="*/ 2147483647 h 446"/>
              <a:gd name="T58" fmla="*/ 0 w 230"/>
              <a:gd name="T59" fmla="*/ 2147483647 h 446"/>
              <a:gd name="T60" fmla="*/ 2147483647 w 230"/>
              <a:gd name="T61" fmla="*/ 2147483647 h 446"/>
              <a:gd name="T62" fmla="*/ 2147483647 w 230"/>
              <a:gd name="T63" fmla="*/ 2147483647 h 446"/>
              <a:gd name="T64" fmla="*/ 2147483647 w 230"/>
              <a:gd name="T65" fmla="*/ 2147483647 h 446"/>
              <a:gd name="T66" fmla="*/ 2147483647 w 230"/>
              <a:gd name="T67" fmla="*/ 2147483647 h 446"/>
              <a:gd name="T68" fmla="*/ 2147483647 w 230"/>
              <a:gd name="T69" fmla="*/ 2147483647 h 446"/>
              <a:gd name="T70" fmla="*/ 2147483647 w 230"/>
              <a:gd name="T71" fmla="*/ 2147483647 h 446"/>
              <a:gd name="T72" fmla="*/ 2147483647 w 230"/>
              <a:gd name="T73" fmla="*/ 2147483647 h 446"/>
              <a:gd name="T74" fmla="*/ 2147483647 w 230"/>
              <a:gd name="T75" fmla="*/ 2147483647 h 446"/>
              <a:gd name="T76" fmla="*/ 2147483647 w 230"/>
              <a:gd name="T77" fmla="*/ 2147483647 h 446"/>
              <a:gd name="T78" fmla="*/ 2147483647 w 230"/>
              <a:gd name="T79" fmla="*/ 2147483647 h 446"/>
              <a:gd name="T80" fmla="*/ 2147483647 w 230"/>
              <a:gd name="T81" fmla="*/ 2147483647 h 446"/>
              <a:gd name="T82" fmla="*/ 2147483647 w 230"/>
              <a:gd name="T83" fmla="*/ 2147483647 h 446"/>
              <a:gd name="T84" fmla="*/ 2147483647 w 230"/>
              <a:gd name="T85" fmla="*/ 2147483647 h 446"/>
              <a:gd name="T86" fmla="*/ 2147483647 w 230"/>
              <a:gd name="T87" fmla="*/ 2147483647 h 446"/>
              <a:gd name="T88" fmla="*/ 2147483647 w 230"/>
              <a:gd name="T89" fmla="*/ 2147483647 h 446"/>
              <a:gd name="T90" fmla="*/ 2147483647 w 230"/>
              <a:gd name="T91" fmla="*/ 2147483647 h 446"/>
              <a:gd name="T92" fmla="*/ 2147483647 w 230"/>
              <a:gd name="T93" fmla="*/ 2147483647 h 446"/>
              <a:gd name="T94" fmla="*/ 2147483647 w 230"/>
              <a:gd name="T95" fmla="*/ 2147483647 h 446"/>
              <a:gd name="T96" fmla="*/ 2147483647 w 230"/>
              <a:gd name="T97" fmla="*/ 2147483647 h 446"/>
              <a:gd name="T98" fmla="*/ 2147483647 w 230"/>
              <a:gd name="T99" fmla="*/ 2147483647 h 446"/>
              <a:gd name="T100" fmla="*/ 2147483647 w 230"/>
              <a:gd name="T101" fmla="*/ 2147483647 h 446"/>
              <a:gd name="T102" fmla="*/ 2147483647 w 230"/>
              <a:gd name="T103" fmla="*/ 2147483647 h 446"/>
              <a:gd name="T104" fmla="*/ 2147483647 w 230"/>
              <a:gd name="T105" fmla="*/ 2147483647 h 446"/>
              <a:gd name="T106" fmla="*/ 2147483647 w 230"/>
              <a:gd name="T107" fmla="*/ 2147483647 h 446"/>
              <a:gd name="T108" fmla="*/ 2147483647 w 230"/>
              <a:gd name="T109" fmla="*/ 2147483647 h 446"/>
              <a:gd name="T110" fmla="*/ 2147483647 w 230"/>
              <a:gd name="T111" fmla="*/ 2147483647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6"/>
              <a:gd name="T170" fmla="*/ 230 w 230"/>
              <a:gd name="T171" fmla="*/ 446 h 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1" name="Freeform 45"/>
          <p:cNvSpPr>
            <a:spLocks/>
          </p:cNvSpPr>
          <p:nvPr/>
        </p:nvSpPr>
        <p:spPr bwMode="auto">
          <a:xfrm>
            <a:off x="9248776" y="4681539"/>
            <a:ext cx="155575" cy="160337"/>
          </a:xfrm>
          <a:custGeom>
            <a:avLst/>
            <a:gdLst>
              <a:gd name="T0" fmla="*/ 0 w 98"/>
              <a:gd name="T1" fmla="*/ 2147483647 h 101"/>
              <a:gd name="T2" fmla="*/ 2147483647 w 98"/>
              <a:gd name="T3" fmla="*/ 2147483647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0 h 101"/>
              <a:gd name="T12" fmla="*/ 2147483647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2147483647 w 98"/>
              <a:gd name="T21" fmla="*/ 2147483647 h 101"/>
              <a:gd name="T22" fmla="*/ 2147483647 w 98"/>
              <a:gd name="T23" fmla="*/ 2147483647 h 101"/>
              <a:gd name="T24" fmla="*/ 2147483647 w 98"/>
              <a:gd name="T25" fmla="*/ 2147483647 h 101"/>
              <a:gd name="T26" fmla="*/ 2147483647 w 98"/>
              <a:gd name="T27" fmla="*/ 2147483647 h 101"/>
              <a:gd name="T28" fmla="*/ 2147483647 w 98"/>
              <a:gd name="T29" fmla="*/ 2147483647 h 101"/>
              <a:gd name="T30" fmla="*/ 2147483647 w 98"/>
              <a:gd name="T31" fmla="*/ 2147483647 h 101"/>
              <a:gd name="T32" fmla="*/ 2147483647 w 98"/>
              <a:gd name="T33" fmla="*/ 2147483647 h 101"/>
              <a:gd name="T34" fmla="*/ 2147483647 w 98"/>
              <a:gd name="T35" fmla="*/ 2147483647 h 101"/>
              <a:gd name="T36" fmla="*/ 0 w 98"/>
              <a:gd name="T37" fmla="*/ 2147483647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1"/>
              <a:gd name="T59" fmla="*/ 98 w 98"/>
              <a:gd name="T60" fmla="*/ 101 h 10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2" name="Freeform 46"/>
          <p:cNvSpPr>
            <a:spLocks/>
          </p:cNvSpPr>
          <p:nvPr/>
        </p:nvSpPr>
        <p:spPr bwMode="auto">
          <a:xfrm>
            <a:off x="9601201" y="4876801"/>
            <a:ext cx="365125" cy="708025"/>
          </a:xfrm>
          <a:custGeom>
            <a:avLst/>
            <a:gdLst>
              <a:gd name="T0" fmla="*/ 2147483647 w 230"/>
              <a:gd name="T1" fmla="*/ 2147483647 h 446"/>
              <a:gd name="T2" fmla="*/ 2147483647 w 230"/>
              <a:gd name="T3" fmla="*/ 2147483647 h 446"/>
              <a:gd name="T4" fmla="*/ 2147483647 w 230"/>
              <a:gd name="T5" fmla="*/ 2147483647 h 446"/>
              <a:gd name="T6" fmla="*/ 2147483647 w 230"/>
              <a:gd name="T7" fmla="*/ 2147483647 h 446"/>
              <a:gd name="T8" fmla="*/ 2147483647 w 230"/>
              <a:gd name="T9" fmla="*/ 2147483647 h 446"/>
              <a:gd name="T10" fmla="*/ 2147483647 w 230"/>
              <a:gd name="T11" fmla="*/ 2147483647 h 446"/>
              <a:gd name="T12" fmla="*/ 2147483647 w 230"/>
              <a:gd name="T13" fmla="*/ 2147483647 h 446"/>
              <a:gd name="T14" fmla="*/ 2147483647 w 230"/>
              <a:gd name="T15" fmla="*/ 2147483647 h 446"/>
              <a:gd name="T16" fmla="*/ 2147483647 w 230"/>
              <a:gd name="T17" fmla="*/ 2147483647 h 446"/>
              <a:gd name="T18" fmla="*/ 2147483647 w 230"/>
              <a:gd name="T19" fmla="*/ 2147483647 h 446"/>
              <a:gd name="T20" fmla="*/ 2147483647 w 230"/>
              <a:gd name="T21" fmla="*/ 2147483647 h 446"/>
              <a:gd name="T22" fmla="*/ 2147483647 w 230"/>
              <a:gd name="T23" fmla="*/ 2147483647 h 446"/>
              <a:gd name="T24" fmla="*/ 2147483647 w 230"/>
              <a:gd name="T25" fmla="*/ 2147483647 h 446"/>
              <a:gd name="T26" fmla="*/ 2147483647 w 230"/>
              <a:gd name="T27" fmla="*/ 2147483647 h 446"/>
              <a:gd name="T28" fmla="*/ 2147483647 w 230"/>
              <a:gd name="T29" fmla="*/ 2147483647 h 446"/>
              <a:gd name="T30" fmla="*/ 2147483647 w 230"/>
              <a:gd name="T31" fmla="*/ 2147483647 h 446"/>
              <a:gd name="T32" fmla="*/ 2147483647 w 230"/>
              <a:gd name="T33" fmla="*/ 2147483647 h 446"/>
              <a:gd name="T34" fmla="*/ 2147483647 w 230"/>
              <a:gd name="T35" fmla="*/ 2147483647 h 446"/>
              <a:gd name="T36" fmla="*/ 2147483647 w 230"/>
              <a:gd name="T37" fmla="*/ 2147483647 h 446"/>
              <a:gd name="T38" fmla="*/ 2147483647 w 230"/>
              <a:gd name="T39" fmla="*/ 2147483647 h 446"/>
              <a:gd name="T40" fmla="*/ 2147483647 w 230"/>
              <a:gd name="T41" fmla="*/ 2147483647 h 446"/>
              <a:gd name="T42" fmla="*/ 2147483647 w 230"/>
              <a:gd name="T43" fmla="*/ 2147483647 h 446"/>
              <a:gd name="T44" fmla="*/ 2147483647 w 230"/>
              <a:gd name="T45" fmla="*/ 2147483647 h 446"/>
              <a:gd name="T46" fmla="*/ 2147483647 w 230"/>
              <a:gd name="T47" fmla="*/ 2147483647 h 446"/>
              <a:gd name="T48" fmla="*/ 2147483647 w 230"/>
              <a:gd name="T49" fmla="*/ 0 h 446"/>
              <a:gd name="T50" fmla="*/ 2147483647 w 230"/>
              <a:gd name="T51" fmla="*/ 0 h 446"/>
              <a:gd name="T52" fmla="*/ 2147483647 w 230"/>
              <a:gd name="T53" fmla="*/ 2147483647 h 446"/>
              <a:gd name="T54" fmla="*/ 2147483647 w 230"/>
              <a:gd name="T55" fmla="*/ 2147483647 h 446"/>
              <a:gd name="T56" fmla="*/ 0 w 230"/>
              <a:gd name="T57" fmla="*/ 2147483647 h 446"/>
              <a:gd name="T58" fmla="*/ 0 w 230"/>
              <a:gd name="T59" fmla="*/ 2147483647 h 446"/>
              <a:gd name="T60" fmla="*/ 2147483647 w 230"/>
              <a:gd name="T61" fmla="*/ 2147483647 h 446"/>
              <a:gd name="T62" fmla="*/ 2147483647 w 230"/>
              <a:gd name="T63" fmla="*/ 2147483647 h 446"/>
              <a:gd name="T64" fmla="*/ 2147483647 w 230"/>
              <a:gd name="T65" fmla="*/ 2147483647 h 446"/>
              <a:gd name="T66" fmla="*/ 2147483647 w 230"/>
              <a:gd name="T67" fmla="*/ 2147483647 h 446"/>
              <a:gd name="T68" fmla="*/ 2147483647 w 230"/>
              <a:gd name="T69" fmla="*/ 2147483647 h 446"/>
              <a:gd name="T70" fmla="*/ 2147483647 w 230"/>
              <a:gd name="T71" fmla="*/ 2147483647 h 446"/>
              <a:gd name="T72" fmla="*/ 2147483647 w 230"/>
              <a:gd name="T73" fmla="*/ 2147483647 h 446"/>
              <a:gd name="T74" fmla="*/ 2147483647 w 230"/>
              <a:gd name="T75" fmla="*/ 2147483647 h 446"/>
              <a:gd name="T76" fmla="*/ 2147483647 w 230"/>
              <a:gd name="T77" fmla="*/ 2147483647 h 446"/>
              <a:gd name="T78" fmla="*/ 2147483647 w 230"/>
              <a:gd name="T79" fmla="*/ 2147483647 h 446"/>
              <a:gd name="T80" fmla="*/ 2147483647 w 230"/>
              <a:gd name="T81" fmla="*/ 2147483647 h 446"/>
              <a:gd name="T82" fmla="*/ 2147483647 w 230"/>
              <a:gd name="T83" fmla="*/ 2147483647 h 446"/>
              <a:gd name="T84" fmla="*/ 2147483647 w 230"/>
              <a:gd name="T85" fmla="*/ 2147483647 h 446"/>
              <a:gd name="T86" fmla="*/ 2147483647 w 230"/>
              <a:gd name="T87" fmla="*/ 2147483647 h 446"/>
              <a:gd name="T88" fmla="*/ 2147483647 w 230"/>
              <a:gd name="T89" fmla="*/ 2147483647 h 446"/>
              <a:gd name="T90" fmla="*/ 2147483647 w 230"/>
              <a:gd name="T91" fmla="*/ 2147483647 h 446"/>
              <a:gd name="T92" fmla="*/ 2147483647 w 230"/>
              <a:gd name="T93" fmla="*/ 2147483647 h 446"/>
              <a:gd name="T94" fmla="*/ 2147483647 w 230"/>
              <a:gd name="T95" fmla="*/ 2147483647 h 446"/>
              <a:gd name="T96" fmla="*/ 2147483647 w 230"/>
              <a:gd name="T97" fmla="*/ 2147483647 h 446"/>
              <a:gd name="T98" fmla="*/ 2147483647 w 230"/>
              <a:gd name="T99" fmla="*/ 2147483647 h 446"/>
              <a:gd name="T100" fmla="*/ 2147483647 w 230"/>
              <a:gd name="T101" fmla="*/ 2147483647 h 446"/>
              <a:gd name="T102" fmla="*/ 2147483647 w 230"/>
              <a:gd name="T103" fmla="*/ 2147483647 h 446"/>
              <a:gd name="T104" fmla="*/ 2147483647 w 230"/>
              <a:gd name="T105" fmla="*/ 2147483647 h 446"/>
              <a:gd name="T106" fmla="*/ 2147483647 w 230"/>
              <a:gd name="T107" fmla="*/ 2147483647 h 446"/>
              <a:gd name="T108" fmla="*/ 2147483647 w 230"/>
              <a:gd name="T109" fmla="*/ 2147483647 h 446"/>
              <a:gd name="T110" fmla="*/ 2147483647 w 230"/>
              <a:gd name="T111" fmla="*/ 2147483647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6"/>
              <a:gd name="T170" fmla="*/ 230 w 230"/>
              <a:gd name="T171" fmla="*/ 446 h 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3" name="Freeform 47"/>
          <p:cNvSpPr>
            <a:spLocks/>
          </p:cNvSpPr>
          <p:nvPr/>
        </p:nvSpPr>
        <p:spPr bwMode="auto">
          <a:xfrm>
            <a:off x="9705976" y="4681539"/>
            <a:ext cx="155575" cy="160337"/>
          </a:xfrm>
          <a:custGeom>
            <a:avLst/>
            <a:gdLst>
              <a:gd name="T0" fmla="*/ 0 w 98"/>
              <a:gd name="T1" fmla="*/ 2147483647 h 101"/>
              <a:gd name="T2" fmla="*/ 2147483647 w 98"/>
              <a:gd name="T3" fmla="*/ 2147483647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0 h 101"/>
              <a:gd name="T12" fmla="*/ 2147483647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2147483647 w 98"/>
              <a:gd name="T21" fmla="*/ 2147483647 h 101"/>
              <a:gd name="T22" fmla="*/ 2147483647 w 98"/>
              <a:gd name="T23" fmla="*/ 2147483647 h 101"/>
              <a:gd name="T24" fmla="*/ 2147483647 w 98"/>
              <a:gd name="T25" fmla="*/ 2147483647 h 101"/>
              <a:gd name="T26" fmla="*/ 2147483647 w 98"/>
              <a:gd name="T27" fmla="*/ 2147483647 h 101"/>
              <a:gd name="T28" fmla="*/ 2147483647 w 98"/>
              <a:gd name="T29" fmla="*/ 2147483647 h 101"/>
              <a:gd name="T30" fmla="*/ 2147483647 w 98"/>
              <a:gd name="T31" fmla="*/ 2147483647 h 101"/>
              <a:gd name="T32" fmla="*/ 2147483647 w 98"/>
              <a:gd name="T33" fmla="*/ 2147483647 h 101"/>
              <a:gd name="T34" fmla="*/ 2147483647 w 98"/>
              <a:gd name="T35" fmla="*/ 2147483647 h 101"/>
              <a:gd name="T36" fmla="*/ 0 w 98"/>
              <a:gd name="T37" fmla="*/ 2147483647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1"/>
              <a:gd name="T59" fmla="*/ 98 w 98"/>
              <a:gd name="T60" fmla="*/ 101 h 10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4" name="Freeform 48"/>
          <p:cNvSpPr>
            <a:spLocks/>
          </p:cNvSpPr>
          <p:nvPr/>
        </p:nvSpPr>
        <p:spPr bwMode="auto">
          <a:xfrm>
            <a:off x="10058400" y="4876801"/>
            <a:ext cx="363538" cy="708025"/>
          </a:xfrm>
          <a:custGeom>
            <a:avLst/>
            <a:gdLst>
              <a:gd name="T0" fmla="*/ 2147483647 w 229"/>
              <a:gd name="T1" fmla="*/ 2147483647 h 446"/>
              <a:gd name="T2" fmla="*/ 2147483647 w 229"/>
              <a:gd name="T3" fmla="*/ 2147483647 h 446"/>
              <a:gd name="T4" fmla="*/ 2147483647 w 229"/>
              <a:gd name="T5" fmla="*/ 2147483647 h 446"/>
              <a:gd name="T6" fmla="*/ 2147483647 w 229"/>
              <a:gd name="T7" fmla="*/ 2147483647 h 446"/>
              <a:gd name="T8" fmla="*/ 2147483647 w 229"/>
              <a:gd name="T9" fmla="*/ 2147483647 h 446"/>
              <a:gd name="T10" fmla="*/ 2147483647 w 229"/>
              <a:gd name="T11" fmla="*/ 2147483647 h 446"/>
              <a:gd name="T12" fmla="*/ 2147483647 w 229"/>
              <a:gd name="T13" fmla="*/ 2147483647 h 446"/>
              <a:gd name="T14" fmla="*/ 2147483647 w 229"/>
              <a:gd name="T15" fmla="*/ 2147483647 h 446"/>
              <a:gd name="T16" fmla="*/ 2147483647 w 229"/>
              <a:gd name="T17" fmla="*/ 2147483647 h 446"/>
              <a:gd name="T18" fmla="*/ 2147483647 w 229"/>
              <a:gd name="T19" fmla="*/ 2147483647 h 446"/>
              <a:gd name="T20" fmla="*/ 2147483647 w 229"/>
              <a:gd name="T21" fmla="*/ 2147483647 h 446"/>
              <a:gd name="T22" fmla="*/ 2147483647 w 229"/>
              <a:gd name="T23" fmla="*/ 2147483647 h 446"/>
              <a:gd name="T24" fmla="*/ 2147483647 w 229"/>
              <a:gd name="T25" fmla="*/ 2147483647 h 446"/>
              <a:gd name="T26" fmla="*/ 2147483647 w 229"/>
              <a:gd name="T27" fmla="*/ 2147483647 h 446"/>
              <a:gd name="T28" fmla="*/ 2147483647 w 229"/>
              <a:gd name="T29" fmla="*/ 2147483647 h 446"/>
              <a:gd name="T30" fmla="*/ 2147483647 w 229"/>
              <a:gd name="T31" fmla="*/ 2147483647 h 446"/>
              <a:gd name="T32" fmla="*/ 2147483647 w 229"/>
              <a:gd name="T33" fmla="*/ 2147483647 h 446"/>
              <a:gd name="T34" fmla="*/ 2147483647 w 229"/>
              <a:gd name="T35" fmla="*/ 2147483647 h 446"/>
              <a:gd name="T36" fmla="*/ 2147483647 w 229"/>
              <a:gd name="T37" fmla="*/ 2147483647 h 446"/>
              <a:gd name="T38" fmla="*/ 2147483647 w 229"/>
              <a:gd name="T39" fmla="*/ 2147483647 h 446"/>
              <a:gd name="T40" fmla="*/ 2147483647 w 229"/>
              <a:gd name="T41" fmla="*/ 2147483647 h 446"/>
              <a:gd name="T42" fmla="*/ 2147483647 w 229"/>
              <a:gd name="T43" fmla="*/ 2147483647 h 446"/>
              <a:gd name="T44" fmla="*/ 2147483647 w 229"/>
              <a:gd name="T45" fmla="*/ 2147483647 h 446"/>
              <a:gd name="T46" fmla="*/ 2147483647 w 229"/>
              <a:gd name="T47" fmla="*/ 2147483647 h 446"/>
              <a:gd name="T48" fmla="*/ 2147483647 w 229"/>
              <a:gd name="T49" fmla="*/ 0 h 446"/>
              <a:gd name="T50" fmla="*/ 2147483647 w 229"/>
              <a:gd name="T51" fmla="*/ 0 h 446"/>
              <a:gd name="T52" fmla="*/ 2147483647 w 229"/>
              <a:gd name="T53" fmla="*/ 2147483647 h 446"/>
              <a:gd name="T54" fmla="*/ 2147483647 w 229"/>
              <a:gd name="T55" fmla="*/ 2147483647 h 446"/>
              <a:gd name="T56" fmla="*/ 0 w 229"/>
              <a:gd name="T57" fmla="*/ 2147483647 h 446"/>
              <a:gd name="T58" fmla="*/ 0 w 229"/>
              <a:gd name="T59" fmla="*/ 2147483647 h 446"/>
              <a:gd name="T60" fmla="*/ 2147483647 w 229"/>
              <a:gd name="T61" fmla="*/ 2147483647 h 446"/>
              <a:gd name="T62" fmla="*/ 2147483647 w 229"/>
              <a:gd name="T63" fmla="*/ 2147483647 h 446"/>
              <a:gd name="T64" fmla="*/ 2147483647 w 229"/>
              <a:gd name="T65" fmla="*/ 2147483647 h 446"/>
              <a:gd name="T66" fmla="*/ 2147483647 w 229"/>
              <a:gd name="T67" fmla="*/ 2147483647 h 446"/>
              <a:gd name="T68" fmla="*/ 2147483647 w 229"/>
              <a:gd name="T69" fmla="*/ 2147483647 h 446"/>
              <a:gd name="T70" fmla="*/ 2147483647 w 229"/>
              <a:gd name="T71" fmla="*/ 2147483647 h 446"/>
              <a:gd name="T72" fmla="*/ 2147483647 w 229"/>
              <a:gd name="T73" fmla="*/ 2147483647 h 446"/>
              <a:gd name="T74" fmla="*/ 2147483647 w 229"/>
              <a:gd name="T75" fmla="*/ 2147483647 h 446"/>
              <a:gd name="T76" fmla="*/ 2147483647 w 229"/>
              <a:gd name="T77" fmla="*/ 2147483647 h 446"/>
              <a:gd name="T78" fmla="*/ 2147483647 w 229"/>
              <a:gd name="T79" fmla="*/ 2147483647 h 446"/>
              <a:gd name="T80" fmla="*/ 2147483647 w 229"/>
              <a:gd name="T81" fmla="*/ 2147483647 h 446"/>
              <a:gd name="T82" fmla="*/ 2147483647 w 229"/>
              <a:gd name="T83" fmla="*/ 2147483647 h 446"/>
              <a:gd name="T84" fmla="*/ 2147483647 w 229"/>
              <a:gd name="T85" fmla="*/ 2147483647 h 446"/>
              <a:gd name="T86" fmla="*/ 2147483647 w 229"/>
              <a:gd name="T87" fmla="*/ 2147483647 h 446"/>
              <a:gd name="T88" fmla="*/ 2147483647 w 229"/>
              <a:gd name="T89" fmla="*/ 2147483647 h 446"/>
              <a:gd name="T90" fmla="*/ 2147483647 w 229"/>
              <a:gd name="T91" fmla="*/ 2147483647 h 446"/>
              <a:gd name="T92" fmla="*/ 2147483647 w 229"/>
              <a:gd name="T93" fmla="*/ 2147483647 h 446"/>
              <a:gd name="T94" fmla="*/ 2147483647 w 229"/>
              <a:gd name="T95" fmla="*/ 2147483647 h 446"/>
              <a:gd name="T96" fmla="*/ 2147483647 w 229"/>
              <a:gd name="T97" fmla="*/ 2147483647 h 446"/>
              <a:gd name="T98" fmla="*/ 2147483647 w 229"/>
              <a:gd name="T99" fmla="*/ 2147483647 h 446"/>
              <a:gd name="T100" fmla="*/ 2147483647 w 229"/>
              <a:gd name="T101" fmla="*/ 2147483647 h 446"/>
              <a:gd name="T102" fmla="*/ 2147483647 w 229"/>
              <a:gd name="T103" fmla="*/ 2147483647 h 446"/>
              <a:gd name="T104" fmla="*/ 2147483647 w 229"/>
              <a:gd name="T105" fmla="*/ 2147483647 h 446"/>
              <a:gd name="T106" fmla="*/ 2147483647 w 229"/>
              <a:gd name="T107" fmla="*/ 2147483647 h 446"/>
              <a:gd name="T108" fmla="*/ 2147483647 w 229"/>
              <a:gd name="T109" fmla="*/ 2147483647 h 446"/>
              <a:gd name="T110" fmla="*/ 2147483647 w 229"/>
              <a:gd name="T111" fmla="*/ 2147483647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6"/>
              <a:gd name="T170" fmla="*/ 229 w 229"/>
              <a:gd name="T171" fmla="*/ 446 h 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6">
                <a:moveTo>
                  <a:pt x="127" y="417"/>
                </a:moveTo>
                <a:lnTo>
                  <a:pt x="128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5" name="Freeform 49"/>
          <p:cNvSpPr>
            <a:spLocks/>
          </p:cNvSpPr>
          <p:nvPr/>
        </p:nvSpPr>
        <p:spPr bwMode="auto">
          <a:xfrm>
            <a:off x="10163176" y="4681539"/>
            <a:ext cx="155575" cy="160337"/>
          </a:xfrm>
          <a:custGeom>
            <a:avLst/>
            <a:gdLst>
              <a:gd name="T0" fmla="*/ 0 w 98"/>
              <a:gd name="T1" fmla="*/ 2147483647 h 101"/>
              <a:gd name="T2" fmla="*/ 2147483647 w 98"/>
              <a:gd name="T3" fmla="*/ 2147483647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0 h 101"/>
              <a:gd name="T12" fmla="*/ 2147483647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2147483647 w 98"/>
              <a:gd name="T21" fmla="*/ 2147483647 h 101"/>
              <a:gd name="T22" fmla="*/ 2147483647 w 98"/>
              <a:gd name="T23" fmla="*/ 2147483647 h 101"/>
              <a:gd name="T24" fmla="*/ 2147483647 w 98"/>
              <a:gd name="T25" fmla="*/ 2147483647 h 101"/>
              <a:gd name="T26" fmla="*/ 2147483647 w 98"/>
              <a:gd name="T27" fmla="*/ 2147483647 h 101"/>
              <a:gd name="T28" fmla="*/ 2147483647 w 98"/>
              <a:gd name="T29" fmla="*/ 2147483647 h 101"/>
              <a:gd name="T30" fmla="*/ 2147483647 w 98"/>
              <a:gd name="T31" fmla="*/ 2147483647 h 101"/>
              <a:gd name="T32" fmla="*/ 2147483647 w 98"/>
              <a:gd name="T33" fmla="*/ 2147483647 h 101"/>
              <a:gd name="T34" fmla="*/ 2147483647 w 98"/>
              <a:gd name="T35" fmla="*/ 2147483647 h 101"/>
              <a:gd name="T36" fmla="*/ 0 w 98"/>
              <a:gd name="T37" fmla="*/ 2147483647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1"/>
              <a:gd name="T59" fmla="*/ 98 w 98"/>
              <a:gd name="T60" fmla="*/ 101 h 10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4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4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8763001" y="5638800"/>
            <a:ext cx="1277595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</a:rPr>
              <a:t>Sample</a:t>
            </a:r>
          </a:p>
        </p:txBody>
      </p:sp>
      <p:sp>
        <p:nvSpPr>
          <p:cNvPr id="70707" name="Rectangle 51"/>
          <p:cNvSpPr>
            <a:spLocks noChangeArrowheads="1"/>
          </p:cNvSpPr>
          <p:nvPr/>
        </p:nvSpPr>
        <p:spPr bwMode="auto">
          <a:xfrm>
            <a:off x="2076451" y="5935664"/>
            <a:ext cx="250666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00FF"/>
                </a:solidFill>
              </a:rPr>
              <a:t>Null Hypothesis</a:t>
            </a:r>
          </a:p>
        </p:txBody>
      </p:sp>
      <p:sp>
        <p:nvSpPr>
          <p:cNvPr id="70708" name="Line 52"/>
          <p:cNvSpPr>
            <a:spLocks noChangeShapeType="1"/>
          </p:cNvSpPr>
          <p:nvPr/>
        </p:nvSpPr>
        <p:spPr bwMode="auto">
          <a:xfrm>
            <a:off x="2319338" y="3919539"/>
            <a:ext cx="273050" cy="1587"/>
          </a:xfrm>
          <a:prstGeom prst="line">
            <a:avLst/>
          </a:prstGeom>
          <a:noFill/>
          <a:ln w="17526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09" name="Rectangle 53"/>
          <p:cNvSpPr>
            <a:spLocks noChangeArrowheads="1"/>
          </p:cNvSpPr>
          <p:nvPr/>
        </p:nvSpPr>
        <p:spPr bwMode="auto">
          <a:xfrm>
            <a:off x="2701926" y="4384676"/>
            <a:ext cx="4556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FF"/>
                </a:solidFill>
              </a:rPr>
              <a:t>20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0710" name="Rectangle 54"/>
          <p:cNvSpPr>
            <a:spLocks noChangeArrowheads="1"/>
          </p:cNvSpPr>
          <p:nvPr/>
        </p:nvSpPr>
        <p:spPr bwMode="auto">
          <a:xfrm>
            <a:off x="3276601" y="4343401"/>
            <a:ext cx="284693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chemeClr val="bg2"/>
                </a:solidFill>
              </a:rPr>
              <a:t>likely if  </a:t>
            </a:r>
            <a:r>
              <a:rPr lang="el-GR" sz="3200">
                <a:solidFill>
                  <a:schemeClr val="bg2"/>
                </a:solidFill>
                <a:sym typeface="Symbol" pitchFamily="18" charset="2"/>
              </a:rPr>
              <a:t>μ</a:t>
            </a:r>
            <a:r>
              <a:rPr lang="en-US" sz="3200">
                <a:solidFill>
                  <a:schemeClr val="bg2"/>
                </a:solidFill>
                <a:sym typeface="Symbol" pitchFamily="18" charset="2"/>
              </a:rPr>
              <a:t> = 50?</a:t>
            </a:r>
          </a:p>
        </p:txBody>
      </p:sp>
      <p:sp>
        <p:nvSpPr>
          <p:cNvPr id="70711" name="Rectangle 55"/>
          <p:cNvSpPr>
            <a:spLocks noChangeArrowheads="1"/>
          </p:cNvSpPr>
          <p:nvPr/>
        </p:nvSpPr>
        <p:spPr bwMode="auto">
          <a:xfrm>
            <a:off x="2462214" y="4343401"/>
            <a:ext cx="2254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FF"/>
                </a:solidFill>
                <a:latin typeface="Symbol" pitchFamily="18" charset="2"/>
              </a:rPr>
              <a:t>=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0712" name="Rectangle 56"/>
          <p:cNvSpPr>
            <a:spLocks noChangeArrowheads="1"/>
          </p:cNvSpPr>
          <p:nvPr/>
        </p:nvSpPr>
        <p:spPr bwMode="auto">
          <a:xfrm>
            <a:off x="1739900" y="4384676"/>
            <a:ext cx="34144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 b="1">
                <a:solidFill>
                  <a:schemeClr val="bg2"/>
                </a:solidFill>
              </a:rPr>
              <a:t>Is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0713" name="Rectangle 57"/>
          <p:cNvSpPr>
            <a:spLocks noChangeArrowheads="1"/>
          </p:cNvSpPr>
          <p:nvPr/>
        </p:nvSpPr>
        <p:spPr bwMode="auto">
          <a:xfrm>
            <a:off x="2895601" y="503238"/>
            <a:ext cx="72485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Hypothesis Testing Process</a:t>
            </a:r>
          </a:p>
        </p:txBody>
      </p:sp>
      <p:sp>
        <p:nvSpPr>
          <p:cNvPr id="70714" name="Rectangle 58"/>
          <p:cNvSpPr>
            <a:spLocks noChangeArrowheads="1"/>
          </p:cNvSpPr>
          <p:nvPr/>
        </p:nvSpPr>
        <p:spPr bwMode="auto">
          <a:xfrm>
            <a:off x="2286001" y="5029200"/>
            <a:ext cx="2219325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If not likely, </a:t>
            </a: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8610600" y="3733801"/>
            <a:ext cx="2057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Now select a random sample</a:t>
            </a:r>
          </a:p>
        </p:txBody>
      </p:sp>
      <p:sp>
        <p:nvSpPr>
          <p:cNvPr id="70716" name="Freeform 60"/>
          <p:cNvSpPr>
            <a:spLocks/>
          </p:cNvSpPr>
          <p:nvPr/>
        </p:nvSpPr>
        <p:spPr bwMode="auto">
          <a:xfrm>
            <a:off x="8229600" y="4876801"/>
            <a:ext cx="363538" cy="709613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17" name="Freeform 61"/>
          <p:cNvSpPr>
            <a:spLocks/>
          </p:cNvSpPr>
          <p:nvPr/>
        </p:nvSpPr>
        <p:spPr bwMode="auto">
          <a:xfrm>
            <a:off x="8334376" y="4683125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18" name="Freeform 62"/>
          <p:cNvSpPr>
            <a:spLocks/>
          </p:cNvSpPr>
          <p:nvPr/>
        </p:nvSpPr>
        <p:spPr bwMode="auto">
          <a:xfrm>
            <a:off x="8229600" y="4876801"/>
            <a:ext cx="363538" cy="709613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19" name="Freeform 63"/>
          <p:cNvSpPr>
            <a:spLocks/>
          </p:cNvSpPr>
          <p:nvPr/>
        </p:nvSpPr>
        <p:spPr bwMode="auto">
          <a:xfrm>
            <a:off x="8334376" y="4683125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>
            <a:off x="1524000" y="4038600"/>
            <a:ext cx="5334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21" name="Rectangle 65"/>
          <p:cNvSpPr>
            <a:spLocks noChangeArrowheads="1"/>
          </p:cNvSpPr>
          <p:nvPr/>
        </p:nvSpPr>
        <p:spPr bwMode="auto">
          <a:xfrm>
            <a:off x="2590800" y="3429000"/>
            <a:ext cx="1859484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 H</a:t>
            </a:r>
            <a:r>
              <a:rPr lang="en-US" b="1" baseline="-25000">
                <a:solidFill>
                  <a:schemeClr val="bg2"/>
                </a:solidFill>
              </a:rPr>
              <a:t>0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l-GR" b="1">
                <a:solidFill>
                  <a:schemeClr val="bg2"/>
                </a:solidFill>
                <a:sym typeface="Symbol" pitchFamily="18" charset="2"/>
              </a:rPr>
              <a:t>μ</a:t>
            </a:r>
            <a:r>
              <a:rPr lang="en-US" b="1">
                <a:solidFill>
                  <a:schemeClr val="bg2"/>
                </a:solidFill>
              </a:rPr>
              <a:t> = 50 )</a:t>
            </a:r>
          </a:p>
        </p:txBody>
      </p:sp>
      <p:sp>
        <p:nvSpPr>
          <p:cNvPr id="70722" name="Line 66"/>
          <p:cNvSpPr>
            <a:spLocks noChangeShapeType="1"/>
          </p:cNvSpPr>
          <p:nvPr/>
        </p:nvSpPr>
        <p:spPr bwMode="auto">
          <a:xfrm>
            <a:off x="2219326" y="4435475"/>
            <a:ext cx="258763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723" name="Rectangle 67"/>
          <p:cNvSpPr>
            <a:spLocks noChangeArrowheads="1"/>
          </p:cNvSpPr>
          <p:nvPr/>
        </p:nvSpPr>
        <p:spPr bwMode="auto">
          <a:xfrm>
            <a:off x="2133601" y="4319588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0724" name="Line 68"/>
          <p:cNvSpPr>
            <a:spLocks noChangeShapeType="1"/>
          </p:cNvSpPr>
          <p:nvPr/>
        </p:nvSpPr>
        <p:spPr bwMode="auto">
          <a:xfrm>
            <a:off x="6858000" y="6135688"/>
            <a:ext cx="192088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725" name="Rectangle 69"/>
          <p:cNvSpPr>
            <a:spLocks noChangeArrowheads="1"/>
          </p:cNvSpPr>
          <p:nvPr/>
        </p:nvSpPr>
        <p:spPr bwMode="auto">
          <a:xfrm>
            <a:off x="8610600" y="3810000"/>
            <a:ext cx="1905000" cy="6096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726" name="Slide Number Placeholder 7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E1F8AB6A-6D55-4FDE-B91D-E906D5FB0F1F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8"/>
          <p:cNvSpPr>
            <a:spLocks noGrp="1" noChangeArrowheads="1"/>
          </p:cNvSpPr>
          <p:nvPr>
            <p:ph type="title"/>
          </p:nvPr>
        </p:nvSpPr>
        <p:spPr>
          <a:xfrm>
            <a:off x="2674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Reason for Rejecting H</a:t>
            </a:r>
            <a:r>
              <a:rPr lang="en-US" baseline="-25000"/>
              <a:t>0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4755" name="Line 2"/>
          <p:cNvSpPr>
            <a:spLocks noChangeShapeType="1"/>
          </p:cNvSpPr>
          <p:nvPr/>
        </p:nvSpPr>
        <p:spPr bwMode="auto">
          <a:xfrm flipH="1" flipV="1">
            <a:off x="3733800" y="4724400"/>
            <a:ext cx="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Line 3"/>
          <p:cNvSpPr>
            <a:spLocks noChangeShapeType="1"/>
          </p:cNvSpPr>
          <p:nvPr/>
        </p:nvSpPr>
        <p:spPr bwMode="auto">
          <a:xfrm flipV="1">
            <a:off x="6400800" y="5181600"/>
            <a:ext cx="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114800" y="1600201"/>
            <a:ext cx="4343400" cy="519113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Sampling Distribution of X</a:t>
            </a: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5562600" y="4343401"/>
            <a:ext cx="1524000" cy="754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500" b="1"/>
              <a:t> </a:t>
            </a:r>
            <a:r>
              <a:rPr lang="el-GR" sz="2000" b="1">
                <a:sym typeface="Symbol" pitchFamily="18" charset="2"/>
              </a:rPr>
              <a:t>μ</a:t>
            </a:r>
            <a:r>
              <a:rPr lang="en-US" sz="2000" b="1">
                <a:sym typeface="Symbol" pitchFamily="18" charset="2"/>
              </a:rPr>
              <a:t> </a:t>
            </a:r>
            <a:r>
              <a:rPr lang="en-US" sz="2000" b="1"/>
              <a:t>= 50</a:t>
            </a:r>
          </a:p>
          <a:p>
            <a:pPr algn="ctr" eaLnBrk="0" hangingPunct="0"/>
            <a:r>
              <a:rPr lang="en-US" sz="1800" b="1"/>
              <a:t>If</a:t>
            </a:r>
            <a:r>
              <a:rPr lang="en-US" sz="1800" b="1" i="1"/>
              <a:t> </a:t>
            </a:r>
            <a:r>
              <a:rPr lang="en-US" sz="1800" b="1"/>
              <a:t>H</a:t>
            </a:r>
            <a:r>
              <a:rPr lang="en-US" sz="1800" b="1" baseline="-25000"/>
              <a:t>0</a:t>
            </a:r>
            <a:r>
              <a:rPr lang="en-US" sz="1800" b="1"/>
              <a:t> is true</a:t>
            </a:r>
            <a:endParaRPr lang="en-US" sz="2000" b="1"/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auto">
          <a:xfrm>
            <a:off x="1676400" y="4953001"/>
            <a:ext cx="2590800" cy="155892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If it is unlikely that we would get a sample mean of this value ...</a:t>
            </a:r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8229600" y="4800601"/>
            <a:ext cx="2286000" cy="15589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... then we reject the null hypothesis that </a:t>
            </a:r>
            <a:r>
              <a:rPr lang="el-GR">
                <a:sym typeface="Symbol" pitchFamily="18" charset="2"/>
              </a:rPr>
              <a:t>μ</a:t>
            </a:r>
            <a:r>
              <a:rPr lang="en-US"/>
              <a:t> = 50.</a:t>
            </a:r>
          </a:p>
        </p:txBody>
      </p:sp>
      <p:sp>
        <p:nvSpPr>
          <p:cNvPr id="74761" name="Freeform 9"/>
          <p:cNvSpPr>
            <a:spLocks/>
          </p:cNvSpPr>
          <p:nvPr/>
        </p:nvSpPr>
        <p:spPr bwMode="auto">
          <a:xfrm>
            <a:off x="6248400" y="2362201"/>
            <a:ext cx="2667000" cy="1763713"/>
          </a:xfrm>
          <a:custGeom>
            <a:avLst/>
            <a:gdLst>
              <a:gd name="T0" fmla="*/ 2147483647 w 2002"/>
              <a:gd name="T1" fmla="*/ 2147483647 h 1927"/>
              <a:gd name="T2" fmla="*/ 2147483647 w 2002"/>
              <a:gd name="T3" fmla="*/ 2147483647 h 1927"/>
              <a:gd name="T4" fmla="*/ 2147483647 w 2002"/>
              <a:gd name="T5" fmla="*/ 2147483647 h 1927"/>
              <a:gd name="T6" fmla="*/ 2147483647 w 2002"/>
              <a:gd name="T7" fmla="*/ 2147483647 h 1927"/>
              <a:gd name="T8" fmla="*/ 2147483647 w 2002"/>
              <a:gd name="T9" fmla="*/ 2147483647 h 1927"/>
              <a:gd name="T10" fmla="*/ 2147483647 w 2002"/>
              <a:gd name="T11" fmla="*/ 2147483647 h 1927"/>
              <a:gd name="T12" fmla="*/ 2147483647 w 2002"/>
              <a:gd name="T13" fmla="*/ 2147483647 h 1927"/>
              <a:gd name="T14" fmla="*/ 2147483647 w 2002"/>
              <a:gd name="T15" fmla="*/ 2147483647 h 1927"/>
              <a:gd name="T16" fmla="*/ 2147483647 w 2002"/>
              <a:gd name="T17" fmla="*/ 2147483647 h 1927"/>
              <a:gd name="T18" fmla="*/ 2147483647 w 2002"/>
              <a:gd name="T19" fmla="*/ 2147483647 h 1927"/>
              <a:gd name="T20" fmla="*/ 2147483647 w 2002"/>
              <a:gd name="T21" fmla="*/ 2147483647 h 1927"/>
              <a:gd name="T22" fmla="*/ 2147483647 w 2002"/>
              <a:gd name="T23" fmla="*/ 2147483647 h 1927"/>
              <a:gd name="T24" fmla="*/ 2147483647 w 2002"/>
              <a:gd name="T25" fmla="*/ 2147483647 h 1927"/>
              <a:gd name="T26" fmla="*/ 2147483647 w 2002"/>
              <a:gd name="T27" fmla="*/ 2147483647 h 1927"/>
              <a:gd name="T28" fmla="*/ 2147483647 w 2002"/>
              <a:gd name="T29" fmla="*/ 2147483647 h 1927"/>
              <a:gd name="T30" fmla="*/ 0 w 2002"/>
              <a:gd name="T31" fmla="*/ 0 h 19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02"/>
              <a:gd name="T49" fmla="*/ 0 h 1927"/>
              <a:gd name="T50" fmla="*/ 2002 w 2002"/>
              <a:gd name="T51" fmla="*/ 1927 h 19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02" h="1927">
                <a:moveTo>
                  <a:pt x="2001" y="1926"/>
                </a:moveTo>
                <a:lnTo>
                  <a:pt x="1790" y="1902"/>
                </a:lnTo>
                <a:lnTo>
                  <a:pt x="1686" y="1881"/>
                </a:lnTo>
                <a:lnTo>
                  <a:pt x="1579" y="1849"/>
                </a:lnTo>
                <a:lnTo>
                  <a:pt x="1475" y="1806"/>
                </a:lnTo>
                <a:lnTo>
                  <a:pt x="1369" y="1747"/>
                </a:lnTo>
                <a:lnTo>
                  <a:pt x="1265" y="1667"/>
                </a:lnTo>
                <a:lnTo>
                  <a:pt x="1054" y="1443"/>
                </a:lnTo>
                <a:lnTo>
                  <a:pt x="843" y="1128"/>
                </a:lnTo>
                <a:lnTo>
                  <a:pt x="632" y="752"/>
                </a:lnTo>
                <a:lnTo>
                  <a:pt x="528" y="560"/>
                </a:lnTo>
                <a:lnTo>
                  <a:pt x="422" y="379"/>
                </a:lnTo>
                <a:lnTo>
                  <a:pt x="318" y="224"/>
                </a:lnTo>
                <a:lnTo>
                  <a:pt x="211" y="104"/>
                </a:lnTo>
                <a:lnTo>
                  <a:pt x="107" y="27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2" name="Freeform 10"/>
          <p:cNvSpPr>
            <a:spLocks/>
          </p:cNvSpPr>
          <p:nvPr/>
        </p:nvSpPr>
        <p:spPr bwMode="auto">
          <a:xfrm>
            <a:off x="3505200" y="2362201"/>
            <a:ext cx="2719388" cy="1763713"/>
          </a:xfrm>
          <a:custGeom>
            <a:avLst/>
            <a:gdLst>
              <a:gd name="T0" fmla="*/ 0 w 2001"/>
              <a:gd name="T1" fmla="*/ 2147483647 h 1927"/>
              <a:gd name="T2" fmla="*/ 2147483647 w 2001"/>
              <a:gd name="T3" fmla="*/ 2147483647 h 1927"/>
              <a:gd name="T4" fmla="*/ 2147483647 w 2001"/>
              <a:gd name="T5" fmla="*/ 2147483647 h 1927"/>
              <a:gd name="T6" fmla="*/ 2147483647 w 2001"/>
              <a:gd name="T7" fmla="*/ 2147483647 h 1927"/>
              <a:gd name="T8" fmla="*/ 2147483647 w 2001"/>
              <a:gd name="T9" fmla="*/ 2147483647 h 1927"/>
              <a:gd name="T10" fmla="*/ 2147483647 w 2001"/>
              <a:gd name="T11" fmla="*/ 2147483647 h 1927"/>
              <a:gd name="T12" fmla="*/ 2147483647 w 2001"/>
              <a:gd name="T13" fmla="*/ 2147483647 h 1927"/>
              <a:gd name="T14" fmla="*/ 2147483647 w 2001"/>
              <a:gd name="T15" fmla="*/ 2147483647 h 1927"/>
              <a:gd name="T16" fmla="*/ 2147483647 w 2001"/>
              <a:gd name="T17" fmla="*/ 2147483647 h 1927"/>
              <a:gd name="T18" fmla="*/ 2147483647 w 2001"/>
              <a:gd name="T19" fmla="*/ 2147483647 h 1927"/>
              <a:gd name="T20" fmla="*/ 2147483647 w 2001"/>
              <a:gd name="T21" fmla="*/ 2147483647 h 1927"/>
              <a:gd name="T22" fmla="*/ 2147483647 w 2001"/>
              <a:gd name="T23" fmla="*/ 2147483647 h 1927"/>
              <a:gd name="T24" fmla="*/ 2147483647 w 2001"/>
              <a:gd name="T25" fmla="*/ 2147483647 h 1927"/>
              <a:gd name="T26" fmla="*/ 2147483647 w 2001"/>
              <a:gd name="T27" fmla="*/ 2147483647 h 1927"/>
              <a:gd name="T28" fmla="*/ 2147483647 w 2001"/>
              <a:gd name="T29" fmla="*/ 2147483647 h 1927"/>
              <a:gd name="T30" fmla="*/ 2147483647 w 2001"/>
              <a:gd name="T31" fmla="*/ 0 h 19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01"/>
              <a:gd name="T49" fmla="*/ 0 h 1927"/>
              <a:gd name="T50" fmla="*/ 2001 w 2001"/>
              <a:gd name="T51" fmla="*/ 1927 h 19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01" h="1927">
                <a:moveTo>
                  <a:pt x="0" y="1926"/>
                </a:moveTo>
                <a:lnTo>
                  <a:pt x="211" y="1902"/>
                </a:lnTo>
                <a:lnTo>
                  <a:pt x="317" y="1881"/>
                </a:lnTo>
                <a:lnTo>
                  <a:pt x="421" y="1849"/>
                </a:lnTo>
                <a:lnTo>
                  <a:pt x="525" y="1806"/>
                </a:lnTo>
                <a:lnTo>
                  <a:pt x="632" y="1747"/>
                </a:lnTo>
                <a:lnTo>
                  <a:pt x="736" y="1667"/>
                </a:lnTo>
                <a:lnTo>
                  <a:pt x="950" y="1443"/>
                </a:lnTo>
                <a:lnTo>
                  <a:pt x="1158" y="1128"/>
                </a:lnTo>
                <a:lnTo>
                  <a:pt x="1368" y="752"/>
                </a:lnTo>
                <a:lnTo>
                  <a:pt x="1475" y="560"/>
                </a:lnTo>
                <a:lnTo>
                  <a:pt x="1579" y="379"/>
                </a:lnTo>
                <a:lnTo>
                  <a:pt x="1686" y="224"/>
                </a:lnTo>
                <a:lnTo>
                  <a:pt x="1790" y="104"/>
                </a:lnTo>
                <a:lnTo>
                  <a:pt x="1896" y="27"/>
                </a:lnTo>
                <a:lnTo>
                  <a:pt x="200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3" name="Freeform 11"/>
          <p:cNvSpPr>
            <a:spLocks/>
          </p:cNvSpPr>
          <p:nvPr/>
        </p:nvSpPr>
        <p:spPr bwMode="auto">
          <a:xfrm>
            <a:off x="3276600" y="4267201"/>
            <a:ext cx="5943600" cy="3175"/>
          </a:xfrm>
          <a:custGeom>
            <a:avLst/>
            <a:gdLst>
              <a:gd name="T0" fmla="*/ 2147483647 w 3744"/>
              <a:gd name="T1" fmla="*/ 2147483647 h 2"/>
              <a:gd name="T2" fmla="*/ 0 w 3744"/>
              <a:gd name="T3" fmla="*/ 0 h 2"/>
              <a:gd name="T4" fmla="*/ 2147483647 w 3744"/>
              <a:gd name="T5" fmla="*/ 0 h 2"/>
              <a:gd name="T6" fmla="*/ 0 60000 65536"/>
              <a:gd name="T7" fmla="*/ 0 60000 65536"/>
              <a:gd name="T8" fmla="*/ 0 60000 65536"/>
              <a:gd name="T9" fmla="*/ 0 w 3744"/>
              <a:gd name="T10" fmla="*/ 0 h 2"/>
              <a:gd name="T11" fmla="*/ 3744 w 3744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4" h="2">
                <a:moveTo>
                  <a:pt x="6" y="2"/>
                </a:moveTo>
                <a:lnTo>
                  <a:pt x="0" y="0"/>
                </a:lnTo>
                <a:lnTo>
                  <a:pt x="3744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3505200" y="4343401"/>
            <a:ext cx="533400" cy="40322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20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4648200" y="5562601"/>
            <a:ext cx="3352800" cy="828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... if in fact this were</a:t>
            </a:r>
            <a:br>
              <a:rPr lang="en-US"/>
            </a:br>
            <a:r>
              <a:rPr lang="en-US"/>
              <a:t> the population mean…</a:t>
            </a: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7086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6248400" y="2362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V="1">
            <a:off x="8077200" y="1676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9220200" y="4178300"/>
            <a:ext cx="533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X</a:t>
            </a:r>
          </a:p>
        </p:txBody>
      </p:sp>
      <p:sp>
        <p:nvSpPr>
          <p:cNvPr id="74770" name="Freeform 18"/>
          <p:cNvSpPr>
            <a:spLocks/>
          </p:cNvSpPr>
          <p:nvPr/>
        </p:nvSpPr>
        <p:spPr bwMode="auto">
          <a:xfrm>
            <a:off x="9324976" y="4248150"/>
            <a:ext cx="138113" cy="1588"/>
          </a:xfrm>
          <a:custGeom>
            <a:avLst/>
            <a:gdLst>
              <a:gd name="T0" fmla="*/ 0 w 87"/>
              <a:gd name="T1" fmla="*/ 0 h 1"/>
              <a:gd name="T2" fmla="*/ 2147483647 w 87"/>
              <a:gd name="T3" fmla="*/ 0 h 1"/>
              <a:gd name="T4" fmla="*/ 0 60000 65536"/>
              <a:gd name="T5" fmla="*/ 0 60000 65536"/>
              <a:gd name="T6" fmla="*/ 0 w 87"/>
              <a:gd name="T7" fmla="*/ 0 h 1"/>
              <a:gd name="T8" fmla="*/ 87 w 8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" h="1">
                <a:moveTo>
                  <a:pt x="0" y="0"/>
                </a:moveTo>
                <a:lnTo>
                  <a:pt x="87" y="0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1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997BAAC7-F328-48AD-9161-0F045C2A0B8B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Level of Significance,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 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752600"/>
            <a:ext cx="8077200" cy="4572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b="1"/>
              <a:t>Defines the unlikely values of the sample statistic if the null hypothesis is true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z="2800"/>
              <a:t>Defines </a:t>
            </a:r>
            <a:r>
              <a:rPr lang="en-US" sz="2800">
                <a:solidFill>
                  <a:srgbClr val="0000FF"/>
                </a:solidFill>
              </a:rPr>
              <a:t>rejection region</a:t>
            </a:r>
            <a:r>
              <a:rPr lang="en-US" sz="2800"/>
              <a:t> of the sampling distribution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/>
              <a:t>Is designated by  </a:t>
            </a:r>
            <a:r>
              <a:rPr lang="en-US" sz="3200" b="1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, (level of significance)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z="2800"/>
              <a:t>Typical values are 0.01, 0.05, or 0.10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/>
              <a:t>Is selected by the researcher at the beginning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/>
              <a:t>Provides the </a:t>
            </a:r>
            <a:r>
              <a:rPr lang="en-US">
                <a:solidFill>
                  <a:srgbClr val="0000FF"/>
                </a:solidFill>
              </a:rPr>
              <a:t>critical value(s) </a:t>
            </a:r>
            <a:r>
              <a:rPr lang="en-US"/>
              <a:t>of the test</a:t>
            </a:r>
            <a:r>
              <a:rPr lang="en-US" sz="3200"/>
              <a:t> </a:t>
            </a:r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53F1173D-4528-480F-9258-36E4A7F4D33D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0314" y="244475"/>
            <a:ext cx="779462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Level of Significance </a:t>
            </a:r>
            <a:br>
              <a:rPr lang="en-US"/>
            </a:br>
            <a:r>
              <a:rPr lang="en-US"/>
              <a:t>and the Rejection Region</a:t>
            </a:r>
          </a:p>
        </p:txBody>
      </p:sp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9875" name="Line 18"/>
          <p:cNvSpPr>
            <a:spLocks noChangeShapeType="1"/>
          </p:cNvSpPr>
          <p:nvPr/>
        </p:nvSpPr>
        <p:spPr bwMode="auto">
          <a:xfrm>
            <a:off x="7010400" y="5105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6" name="Line 27"/>
          <p:cNvSpPr>
            <a:spLocks noChangeShapeType="1"/>
          </p:cNvSpPr>
          <p:nvPr/>
        </p:nvSpPr>
        <p:spPr bwMode="auto">
          <a:xfrm>
            <a:off x="7010400" y="3581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7" name="Line 42"/>
          <p:cNvSpPr>
            <a:spLocks noChangeShapeType="1"/>
          </p:cNvSpPr>
          <p:nvPr/>
        </p:nvSpPr>
        <p:spPr bwMode="auto">
          <a:xfrm>
            <a:off x="7010400" y="21336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2743200" y="1524000"/>
            <a:ext cx="3733800" cy="609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9879" name="Freeform 4"/>
          <p:cNvSpPr>
            <a:spLocks/>
          </p:cNvSpPr>
          <p:nvPr/>
        </p:nvSpPr>
        <p:spPr bwMode="auto">
          <a:xfrm>
            <a:off x="5486401" y="5638801"/>
            <a:ext cx="911225" cy="4556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0" name="Freeform 5"/>
          <p:cNvSpPr>
            <a:spLocks/>
          </p:cNvSpPr>
          <p:nvPr/>
        </p:nvSpPr>
        <p:spPr bwMode="auto">
          <a:xfrm>
            <a:off x="5562600" y="5105400"/>
            <a:ext cx="14478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1" name="Freeform 6"/>
          <p:cNvSpPr>
            <a:spLocks/>
          </p:cNvSpPr>
          <p:nvPr/>
        </p:nvSpPr>
        <p:spPr bwMode="auto">
          <a:xfrm>
            <a:off x="7010400" y="5105400"/>
            <a:ext cx="14478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2" name="Rectangle 7"/>
          <p:cNvSpPr>
            <a:spLocks noChangeArrowheads="1"/>
          </p:cNvSpPr>
          <p:nvPr/>
        </p:nvSpPr>
        <p:spPr bwMode="auto">
          <a:xfrm>
            <a:off x="2276476" y="4991100"/>
            <a:ext cx="2066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: </a:t>
            </a:r>
            <a:r>
              <a:rPr lang="el-GR" sz="2800"/>
              <a:t>μ</a:t>
            </a:r>
            <a:r>
              <a:rPr lang="en-US" sz="2800"/>
              <a:t> ≥ 3   H</a:t>
            </a:r>
            <a:r>
              <a:rPr lang="en-US" sz="2800" baseline="-25000"/>
              <a:t>1</a:t>
            </a:r>
            <a:r>
              <a:rPr lang="en-US" sz="2800"/>
              <a:t>: </a:t>
            </a:r>
            <a:r>
              <a:rPr lang="el-GR" sz="2800"/>
              <a:t>μ</a:t>
            </a:r>
            <a:r>
              <a:rPr lang="en-US" sz="2800"/>
              <a:t> &lt; 3</a:t>
            </a:r>
          </a:p>
        </p:txBody>
      </p:sp>
      <p:sp>
        <p:nvSpPr>
          <p:cNvPr id="79883" name="Line 8"/>
          <p:cNvSpPr>
            <a:spLocks noChangeShapeType="1"/>
          </p:cNvSpPr>
          <p:nvPr/>
        </p:nvSpPr>
        <p:spPr bwMode="auto">
          <a:xfrm>
            <a:off x="5486400" y="60960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Rectangle 9"/>
          <p:cNvSpPr>
            <a:spLocks noChangeArrowheads="1"/>
          </p:cNvSpPr>
          <p:nvPr/>
        </p:nvSpPr>
        <p:spPr bwMode="auto">
          <a:xfrm>
            <a:off x="6858000" y="6019800"/>
            <a:ext cx="304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0</a:t>
            </a:r>
          </a:p>
        </p:txBody>
      </p:sp>
      <p:sp>
        <p:nvSpPr>
          <p:cNvPr id="79885" name="Rectangle 10"/>
          <p:cNvSpPr>
            <a:spLocks noChangeArrowheads="1"/>
          </p:cNvSpPr>
          <p:nvPr/>
        </p:nvSpPr>
        <p:spPr bwMode="auto">
          <a:xfrm>
            <a:off x="2286001" y="3581400"/>
            <a:ext cx="21431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: </a:t>
            </a:r>
            <a:r>
              <a:rPr lang="el-GR"/>
              <a:t>μ</a:t>
            </a:r>
            <a:r>
              <a:rPr lang="en-US" sz="2800"/>
              <a:t> ≤ 3  H</a:t>
            </a:r>
            <a:r>
              <a:rPr lang="en-US" sz="2800" baseline="-25000"/>
              <a:t>1</a:t>
            </a:r>
            <a:r>
              <a:rPr lang="en-US" sz="2800"/>
              <a:t>: </a:t>
            </a:r>
            <a:r>
              <a:rPr lang="el-GR"/>
              <a:t>μ</a:t>
            </a:r>
            <a:r>
              <a:rPr lang="en-US" sz="2800"/>
              <a:t> &gt; 3</a:t>
            </a:r>
          </a:p>
        </p:txBody>
      </p:sp>
      <p:sp>
        <p:nvSpPr>
          <p:cNvPr id="79886" name="Line 11"/>
          <p:cNvSpPr>
            <a:spLocks noChangeShapeType="1"/>
          </p:cNvSpPr>
          <p:nvPr/>
        </p:nvSpPr>
        <p:spPr bwMode="auto">
          <a:xfrm>
            <a:off x="5486400" y="56388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Rectangle 12"/>
          <p:cNvSpPr>
            <a:spLocks noChangeArrowheads="1"/>
          </p:cNvSpPr>
          <p:nvPr/>
        </p:nvSpPr>
        <p:spPr bwMode="auto">
          <a:xfrm flipH="1">
            <a:off x="5105401" y="5257800"/>
            <a:ext cx="5302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888" name="Rectangle 13"/>
          <p:cNvSpPr>
            <a:spLocks noChangeArrowheads="1"/>
          </p:cNvSpPr>
          <p:nvPr/>
        </p:nvSpPr>
        <p:spPr bwMode="auto">
          <a:xfrm>
            <a:off x="8382001" y="3657600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889" name="Freeform 14"/>
          <p:cNvSpPr>
            <a:spLocks/>
          </p:cNvSpPr>
          <p:nvPr/>
        </p:nvSpPr>
        <p:spPr bwMode="auto">
          <a:xfrm>
            <a:off x="6248400" y="5943600"/>
            <a:ext cx="306388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0" name="Rectangle 15"/>
          <p:cNvSpPr>
            <a:spLocks noChangeArrowheads="1"/>
          </p:cNvSpPr>
          <p:nvPr/>
        </p:nvSpPr>
        <p:spPr bwMode="auto">
          <a:xfrm>
            <a:off x="8382000" y="1600200"/>
            <a:ext cx="2057400" cy="740652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     </a:t>
            </a:r>
            <a:r>
              <a:rPr lang="en-US" sz="2000" b="1"/>
              <a:t>Represents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b="1"/>
              <a:t>    critical value</a:t>
            </a:r>
          </a:p>
        </p:txBody>
      </p:sp>
      <p:sp>
        <p:nvSpPr>
          <p:cNvPr id="79891" name="Freeform 16"/>
          <p:cNvSpPr>
            <a:spLocks/>
          </p:cNvSpPr>
          <p:nvPr/>
        </p:nvSpPr>
        <p:spPr bwMode="auto">
          <a:xfrm>
            <a:off x="8458200" y="1752600"/>
            <a:ext cx="306388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2" name="Rectangle 17"/>
          <p:cNvSpPr>
            <a:spLocks noChangeArrowheads="1"/>
          </p:cNvSpPr>
          <p:nvPr/>
        </p:nvSpPr>
        <p:spPr bwMode="auto">
          <a:xfrm>
            <a:off x="3810000" y="6019801"/>
            <a:ext cx="152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Lower-tail test</a:t>
            </a:r>
          </a:p>
        </p:txBody>
      </p:sp>
      <p:sp>
        <p:nvSpPr>
          <p:cNvPr id="79893" name="Rectangle 19"/>
          <p:cNvSpPr>
            <a:spLocks noChangeArrowheads="1"/>
          </p:cNvSpPr>
          <p:nvPr/>
        </p:nvSpPr>
        <p:spPr bwMode="auto">
          <a:xfrm>
            <a:off x="2819400" y="1600200"/>
            <a:ext cx="327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of significance = </a:t>
            </a:r>
          </a:p>
        </p:txBody>
      </p:sp>
      <p:sp>
        <p:nvSpPr>
          <p:cNvPr id="79894" name="Rectangle 20"/>
          <p:cNvSpPr>
            <a:spLocks noChangeArrowheads="1"/>
          </p:cNvSpPr>
          <p:nvPr/>
        </p:nvSpPr>
        <p:spPr bwMode="auto">
          <a:xfrm flipH="1">
            <a:off x="5943601" y="1524000"/>
            <a:ext cx="5302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895" name="Freeform 21"/>
          <p:cNvSpPr>
            <a:spLocks/>
          </p:cNvSpPr>
          <p:nvPr/>
        </p:nvSpPr>
        <p:spPr bwMode="auto">
          <a:xfrm flipH="1">
            <a:off x="7620001" y="4114801"/>
            <a:ext cx="917575" cy="4556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6" name="Freeform 22"/>
          <p:cNvSpPr>
            <a:spLocks/>
          </p:cNvSpPr>
          <p:nvPr/>
        </p:nvSpPr>
        <p:spPr bwMode="auto">
          <a:xfrm>
            <a:off x="5562600" y="3581400"/>
            <a:ext cx="14478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7" name="Freeform 23"/>
          <p:cNvSpPr>
            <a:spLocks/>
          </p:cNvSpPr>
          <p:nvPr/>
        </p:nvSpPr>
        <p:spPr bwMode="auto">
          <a:xfrm>
            <a:off x="7010400" y="3581400"/>
            <a:ext cx="14478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8" name="Line 24"/>
          <p:cNvSpPr>
            <a:spLocks noChangeShapeType="1"/>
          </p:cNvSpPr>
          <p:nvPr/>
        </p:nvSpPr>
        <p:spPr bwMode="auto">
          <a:xfrm>
            <a:off x="5486400" y="45720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Rectangle 25"/>
          <p:cNvSpPr>
            <a:spLocks noChangeArrowheads="1"/>
          </p:cNvSpPr>
          <p:nvPr/>
        </p:nvSpPr>
        <p:spPr bwMode="auto">
          <a:xfrm>
            <a:off x="6858000" y="4495800"/>
            <a:ext cx="304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0</a:t>
            </a:r>
          </a:p>
        </p:txBody>
      </p:sp>
      <p:sp>
        <p:nvSpPr>
          <p:cNvPr id="79900" name="Freeform 26"/>
          <p:cNvSpPr>
            <a:spLocks/>
          </p:cNvSpPr>
          <p:nvPr/>
        </p:nvSpPr>
        <p:spPr bwMode="auto">
          <a:xfrm>
            <a:off x="7467600" y="4419600"/>
            <a:ext cx="306388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01" name="Line 28"/>
          <p:cNvSpPr>
            <a:spLocks noChangeShapeType="1"/>
          </p:cNvSpPr>
          <p:nvPr/>
        </p:nvSpPr>
        <p:spPr bwMode="auto">
          <a:xfrm flipH="1">
            <a:off x="7848600" y="4038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Line 29"/>
          <p:cNvSpPr>
            <a:spLocks noChangeShapeType="1"/>
          </p:cNvSpPr>
          <p:nvPr/>
        </p:nvSpPr>
        <p:spPr bwMode="auto">
          <a:xfrm>
            <a:off x="1828800" y="3429000"/>
            <a:ext cx="6858000" cy="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03" name="Line 30"/>
          <p:cNvSpPr>
            <a:spLocks noChangeShapeType="1"/>
          </p:cNvSpPr>
          <p:nvPr/>
        </p:nvSpPr>
        <p:spPr bwMode="auto">
          <a:xfrm>
            <a:off x="1828800" y="4953000"/>
            <a:ext cx="6858000" cy="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04" name="Rectangle 31"/>
          <p:cNvSpPr>
            <a:spLocks noChangeArrowheads="1"/>
          </p:cNvSpPr>
          <p:nvPr/>
        </p:nvSpPr>
        <p:spPr bwMode="auto">
          <a:xfrm>
            <a:off x="3810000" y="4572001"/>
            <a:ext cx="152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Upper-tail test</a:t>
            </a:r>
          </a:p>
        </p:txBody>
      </p:sp>
      <p:sp>
        <p:nvSpPr>
          <p:cNvPr id="79905" name="Rectangle 32"/>
          <p:cNvSpPr>
            <a:spLocks noChangeArrowheads="1"/>
          </p:cNvSpPr>
          <p:nvPr/>
        </p:nvSpPr>
        <p:spPr bwMode="auto">
          <a:xfrm>
            <a:off x="3810000" y="3048001"/>
            <a:ext cx="152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Two-tail test</a:t>
            </a:r>
          </a:p>
        </p:txBody>
      </p:sp>
      <p:sp>
        <p:nvSpPr>
          <p:cNvPr id="79906" name="Rectangle 33"/>
          <p:cNvSpPr>
            <a:spLocks noChangeArrowheads="1"/>
          </p:cNvSpPr>
          <p:nvPr/>
        </p:nvSpPr>
        <p:spPr bwMode="auto">
          <a:xfrm>
            <a:off x="8915400" y="2667000"/>
            <a:ext cx="1524000" cy="100330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Rejection region is shaded</a:t>
            </a:r>
          </a:p>
        </p:txBody>
      </p:sp>
      <p:sp>
        <p:nvSpPr>
          <p:cNvPr id="79907" name="Freeform 34"/>
          <p:cNvSpPr>
            <a:spLocks/>
          </p:cNvSpPr>
          <p:nvPr/>
        </p:nvSpPr>
        <p:spPr bwMode="auto">
          <a:xfrm>
            <a:off x="7772400" y="2828925"/>
            <a:ext cx="762000" cy="304800"/>
          </a:xfrm>
          <a:custGeom>
            <a:avLst/>
            <a:gdLst>
              <a:gd name="T0" fmla="*/ 2147483647 w 480"/>
              <a:gd name="T1" fmla="*/ 2147483647 h 192"/>
              <a:gd name="T2" fmla="*/ 2147483647 w 480"/>
              <a:gd name="T3" fmla="*/ 2147483647 h 192"/>
              <a:gd name="T4" fmla="*/ 2147483647 w 480"/>
              <a:gd name="T5" fmla="*/ 2147483647 h 192"/>
              <a:gd name="T6" fmla="*/ 2147483647 w 480"/>
              <a:gd name="T7" fmla="*/ 2147483647 h 192"/>
              <a:gd name="T8" fmla="*/ 2147483647 w 480"/>
              <a:gd name="T9" fmla="*/ 2147483647 h 192"/>
              <a:gd name="T10" fmla="*/ 0 w 480"/>
              <a:gd name="T11" fmla="*/ 0 h 192"/>
              <a:gd name="T12" fmla="*/ 2147483647 w 480"/>
              <a:gd name="T13" fmla="*/ 2147483647 h 192"/>
              <a:gd name="T14" fmla="*/ 2147483647 w 480"/>
              <a:gd name="T15" fmla="*/ 2147483647 h 192"/>
              <a:gd name="T16" fmla="*/ 2147483647 w 480"/>
              <a:gd name="T17" fmla="*/ 2147483647 h 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0"/>
              <a:gd name="T28" fmla="*/ 0 h 192"/>
              <a:gd name="T29" fmla="*/ 480 w 480"/>
              <a:gd name="T30" fmla="*/ 192 h 1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0" h="192">
                <a:moveTo>
                  <a:pt x="480" y="180"/>
                </a:moveTo>
                <a:lnTo>
                  <a:pt x="432" y="138"/>
                </a:lnTo>
                <a:lnTo>
                  <a:pt x="233" y="105"/>
                </a:lnTo>
                <a:lnTo>
                  <a:pt x="134" y="72"/>
                </a:lnTo>
                <a:lnTo>
                  <a:pt x="22" y="3"/>
                </a:lnTo>
                <a:lnTo>
                  <a:pt x="0" y="0"/>
                </a:lnTo>
                <a:lnTo>
                  <a:pt x="12" y="192"/>
                </a:lnTo>
                <a:lnTo>
                  <a:pt x="480" y="185"/>
                </a:lnTo>
                <a:lnTo>
                  <a:pt x="480" y="180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08" name="Rectangle 35"/>
          <p:cNvSpPr>
            <a:spLocks noChangeArrowheads="1"/>
          </p:cNvSpPr>
          <p:nvPr/>
        </p:nvSpPr>
        <p:spPr bwMode="auto">
          <a:xfrm>
            <a:off x="8224838" y="2212975"/>
            <a:ext cx="690562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/2</a:t>
            </a:r>
          </a:p>
        </p:txBody>
      </p:sp>
      <p:sp>
        <p:nvSpPr>
          <p:cNvPr id="79909" name="Freeform 36"/>
          <p:cNvSpPr>
            <a:spLocks/>
          </p:cNvSpPr>
          <p:nvPr/>
        </p:nvSpPr>
        <p:spPr bwMode="auto">
          <a:xfrm>
            <a:off x="5486401" y="2819401"/>
            <a:ext cx="752475" cy="303213"/>
          </a:xfrm>
          <a:custGeom>
            <a:avLst/>
            <a:gdLst>
              <a:gd name="T0" fmla="*/ 0 w 474"/>
              <a:gd name="T1" fmla="*/ 2147483647 h 191"/>
              <a:gd name="T2" fmla="*/ 2147483647 w 474"/>
              <a:gd name="T3" fmla="*/ 2147483647 h 191"/>
              <a:gd name="T4" fmla="*/ 2147483647 w 474"/>
              <a:gd name="T5" fmla="*/ 2147483647 h 191"/>
              <a:gd name="T6" fmla="*/ 2147483647 w 474"/>
              <a:gd name="T7" fmla="*/ 2147483647 h 191"/>
              <a:gd name="T8" fmla="*/ 2147483647 w 474"/>
              <a:gd name="T9" fmla="*/ 2147483647 h 191"/>
              <a:gd name="T10" fmla="*/ 2147483647 w 474"/>
              <a:gd name="T11" fmla="*/ 0 h 191"/>
              <a:gd name="T12" fmla="*/ 2147483647 w 474"/>
              <a:gd name="T13" fmla="*/ 2147483647 h 191"/>
              <a:gd name="T14" fmla="*/ 0 w 474"/>
              <a:gd name="T15" fmla="*/ 2147483647 h 191"/>
              <a:gd name="T16" fmla="*/ 0 w 474"/>
              <a:gd name="T17" fmla="*/ 2147483647 h 1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74"/>
              <a:gd name="T28" fmla="*/ 0 h 191"/>
              <a:gd name="T29" fmla="*/ 474 w 474"/>
              <a:gd name="T30" fmla="*/ 191 h 1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74" h="191">
                <a:moveTo>
                  <a:pt x="0" y="186"/>
                </a:moveTo>
                <a:lnTo>
                  <a:pt x="48" y="144"/>
                </a:lnTo>
                <a:lnTo>
                  <a:pt x="246" y="111"/>
                </a:lnTo>
                <a:lnTo>
                  <a:pt x="345" y="78"/>
                </a:lnTo>
                <a:lnTo>
                  <a:pt x="456" y="9"/>
                </a:lnTo>
                <a:lnTo>
                  <a:pt x="474" y="0"/>
                </a:lnTo>
                <a:lnTo>
                  <a:pt x="468" y="186"/>
                </a:lnTo>
                <a:lnTo>
                  <a:pt x="0" y="191"/>
                </a:lnTo>
                <a:lnTo>
                  <a:pt x="0" y="186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0" name="Freeform 37"/>
          <p:cNvSpPr>
            <a:spLocks/>
          </p:cNvSpPr>
          <p:nvPr/>
        </p:nvSpPr>
        <p:spPr bwMode="auto">
          <a:xfrm>
            <a:off x="5562600" y="2133600"/>
            <a:ext cx="14478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1" name="Freeform 38"/>
          <p:cNvSpPr>
            <a:spLocks/>
          </p:cNvSpPr>
          <p:nvPr/>
        </p:nvSpPr>
        <p:spPr bwMode="auto">
          <a:xfrm>
            <a:off x="7010400" y="2133600"/>
            <a:ext cx="14478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2" name="Line 39"/>
          <p:cNvSpPr>
            <a:spLocks noChangeShapeType="1"/>
          </p:cNvSpPr>
          <p:nvPr/>
        </p:nvSpPr>
        <p:spPr bwMode="auto">
          <a:xfrm>
            <a:off x="5486400" y="31242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Rectangle 40"/>
          <p:cNvSpPr>
            <a:spLocks noChangeArrowheads="1"/>
          </p:cNvSpPr>
          <p:nvPr/>
        </p:nvSpPr>
        <p:spPr bwMode="auto">
          <a:xfrm>
            <a:off x="6858000" y="3048000"/>
            <a:ext cx="304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0</a:t>
            </a:r>
          </a:p>
        </p:txBody>
      </p:sp>
      <p:sp>
        <p:nvSpPr>
          <p:cNvPr id="79914" name="Freeform 41"/>
          <p:cNvSpPr>
            <a:spLocks/>
          </p:cNvSpPr>
          <p:nvPr/>
        </p:nvSpPr>
        <p:spPr bwMode="auto">
          <a:xfrm>
            <a:off x="6096000" y="2971800"/>
            <a:ext cx="306388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5" name="Freeform 43"/>
          <p:cNvSpPr>
            <a:spLocks/>
          </p:cNvSpPr>
          <p:nvPr/>
        </p:nvSpPr>
        <p:spPr bwMode="auto">
          <a:xfrm>
            <a:off x="7618414" y="2971800"/>
            <a:ext cx="306387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8077201" y="213677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917" name="Rectangle 45"/>
          <p:cNvSpPr>
            <a:spLocks noChangeArrowheads="1"/>
          </p:cNvSpPr>
          <p:nvPr/>
        </p:nvSpPr>
        <p:spPr bwMode="auto">
          <a:xfrm>
            <a:off x="5481638" y="2212975"/>
            <a:ext cx="690562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/2</a:t>
            </a:r>
          </a:p>
        </p:txBody>
      </p:sp>
      <p:sp>
        <p:nvSpPr>
          <p:cNvPr id="79918" name="Rectangle 46"/>
          <p:cNvSpPr>
            <a:spLocks noChangeArrowheads="1"/>
          </p:cNvSpPr>
          <p:nvPr/>
        </p:nvSpPr>
        <p:spPr bwMode="auto">
          <a:xfrm>
            <a:off x="5334001" y="213677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919" name="Line 47"/>
          <p:cNvSpPr>
            <a:spLocks noChangeShapeType="1"/>
          </p:cNvSpPr>
          <p:nvPr/>
        </p:nvSpPr>
        <p:spPr bwMode="auto">
          <a:xfrm>
            <a:off x="5791200" y="26670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20" name="Line 48"/>
          <p:cNvSpPr>
            <a:spLocks noChangeShapeType="1"/>
          </p:cNvSpPr>
          <p:nvPr/>
        </p:nvSpPr>
        <p:spPr bwMode="auto">
          <a:xfrm flipH="1">
            <a:off x="7848600" y="25908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21" name="Rectangle 49"/>
          <p:cNvSpPr>
            <a:spLocks noChangeArrowheads="1"/>
          </p:cNvSpPr>
          <p:nvPr/>
        </p:nvSpPr>
        <p:spPr bwMode="auto">
          <a:xfrm>
            <a:off x="2286001" y="2209800"/>
            <a:ext cx="19145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: </a:t>
            </a:r>
            <a:r>
              <a:rPr lang="el-GR"/>
              <a:t>μ</a:t>
            </a:r>
            <a:r>
              <a:rPr lang="en-US" sz="2800"/>
              <a:t> = 3    H</a:t>
            </a:r>
            <a:r>
              <a:rPr lang="en-US" sz="2800" baseline="-25000"/>
              <a:t>1</a:t>
            </a:r>
            <a:r>
              <a:rPr lang="en-US" sz="2800"/>
              <a:t>: </a:t>
            </a:r>
            <a:r>
              <a:rPr lang="el-GR"/>
              <a:t>μ</a:t>
            </a:r>
            <a:r>
              <a:rPr lang="en-US" sz="2800"/>
              <a:t> ≠ 3</a:t>
            </a:r>
          </a:p>
        </p:txBody>
      </p:sp>
      <p:sp>
        <p:nvSpPr>
          <p:cNvPr id="79922" name="Slide Number Placeholder 5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9-</a:t>
            </a:r>
            <a:fld id="{224F0652-FFEE-410C-AFBA-1AE44B734E24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Pages>20</Pages>
  <Words>890</Words>
  <Application>Microsoft Office PowerPoint</Application>
  <PresentationFormat>Widescreen</PresentationFormat>
  <Paragraphs>167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Wingdings</vt:lpstr>
      <vt:lpstr>Calibri Light</vt:lpstr>
      <vt:lpstr>Arial</vt:lpstr>
      <vt:lpstr>Symbol</vt:lpstr>
      <vt:lpstr>Calibri</vt:lpstr>
      <vt:lpstr>newbold-7e</vt:lpstr>
      <vt:lpstr>Office Theme</vt:lpstr>
      <vt:lpstr>Equation</vt:lpstr>
      <vt:lpstr>Clip</vt:lpstr>
      <vt:lpstr>PowerPoint Presentation</vt:lpstr>
      <vt:lpstr>Concepts of Hypothesis Testing</vt:lpstr>
      <vt:lpstr>The Null Hypothesis, H0</vt:lpstr>
      <vt:lpstr>The Null Hypothesis, H0</vt:lpstr>
      <vt:lpstr>The Alternative Hypothesis, H1</vt:lpstr>
      <vt:lpstr>PowerPoint Presentation</vt:lpstr>
      <vt:lpstr>Reason for Rejecting H0</vt:lpstr>
      <vt:lpstr>Level of Significance,   </vt:lpstr>
      <vt:lpstr>Level of Significance  and the Rejection Region</vt:lpstr>
      <vt:lpstr>Outcomes and Probabilities</vt:lpstr>
      <vt:lpstr>Example: Two-Tail Test ( Unknown)</vt:lpstr>
      <vt:lpstr>PowerPoint Presentation</vt:lpstr>
      <vt:lpstr>Example Solution:  Two-Tail Test</vt:lpstr>
    </vt:vector>
  </TitlesOfParts>
  <Company>University of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9</dc:subject>
  <dc:creator>Dirk Yandell</dc:creator>
  <cp:lastModifiedBy>Kamal Mirzayev</cp:lastModifiedBy>
  <cp:revision>112</cp:revision>
  <cp:lastPrinted>1998-11-22T23:37:53Z</cp:lastPrinted>
  <dcterms:created xsi:type="dcterms:W3CDTF">2001-01-31T16:49:38Z</dcterms:created>
  <dcterms:modified xsi:type="dcterms:W3CDTF">2021-08-13T10:20:21Z</dcterms:modified>
</cp:coreProperties>
</file>