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311" r:id="rId2"/>
    <p:sldId id="312" r:id="rId3"/>
    <p:sldId id="313" r:id="rId4"/>
    <p:sldId id="314" r:id="rId5"/>
    <p:sldId id="315" r:id="rId6"/>
    <p:sldId id="316" r:id="rId7"/>
    <p:sldId id="317" r:id="rId8"/>
    <p:sldId id="318" r:id="rId9"/>
    <p:sldId id="319" r:id="rId10"/>
    <p:sldId id="320" r:id="rId11"/>
    <p:sldId id="321" r:id="rId12"/>
    <p:sldId id="322" r:id="rId13"/>
    <p:sldId id="323" r:id="rId14"/>
    <p:sldId id="324" r:id="rId15"/>
    <p:sldId id="277" r:id="rId16"/>
    <p:sldId id="278" r:id="rId17"/>
    <p:sldId id="279" r:id="rId18"/>
    <p:sldId id="280" r:id="rId19"/>
    <p:sldId id="281" r:id="rId20"/>
    <p:sldId id="282" r:id="rId21"/>
    <p:sldId id="283" r:id="rId22"/>
    <p:sldId id="287" r:id="rId23"/>
    <p:sldId id="289" r:id="rId24"/>
    <p:sldId id="291" r:id="rId25"/>
    <p:sldId id="296" r:id="rId26"/>
    <p:sldId id="299" r:id="rId27"/>
    <p:sldId id="300" r:id="rId28"/>
    <p:sldId id="301" r:id="rId29"/>
    <p:sldId id="302" r:id="rId30"/>
    <p:sldId id="303" r:id="rId31"/>
    <p:sldId id="304" r:id="rId32"/>
    <p:sldId id="305" r:id="rId33"/>
    <p:sldId id="306" r:id="rId34"/>
    <p:sldId id="307" r:id="rId35"/>
    <p:sldId id="308" r:id="rId36"/>
    <p:sldId id="309" r:id="rId3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 mediu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il mediu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42" d="100"/>
          <a:sy n="142" d="100"/>
        </p:scale>
        <p:origin x="643" y="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507A57-7FB0-4E7C-9F34-B8541936E4C2}" type="datetimeFigureOut">
              <a:rPr lang="ru-RU" smtClean="0"/>
              <a:t>12.08.2020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D988A0-C7FB-45CF-9867-5D37AB53A8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844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ro-RO" smtClean="0"/>
              <a:t>Clic pentru editare stil titlu</a:t>
            </a:r>
            <a:endParaRPr lang="en-US"/>
          </a:p>
        </p:txBody>
      </p:sp>
      <p:sp>
        <p:nvSpPr>
          <p:cNvPr id="3" name="Subtitlu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o-RO" smtClean="0"/>
              <a:t>Clic pentru a edita stilul de subtitlu</a:t>
            </a:r>
            <a:endParaRPr lang="en-US"/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1F997-3327-4B16-8DA6-FA83B95188E4}" type="datetime1">
              <a:rPr lang="en-US" smtClean="0"/>
              <a:t>8/12/2020</a:t>
            </a:fld>
            <a:endParaRPr lang="en-US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>
          <a:xfrm>
            <a:off x="3048000" y="4636193"/>
            <a:ext cx="2895600" cy="273844"/>
          </a:xfrm>
        </p:spPr>
        <p:txBody>
          <a:bodyPr/>
          <a:lstStyle>
            <a:lvl1pPr marL="19050" algn="ctr">
              <a:lnSpc>
                <a:spcPts val="2650"/>
              </a:lnSpc>
              <a:defRPr/>
            </a:lvl1pPr>
          </a:lstStyle>
          <a:p>
            <a:r>
              <a:rPr lang="en-US" sz="1400" u="sng" spc="-110" dirty="0" smtClean="0">
                <a:uFill>
                  <a:solidFill>
                    <a:srgbClr val="001F5F"/>
                  </a:solidFill>
                </a:uFill>
                <a:latin typeface="Arial"/>
                <a:cs typeface="Arial"/>
              </a:rPr>
              <a:t>www.datasocool.com</a:t>
            </a:r>
            <a:endParaRPr lang="en-US" sz="1400" u="sng" dirty="0" smtClean="0">
              <a:latin typeface="Arial"/>
              <a:cs typeface="Arial"/>
            </a:endParaRPr>
          </a:p>
          <a:p>
            <a:pPr>
              <a:spcBef>
                <a:spcPts val="10"/>
              </a:spcBef>
            </a:pPr>
            <a:r>
              <a:rPr lang="en-US" sz="1200" b="1" spc="-8" dirty="0" smtClean="0">
                <a:solidFill>
                  <a:srgbClr val="FFC000"/>
                </a:solidFill>
              </a:rPr>
              <a:t>Data  </a:t>
            </a:r>
            <a:r>
              <a:rPr lang="en-US" sz="1200" b="1" spc="-8" dirty="0" err="1" smtClean="0">
                <a:solidFill>
                  <a:srgbClr val="FFC000"/>
                </a:solidFill>
              </a:rPr>
              <a:t>SoCool</a:t>
            </a:r>
            <a:r>
              <a:rPr lang="en-US" sz="1200" b="1" spc="-8" dirty="0" smtClean="0">
                <a:solidFill>
                  <a:srgbClr val="FFC000"/>
                </a:solidFill>
              </a:rPr>
              <a:t>/Data </a:t>
            </a:r>
            <a:r>
              <a:rPr lang="en-US" sz="1200" b="1" spc="-8" dirty="0" err="1" smtClean="0">
                <a:solidFill>
                  <a:srgbClr val="FFC000"/>
                </a:solidFill>
              </a:rPr>
              <a:t>Platforması</a:t>
            </a:r>
            <a:endParaRPr lang="en-US" sz="1200" b="1" spc="-8" dirty="0">
              <a:solidFill>
                <a:srgbClr val="FFC000"/>
              </a:solidFill>
            </a:endParaRPr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AE3AD-3339-4CC0-BAFD-E0A16E3F6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430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Clic pentru editare stil titlu</a:t>
            </a:r>
            <a:endParaRPr lang="en-US"/>
          </a:p>
        </p:txBody>
      </p:sp>
      <p:sp>
        <p:nvSpPr>
          <p:cNvPr id="3" name="Substituent text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F8E19-7587-4594-B2DB-9200ED1A20D2}" type="datetime1">
              <a:rPr lang="en-US" smtClean="0"/>
              <a:t>8/12/2020</a:t>
            </a:fld>
            <a:endParaRPr lang="en-US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AE3AD-3339-4CC0-BAFD-E0A16E3F6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826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vertica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ro-RO" smtClean="0"/>
              <a:t>Clic pentru editare stil titlu</a:t>
            </a:r>
            <a:endParaRPr lang="en-US"/>
          </a:p>
        </p:txBody>
      </p:sp>
      <p:sp>
        <p:nvSpPr>
          <p:cNvPr id="3" name="Substituent text vertical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01ECF-63C5-4CF5-8D5B-80013F461E26}" type="datetime1">
              <a:rPr lang="en-US" smtClean="0"/>
              <a:t>8/12/2020</a:t>
            </a:fld>
            <a:endParaRPr lang="en-US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AE3AD-3339-4CC0-BAFD-E0A16E3F6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555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Clic pentru editare stil titlu</a:t>
            </a:r>
            <a:endParaRPr lang="en-US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CB019-40C2-4B88-8B09-0EF722700DAE}" type="datetime1">
              <a:rPr lang="en-US" smtClean="0"/>
              <a:t>8/12/2020</a:t>
            </a:fld>
            <a:endParaRPr lang="en-US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AE3AD-3339-4CC0-BAFD-E0A16E3F6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95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o-RO" smtClean="0"/>
              <a:t>Clic pentru editare stil titlu</a:t>
            </a:r>
            <a:endParaRPr lang="en-US"/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 smtClean="0"/>
              <a:t>Clic pentru editare stiluri text Coordonator</a:t>
            </a:r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6CA00-AAA5-48FF-8B61-2C300850BF5F}" type="datetime1">
              <a:rPr lang="en-US" smtClean="0"/>
              <a:t>8/12/2020</a:t>
            </a:fld>
            <a:endParaRPr lang="en-US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AE3AD-3339-4CC0-BAFD-E0A16E3F6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357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Clic pentru editare stil titlu</a:t>
            </a:r>
            <a:endParaRPr lang="en-US"/>
          </a:p>
        </p:txBody>
      </p:sp>
      <p:sp>
        <p:nvSpPr>
          <p:cNvPr id="3" name="Substituent conținut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4" name="Substituent conținut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5" name="Substituent dată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1D10E-8363-4971-B338-B005D3B69775}" type="datetime1">
              <a:rPr lang="en-US" smtClean="0"/>
              <a:t>8/12/2020</a:t>
            </a:fld>
            <a:endParaRPr lang="en-US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AE3AD-3339-4CC0-BAFD-E0A16E3F6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657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o-RO" smtClean="0"/>
              <a:t>Clic pentru editare stil titlu</a:t>
            </a:r>
            <a:endParaRPr lang="en-US"/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 smtClean="0"/>
              <a:t>Clic pentru editare stiluri text Coordonator</a:t>
            </a:r>
          </a:p>
        </p:txBody>
      </p:sp>
      <p:sp>
        <p:nvSpPr>
          <p:cNvPr id="4" name="Substituent conținut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5" name="Substituent text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 smtClean="0"/>
              <a:t>Clic pentru editare stiluri text Coordonator</a:t>
            </a:r>
          </a:p>
        </p:txBody>
      </p:sp>
      <p:sp>
        <p:nvSpPr>
          <p:cNvPr id="6" name="Substituent conținut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7" name="Substituent dată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D43E1-7644-4209-8A3F-1F2D361D91E2}" type="datetime1">
              <a:rPr lang="en-US" smtClean="0"/>
              <a:t>8/12/2020</a:t>
            </a:fld>
            <a:endParaRPr lang="en-US"/>
          </a:p>
        </p:txBody>
      </p:sp>
      <p:sp>
        <p:nvSpPr>
          <p:cNvPr id="8" name="Substituent subsol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ubstituent număr diapozitiv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AE3AD-3339-4CC0-BAFD-E0A16E3F6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11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Clic pentru editare stil titlu</a:t>
            </a:r>
            <a:endParaRPr lang="en-US"/>
          </a:p>
        </p:txBody>
      </p:sp>
      <p:sp>
        <p:nvSpPr>
          <p:cNvPr id="3" name="Substituent dată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1E58F-529A-4A0B-B39A-012C80320241}" type="datetime1">
              <a:rPr lang="en-US" smtClean="0"/>
              <a:t>8/12/2020</a:t>
            </a:fld>
            <a:endParaRPr lang="en-US"/>
          </a:p>
        </p:txBody>
      </p:sp>
      <p:sp>
        <p:nvSpPr>
          <p:cNvPr id="4" name="Substituent subsol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ubstituent număr diapozitiv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AE3AD-3339-4CC0-BAFD-E0A16E3F6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816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dată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186D7-9376-4E76-BEEE-5AF85B5C1D15}" type="datetime1">
              <a:rPr lang="en-US" smtClean="0"/>
              <a:t>8/12/2020</a:t>
            </a:fld>
            <a:endParaRPr lang="en-US"/>
          </a:p>
        </p:txBody>
      </p:sp>
      <p:sp>
        <p:nvSpPr>
          <p:cNvPr id="3" name="Substituent subsol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AE3AD-3339-4CC0-BAFD-E0A16E3F6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911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o-RO" smtClean="0"/>
              <a:t>Clic pentru editare stil titlu</a:t>
            </a:r>
            <a:endParaRPr lang="en-US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 smtClean="0"/>
              <a:t>Clic pentru editare stiluri text Coordonator</a:t>
            </a:r>
          </a:p>
        </p:txBody>
      </p:sp>
      <p:sp>
        <p:nvSpPr>
          <p:cNvPr id="5" name="Substituent dată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E1FF5-95AF-4C5E-B900-ECF376B31992}" type="datetime1">
              <a:rPr lang="en-US" smtClean="0"/>
              <a:t>8/12/2020</a:t>
            </a:fld>
            <a:endParaRPr lang="en-US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AE3AD-3339-4CC0-BAFD-E0A16E3F6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92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o-RO" smtClean="0"/>
              <a:t>Clic pentru editare stil titlu</a:t>
            </a:r>
            <a:endParaRPr lang="en-US"/>
          </a:p>
        </p:txBody>
      </p:sp>
      <p:sp>
        <p:nvSpPr>
          <p:cNvPr id="3" name="Substituent imagine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 smtClean="0"/>
              <a:t>Clic pentru editare stiluri text Coordonator</a:t>
            </a:r>
          </a:p>
        </p:txBody>
      </p:sp>
      <p:sp>
        <p:nvSpPr>
          <p:cNvPr id="5" name="Substituent dată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3DE0C-0F29-4DD3-9503-22B0353C421C}" type="datetime1">
              <a:rPr lang="en-US" smtClean="0"/>
              <a:t>8/12/2020</a:t>
            </a:fld>
            <a:endParaRPr lang="en-US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AE3AD-3339-4CC0-BAFD-E0A16E3F6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460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titlu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o-RO" smtClean="0"/>
              <a:t>Clic pentru editare stil titlu</a:t>
            </a:r>
            <a:endParaRPr lang="en-US"/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68226C-70C3-4130-B637-490345086F0C}" type="datetime1">
              <a:rPr lang="en-US" smtClean="0"/>
              <a:t>8/12/2020</a:t>
            </a:fld>
            <a:endParaRPr lang="en-US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19050" algn="ctr">
              <a:lnSpc>
                <a:spcPts val="2650"/>
              </a:lnSpc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lnSpc>
                <a:spcPct val="100000"/>
              </a:lnSpc>
            </a:pPr>
            <a:endParaRPr lang="en-US" b="1" spc="-8" dirty="0">
              <a:solidFill>
                <a:srgbClr val="FFC000"/>
              </a:solidFill>
            </a:endParaRPr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5AE3AD-3339-4CC0-BAFD-E0A16E3F6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517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/>
          <p:cNvSpPr txBox="1">
            <a:spLocks/>
          </p:cNvSpPr>
          <p:nvPr/>
        </p:nvSpPr>
        <p:spPr>
          <a:xfrm>
            <a:off x="2514600" y="2708997"/>
            <a:ext cx="3946331" cy="516316"/>
          </a:xfrm>
          <a:prstGeom prst="rect">
            <a:avLst/>
          </a:prstGeom>
        </p:spPr>
        <p:txBody>
          <a:bodyPr vert="horz" wrap="square" lIns="0" tIns="9038" rIns="0" bIns="0" rtlCol="0" anchor="ctr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9514">
              <a:spcBef>
                <a:spcPts val="71"/>
              </a:spcBef>
            </a:pPr>
            <a:r>
              <a:rPr lang="en-US" sz="3296" spc="-187" dirty="0" smtClean="0"/>
              <a:t>Diagnostic</a:t>
            </a:r>
            <a:r>
              <a:rPr lang="en-US" sz="3296" spc="-311" dirty="0" smtClean="0"/>
              <a:t> </a:t>
            </a:r>
            <a:r>
              <a:rPr lang="en-US" sz="3296" spc="-172" dirty="0" smtClean="0"/>
              <a:t>Analytics</a:t>
            </a:r>
            <a:endParaRPr lang="en-US" sz="3296" dirty="0"/>
          </a:p>
        </p:txBody>
      </p:sp>
      <p:sp>
        <p:nvSpPr>
          <p:cNvPr id="4" name="Titlu 1"/>
          <p:cNvSpPr txBox="1">
            <a:spLocks/>
          </p:cNvSpPr>
          <p:nvPr/>
        </p:nvSpPr>
        <p:spPr>
          <a:xfrm>
            <a:off x="762000" y="1276350"/>
            <a:ext cx="7772400" cy="10724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200" b="1" dirty="0" smtClean="0">
                <a:ln>
                  <a:solidFill>
                    <a:schemeClr val="tx1">
                      <a:alpha val="70000"/>
                    </a:schemeClr>
                  </a:solidFill>
                </a:ln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23000"/>
                    </a:prstClr>
                  </a:outerShdw>
                </a:effectLst>
              </a:rPr>
              <a:t>Testing for Normality</a:t>
            </a:r>
            <a:endParaRPr lang="en-US" sz="4200" b="1" dirty="0">
              <a:ln>
                <a:solidFill>
                  <a:schemeClr val="tx1">
                    <a:alpha val="70000"/>
                  </a:schemeClr>
                </a:solidFill>
              </a:ln>
              <a:solidFill>
                <a:srgbClr val="FF0000"/>
              </a:solidFill>
              <a:effectLst>
                <a:outerShdw blurRad="50800" dist="38100" dir="2700000" algn="tl" rotWithShape="0">
                  <a:prstClr val="black">
                    <a:alpha val="23000"/>
                  </a:prstClr>
                </a:outerShdw>
              </a:effectLst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8ADA8-D41F-4908-855F-6361F8CFE77F}" type="datetime1">
              <a:rPr lang="en-US" smtClean="0"/>
              <a:t>8/12/2020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200" b="1" spc="-8" dirty="0">
              <a:solidFill>
                <a:srgbClr val="FFC000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AE3AD-3339-4CC0-BAFD-E0A16E3F6F2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636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…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dirty="0"/>
              <a:t>The hypotheses of </a:t>
            </a:r>
            <a:r>
              <a:rPr lang="en-US" b="1" dirty="0" smtClean="0"/>
              <a:t>the Shapiro-Wilk test:</a:t>
            </a: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H0: the variable is normally distributed</a:t>
            </a:r>
          </a:p>
          <a:p>
            <a:pPr marL="0" indent="0" algn="ctr">
              <a:buNone/>
            </a:pPr>
            <a:r>
              <a:rPr lang="en-US" dirty="0" smtClean="0"/>
              <a:t>H1</a:t>
            </a:r>
            <a:r>
              <a:rPr lang="en-US" dirty="0"/>
              <a:t>: the variable is not normally </a:t>
            </a:r>
            <a:r>
              <a:rPr lang="en-US" dirty="0" smtClean="0"/>
              <a:t>distributed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We accept the null hypothesis if we have Sig.&gt;0,05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8B990-EC2C-4437-818B-781026A20BBE}" type="datetime1">
              <a:rPr lang="en-US" smtClean="0"/>
              <a:t>8/12/2020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AE3AD-3339-4CC0-BAFD-E0A16E3F6F2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427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000" b="1" dirty="0" smtClean="0"/>
              <a:t>The Q-Q plot for a positively skewed distribution</a:t>
            </a:r>
            <a:endParaRPr lang="en-US" sz="3000" b="1" dirty="0"/>
          </a:p>
        </p:txBody>
      </p:sp>
      <p:pic>
        <p:nvPicPr>
          <p:cNvPr id="4" name="Substituent conținut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6090" y="1200150"/>
            <a:ext cx="4331819" cy="3394075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D486-012D-4DFD-8CFD-1D87C0EF6AE6}" type="datetime1">
              <a:rPr lang="en-US" smtClean="0"/>
              <a:t>8/12/2020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AE3AD-3339-4CC0-BAFD-E0A16E3F6F2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535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000" b="1" dirty="0" smtClean="0"/>
              <a:t>The Q-Q plot for a negatively skewed distribution</a:t>
            </a:r>
            <a:endParaRPr lang="en-US" sz="3000" b="1" dirty="0"/>
          </a:p>
        </p:txBody>
      </p:sp>
      <p:pic>
        <p:nvPicPr>
          <p:cNvPr id="4" name="Substituent conținut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0008" y="1200150"/>
            <a:ext cx="4283984" cy="3394075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DF281-4961-47CA-AA04-543F904BA7E0}" type="datetime1">
              <a:rPr lang="en-US" smtClean="0"/>
              <a:t>8/12/2020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AE3AD-3339-4CC0-BAFD-E0A16E3F6F2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672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000" b="1" dirty="0" smtClean="0"/>
              <a:t>The Q-Q plot for a leptokurtic distribution</a:t>
            </a:r>
            <a:endParaRPr lang="en-US" sz="3000" b="1" dirty="0"/>
          </a:p>
        </p:txBody>
      </p:sp>
      <p:pic>
        <p:nvPicPr>
          <p:cNvPr id="4" name="Substituent conținut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8614" y="1200150"/>
            <a:ext cx="4606772" cy="3394075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A5DCE-B19B-408E-A017-B85DB74134C4}" type="datetime1">
              <a:rPr lang="en-US" smtClean="0"/>
              <a:t>8/12/2020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AE3AD-3339-4CC0-BAFD-E0A16E3F6F2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055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000" b="1" dirty="0" smtClean="0"/>
              <a:t>The Q-Q plot for a platikurtic distribution</a:t>
            </a:r>
            <a:endParaRPr lang="en-US" sz="3000" b="1" dirty="0"/>
          </a:p>
        </p:txBody>
      </p:sp>
      <p:pic>
        <p:nvPicPr>
          <p:cNvPr id="6" name="Substituent conținut 5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8264" y="1200150"/>
            <a:ext cx="4547472" cy="3394075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9B64A-DDB2-445B-8D72-B42919311FBD}" type="datetime1">
              <a:rPr lang="en-US" smtClean="0"/>
              <a:t>8/12/2020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AE3AD-3339-4CC0-BAFD-E0A16E3F6F2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457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/>
          <p:cNvSpPr txBox="1">
            <a:spLocks/>
          </p:cNvSpPr>
          <p:nvPr/>
        </p:nvSpPr>
        <p:spPr>
          <a:xfrm>
            <a:off x="2514600" y="2708997"/>
            <a:ext cx="3946331" cy="516316"/>
          </a:xfrm>
          <a:prstGeom prst="rect">
            <a:avLst/>
          </a:prstGeom>
        </p:spPr>
        <p:txBody>
          <a:bodyPr vert="horz" wrap="square" lIns="0" tIns="9038" rIns="0" bIns="0" rtlCol="0" anchor="ctr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9514">
              <a:spcBef>
                <a:spcPts val="71"/>
              </a:spcBef>
            </a:pPr>
            <a:r>
              <a:rPr lang="en-US" sz="3296" spc="-187" dirty="0" smtClean="0"/>
              <a:t>Diagnostic</a:t>
            </a:r>
            <a:r>
              <a:rPr lang="en-US" sz="3296" spc="-311" dirty="0" smtClean="0"/>
              <a:t> </a:t>
            </a:r>
            <a:r>
              <a:rPr lang="en-US" sz="3296" spc="-172" dirty="0" smtClean="0"/>
              <a:t>Analytics</a:t>
            </a:r>
            <a:endParaRPr lang="en-US" sz="3296" dirty="0"/>
          </a:p>
        </p:txBody>
      </p:sp>
      <p:sp>
        <p:nvSpPr>
          <p:cNvPr id="4" name="Titlu 1"/>
          <p:cNvSpPr txBox="1">
            <a:spLocks/>
          </p:cNvSpPr>
          <p:nvPr/>
        </p:nvSpPr>
        <p:spPr>
          <a:xfrm>
            <a:off x="762000" y="1276350"/>
            <a:ext cx="7772400" cy="10724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az-Latn-AZ" sz="4200" b="1" smtClean="0">
                <a:ln>
                  <a:solidFill>
                    <a:schemeClr val="tx1">
                      <a:alpha val="70000"/>
                    </a:schemeClr>
                  </a:solidFill>
                </a:ln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23000"/>
                    </a:prstClr>
                  </a:outerShdw>
                </a:effectLst>
              </a:rPr>
              <a:t>The Outliers</a:t>
            </a:r>
            <a:endParaRPr lang="en-US" sz="4200" b="1" dirty="0">
              <a:ln>
                <a:solidFill>
                  <a:schemeClr val="tx1">
                    <a:alpha val="70000"/>
                  </a:schemeClr>
                </a:solidFill>
              </a:ln>
              <a:solidFill>
                <a:srgbClr val="FF0000"/>
              </a:solidFill>
              <a:effectLst>
                <a:outerShdw blurRad="50800" dist="38100" dir="2700000" algn="tl" rotWithShape="0">
                  <a:prstClr val="black">
                    <a:alpha val="23000"/>
                  </a:prstClr>
                </a:outerShdw>
              </a:effectLst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8ADA8-D41F-4908-855F-6361F8CFE77F}" type="datetime1">
              <a:rPr lang="en-US" smtClean="0"/>
              <a:t>8/12/2020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200" b="1" spc="-8" dirty="0">
              <a:solidFill>
                <a:srgbClr val="FFC000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AE3AD-3339-4CC0-BAFD-E0A16E3F6F2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455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…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outliers – or extreme values – can represent a danger for the analysis, because they directly affect mean and standard </a:t>
            </a:r>
            <a:r>
              <a:rPr lang="en-US" dirty="0" smtClean="0"/>
              <a:t>deviation. </a:t>
            </a:r>
            <a:r>
              <a:rPr lang="en-US" dirty="0"/>
              <a:t>That’s why we should detect, and in some cases remove the outliers before running such tests.</a:t>
            </a:r>
          </a:p>
        </p:txBody>
      </p:sp>
    </p:spTree>
    <p:extLst>
      <p:ext uri="{BB962C8B-B14F-4D97-AF65-F5344CB8AC3E}">
        <p14:creationId xmlns:p14="http://schemas.microsoft.com/office/powerpoint/2010/main" val="2981042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…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There are two methods for identifying the outliers: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A </a:t>
            </a:r>
            <a:r>
              <a:rPr lang="en-US" b="1" dirty="0"/>
              <a:t>numerical</a:t>
            </a:r>
            <a:r>
              <a:rPr lang="en-US" dirty="0"/>
              <a:t> method, based on </a:t>
            </a:r>
            <a:r>
              <a:rPr lang="en-US" dirty="0" smtClean="0"/>
              <a:t>the standardized </a:t>
            </a:r>
            <a:r>
              <a:rPr lang="en-US" dirty="0"/>
              <a:t>values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 </a:t>
            </a:r>
            <a:r>
              <a:rPr lang="en-US" b="1" dirty="0"/>
              <a:t>graphical</a:t>
            </a:r>
            <a:r>
              <a:rPr lang="en-US" dirty="0"/>
              <a:t> method, bases on the boxplot </a:t>
            </a:r>
            <a:r>
              <a:rPr lang="en-US" dirty="0" smtClean="0"/>
              <a:t>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9453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/>
              <a:t>How to manage the outliers?</a:t>
            </a:r>
            <a:r>
              <a:rPr lang="en-US" dirty="0" smtClean="0">
                <a:solidFill>
                  <a:schemeClr val="bg1"/>
                </a:solidFill>
              </a:rPr>
              <a:t>…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There are </a:t>
            </a:r>
            <a:r>
              <a:rPr lang="en-US" dirty="0" smtClean="0"/>
              <a:t>three kinds of outliers, depending on their source:</a:t>
            </a:r>
          </a:p>
          <a:p>
            <a:pPr marL="0" indent="0">
              <a:buNone/>
            </a:pPr>
            <a:endParaRPr lang="en-US" dirty="0"/>
          </a:p>
          <a:p>
            <a:pPr lvl="0"/>
            <a:r>
              <a:rPr lang="en-US" dirty="0"/>
              <a:t>Data entry errors, due to lack of attention, negligence, tiredness etc. </a:t>
            </a:r>
          </a:p>
          <a:p>
            <a:pPr marL="0" indent="0">
              <a:buNone/>
            </a:pPr>
            <a:endParaRPr lang="en-US" dirty="0"/>
          </a:p>
          <a:p>
            <a:pPr lvl="0"/>
            <a:r>
              <a:rPr lang="en-US" dirty="0"/>
              <a:t>Measurement or data collecting errors, due either to human mistakes or to equipment malfunction</a:t>
            </a:r>
            <a:r>
              <a:rPr lang="en-US" dirty="0" smtClean="0"/>
              <a:t>.</a:t>
            </a:r>
          </a:p>
          <a:p>
            <a:pPr marL="0" lvl="0" indent="0">
              <a:buNone/>
            </a:pPr>
            <a:endParaRPr lang="en-US" dirty="0"/>
          </a:p>
          <a:p>
            <a:r>
              <a:rPr lang="en-US" dirty="0"/>
              <a:t>Real non-typical, unusual values in your population. These are the so called </a:t>
            </a:r>
            <a:r>
              <a:rPr lang="en-US" b="1" dirty="0"/>
              <a:t>genuine outliers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420932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/>
              <a:t>How to manage the outliers?</a:t>
            </a:r>
            <a:r>
              <a:rPr lang="en-US" dirty="0" smtClean="0">
                <a:solidFill>
                  <a:schemeClr val="bg1"/>
                </a:solidFill>
              </a:rPr>
              <a:t>…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There are </a:t>
            </a:r>
            <a:r>
              <a:rPr lang="en-US" dirty="0" smtClean="0"/>
              <a:t>two basic solutions for dealing with </a:t>
            </a:r>
            <a:r>
              <a:rPr lang="en-US" b="1" dirty="0" smtClean="0"/>
              <a:t>genuine outliers</a:t>
            </a:r>
            <a:r>
              <a:rPr lang="en-US" dirty="0" smtClean="0"/>
              <a:t>:</a:t>
            </a:r>
          </a:p>
          <a:p>
            <a:pPr marL="0" lvl="0" indent="0">
              <a:buNone/>
            </a:pPr>
            <a:endParaRPr lang="en-US" sz="2200" dirty="0"/>
          </a:p>
          <a:p>
            <a:pPr lvl="0"/>
            <a:r>
              <a:rPr lang="en-US" b="1" dirty="0"/>
              <a:t>Remove</a:t>
            </a:r>
            <a:r>
              <a:rPr lang="en-US" dirty="0"/>
              <a:t> the outliers from the data series</a:t>
            </a:r>
          </a:p>
          <a:p>
            <a:pPr lvl="0"/>
            <a:r>
              <a:rPr lang="en-US" b="1" dirty="0" smtClean="0"/>
              <a:t>Keep</a:t>
            </a:r>
            <a:r>
              <a:rPr lang="en-US" dirty="0" smtClean="0"/>
              <a:t> the extreme values in the data series</a:t>
            </a:r>
          </a:p>
          <a:p>
            <a:pPr marL="0" indent="0">
              <a:buNone/>
            </a:pPr>
            <a:endParaRPr lang="en-US" dirty="0"/>
          </a:p>
          <a:p>
            <a:pPr marL="0" lv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570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…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Most </a:t>
            </a:r>
            <a:r>
              <a:rPr lang="en-US" dirty="0"/>
              <a:t>statistical procedures </a:t>
            </a:r>
            <a:r>
              <a:rPr lang="en-US" dirty="0" smtClean="0"/>
              <a:t>require </a:t>
            </a:r>
            <a:r>
              <a:rPr lang="en-US" dirty="0"/>
              <a:t>us to verify at least two assumptions </a:t>
            </a:r>
            <a:r>
              <a:rPr lang="en-US" dirty="0" smtClean="0"/>
              <a:t>:</a:t>
            </a:r>
            <a:endParaRPr lang="en-US" dirty="0"/>
          </a:p>
          <a:p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normality </a:t>
            </a:r>
            <a:r>
              <a:rPr lang="en-US" dirty="0" smtClean="0"/>
              <a:t>assumption</a:t>
            </a:r>
          </a:p>
          <a:p>
            <a:r>
              <a:rPr lang="en-US" dirty="0" smtClean="0"/>
              <a:t>the assumption of absence of outliers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3935A-64E4-4495-B303-97F6290AE599}" type="datetime1">
              <a:rPr lang="en-US" smtClean="0"/>
              <a:t>8/12/2020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AE3AD-3339-4CC0-BAFD-E0A16E3F6F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246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/>
              <a:t>How to manage the outliers?</a:t>
            </a:r>
            <a:r>
              <a:rPr lang="en-US" dirty="0" smtClean="0">
                <a:solidFill>
                  <a:schemeClr val="bg1"/>
                </a:solidFill>
              </a:rPr>
              <a:t>…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If we decide to keep the outliers, we have other four possible routes to choose from:</a:t>
            </a:r>
          </a:p>
          <a:p>
            <a:pPr marL="0" indent="0">
              <a:buNone/>
            </a:pPr>
            <a:endParaRPr lang="en-US" sz="1800" dirty="0"/>
          </a:p>
          <a:p>
            <a:pPr marL="514350" lvl="0" indent="-514350">
              <a:buFont typeface="+mj-lt"/>
              <a:buAutoNum type="arabicPeriod"/>
            </a:pPr>
            <a:r>
              <a:rPr lang="en-US" sz="1800" dirty="0"/>
              <a:t>Run a nonparametric test, because these tests are less sensitive to </a:t>
            </a:r>
            <a:r>
              <a:rPr lang="en-US" sz="1800" dirty="0" smtClean="0"/>
              <a:t>outliers.</a:t>
            </a:r>
            <a:endParaRPr lang="en-US" sz="1800" dirty="0"/>
          </a:p>
          <a:p>
            <a:pPr>
              <a:buFont typeface="+mj-lt"/>
              <a:buAutoNum type="arabicPeriod"/>
            </a:pPr>
            <a:endParaRPr lang="en-US" sz="1800" dirty="0"/>
          </a:p>
          <a:p>
            <a:pPr marL="514350" lvl="0" indent="-514350">
              <a:buFont typeface="+mj-lt"/>
              <a:buAutoNum type="arabicPeriod"/>
            </a:pPr>
            <a:r>
              <a:rPr lang="en-US" sz="1800" dirty="0"/>
              <a:t>Replace the outliers with values closer to the normal. Let’s suppose that our data series look like this:</a:t>
            </a:r>
          </a:p>
          <a:p>
            <a:pPr marL="0" indent="0">
              <a:buNone/>
            </a:pPr>
            <a:endParaRPr lang="en-US" sz="1500" dirty="0"/>
          </a:p>
        </p:txBody>
      </p:sp>
      <p:graphicFrame>
        <p:nvGraphicFramePr>
          <p:cNvPr id="6" name="Tabel 5"/>
          <p:cNvGraphicFramePr>
            <a:graphicFrameLocks noGrp="1"/>
          </p:cNvGraphicFramePr>
          <p:nvPr>
            <p:extLst/>
          </p:nvPr>
        </p:nvGraphicFramePr>
        <p:xfrm>
          <a:off x="1295403" y="3562350"/>
          <a:ext cx="6233157" cy="43345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904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04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04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04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904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904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9045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33451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700" dirty="0">
                          <a:solidFill>
                            <a:schemeClr val="tx1"/>
                          </a:solidFill>
                          <a:effectLst/>
                        </a:rPr>
                        <a:t>2.7</a:t>
                      </a:r>
                      <a:endParaRPr lang="en-US" sz="17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700" dirty="0">
                          <a:solidFill>
                            <a:schemeClr val="tx1"/>
                          </a:solidFill>
                          <a:effectLst/>
                        </a:rPr>
                        <a:t>2.2</a:t>
                      </a:r>
                      <a:endParaRPr lang="en-US" sz="17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700" dirty="0">
                          <a:solidFill>
                            <a:srgbClr val="C00000"/>
                          </a:solidFill>
                          <a:effectLst/>
                        </a:rPr>
                        <a:t>5.9</a:t>
                      </a:r>
                      <a:endParaRPr lang="en-US" sz="1700" dirty="0">
                        <a:solidFill>
                          <a:srgbClr val="C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700" dirty="0">
                          <a:solidFill>
                            <a:schemeClr val="tx1"/>
                          </a:solidFill>
                          <a:effectLst/>
                        </a:rPr>
                        <a:t>3.4</a:t>
                      </a:r>
                      <a:endParaRPr lang="en-US" sz="17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700" dirty="0">
                          <a:solidFill>
                            <a:schemeClr val="tx1"/>
                          </a:solidFill>
                          <a:effectLst/>
                        </a:rPr>
                        <a:t>3.0</a:t>
                      </a:r>
                      <a:endParaRPr lang="en-US" sz="17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700" dirty="0">
                          <a:solidFill>
                            <a:schemeClr val="tx1"/>
                          </a:solidFill>
                          <a:effectLst/>
                        </a:rPr>
                        <a:t>3.7</a:t>
                      </a:r>
                      <a:endParaRPr lang="en-US" sz="17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700" dirty="0">
                          <a:solidFill>
                            <a:schemeClr val="tx1"/>
                          </a:solidFill>
                          <a:effectLst/>
                        </a:rPr>
                        <a:t>2.8</a:t>
                      </a:r>
                      <a:endParaRPr lang="en-US" sz="17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2727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/>
              <a:t>How to manage the outliers?</a:t>
            </a:r>
            <a:r>
              <a:rPr lang="en-US" dirty="0" smtClean="0">
                <a:solidFill>
                  <a:schemeClr val="bg1"/>
                </a:solidFill>
              </a:rPr>
              <a:t>…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1800" dirty="0" smtClean="0"/>
              <a:t>Solutions for managing the outliers (continued)</a:t>
            </a:r>
            <a:endParaRPr lang="en-US" sz="1800" dirty="0"/>
          </a:p>
          <a:p>
            <a:pPr marL="0" lvl="0" indent="0">
              <a:buNone/>
            </a:pPr>
            <a:endParaRPr lang="en-US" sz="1800" dirty="0"/>
          </a:p>
          <a:p>
            <a:pPr lvl="0">
              <a:buFont typeface="+mj-lt"/>
              <a:buAutoNum type="arabicPeriod" startAt="3"/>
            </a:pPr>
            <a:r>
              <a:rPr lang="en-US" sz="1800" dirty="0" smtClean="0"/>
              <a:t>Run </a:t>
            </a:r>
            <a:r>
              <a:rPr lang="en-US" sz="1800" dirty="0"/>
              <a:t>the parametric test regardless, being aware of the possible effects of the outliers.</a:t>
            </a:r>
          </a:p>
          <a:p>
            <a:pPr>
              <a:buFont typeface="+mj-lt"/>
              <a:buAutoNum type="arabicPeriod" startAt="3"/>
            </a:pPr>
            <a:endParaRPr lang="en-US" sz="1800" dirty="0"/>
          </a:p>
          <a:p>
            <a:pPr>
              <a:buFont typeface="+mj-lt"/>
              <a:buAutoNum type="arabicPeriod" startAt="3"/>
            </a:pPr>
            <a:r>
              <a:rPr lang="en-US" sz="1800" dirty="0"/>
              <a:t>Perform a so called sensitivity analysis: run both the parametric and the nonparametric test. If the results are similar, we can conclude that the outliers do not affect our findings. </a:t>
            </a:r>
          </a:p>
        </p:txBody>
      </p:sp>
    </p:spTree>
    <p:extLst>
      <p:ext uri="{BB962C8B-B14F-4D97-AF65-F5344CB8AC3E}">
        <p14:creationId xmlns:p14="http://schemas.microsoft.com/office/powerpoint/2010/main" val="869689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700" b="1" dirty="0" smtClean="0"/>
              <a:t>Values of </a:t>
            </a:r>
            <a:r>
              <a:rPr lang="en-US" sz="2700" b="1" dirty="0"/>
              <a:t>C</a:t>
            </a:r>
            <a:r>
              <a:rPr lang="en-US" sz="2700" b="1" dirty="0" smtClean="0"/>
              <a:t>oefficient - interpretation</a:t>
            </a:r>
            <a:r>
              <a:rPr lang="en-US" sz="2700" b="1" dirty="0" smtClean="0">
                <a:solidFill>
                  <a:schemeClr val="bg1"/>
                </a:solidFill>
              </a:rPr>
              <a:t>…</a:t>
            </a:r>
            <a:endParaRPr lang="en-US" sz="2700" b="1" dirty="0">
              <a:solidFill>
                <a:schemeClr val="bg1"/>
              </a:solidFill>
            </a:endParaRPr>
          </a:p>
        </p:txBody>
      </p:sp>
      <p:graphicFrame>
        <p:nvGraphicFramePr>
          <p:cNvPr id="4" name="Substituent conținut 3"/>
          <p:cNvGraphicFramePr>
            <a:graphicFrameLocks noGrp="1"/>
          </p:cNvGraphicFramePr>
          <p:nvPr>
            <p:ph idx="1"/>
            <p:extLst/>
          </p:nvPr>
        </p:nvGraphicFramePr>
        <p:xfrm>
          <a:off x="457200" y="1926590"/>
          <a:ext cx="8229600" cy="1483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Value of r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Strength of correlation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Up to 0,30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Small (weak correlation)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Between 0,30 and 0,70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Medium (moderate correlation)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Over 0,70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Large (strong correlation)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0490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700" b="1" dirty="0" smtClean="0"/>
              <a:t>Sign of Pearson’s correlation coefficient - interpretation</a:t>
            </a:r>
            <a:r>
              <a:rPr lang="en-US" sz="2700" b="1" dirty="0" smtClean="0">
                <a:solidFill>
                  <a:schemeClr val="bg1"/>
                </a:solidFill>
              </a:rPr>
              <a:t>…</a:t>
            </a:r>
            <a:endParaRPr lang="en-US" sz="2700" b="1" dirty="0">
              <a:solidFill>
                <a:schemeClr val="bg1"/>
              </a:solidFill>
            </a:endParaRPr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/>
              <a:t>Assumptions:</a:t>
            </a:r>
          </a:p>
          <a:p>
            <a:pPr marL="0" indent="0">
              <a:buNone/>
            </a:pPr>
            <a:endParaRPr lang="en-US" dirty="0"/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The two variables are continuous.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The variable values are pairs (there are two values, two </a:t>
            </a:r>
            <a:r>
              <a:rPr lang="en-US" dirty="0" smtClean="0"/>
              <a:t>measurements </a:t>
            </a:r>
            <a:r>
              <a:rPr lang="en-US" dirty="0"/>
              <a:t>for each sample </a:t>
            </a:r>
            <a:r>
              <a:rPr lang="en-US"/>
              <a:t>case</a:t>
            </a:r>
            <a:r>
              <a:rPr lang="en-US" smtClean="0"/>
              <a:t>).</a:t>
            </a:r>
            <a:endParaRPr lang="en-US" dirty="0"/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The relationship between the variables is approximately </a:t>
            </a:r>
            <a:r>
              <a:rPr lang="en-US" dirty="0" smtClean="0"/>
              <a:t>linear. The </a:t>
            </a:r>
            <a:r>
              <a:rPr lang="en-US" dirty="0"/>
              <a:t>Pearson correlation coefficient is sometimes called the linear correlation coefficient.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The variables are approximately normally distributed.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There are no significant outliers among the data.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428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73418" y="396944"/>
            <a:ext cx="2923150" cy="312093"/>
          </a:xfrm>
          <a:prstGeom prst="rect">
            <a:avLst/>
          </a:prstGeom>
        </p:spPr>
        <p:txBody>
          <a:bodyPr vert="horz" wrap="square" lIns="0" tIns="8212" rIns="0" bIns="0" rtlCol="0" anchor="ctr">
            <a:spAutoFit/>
          </a:bodyPr>
          <a:lstStyle/>
          <a:p>
            <a:pPr marL="8645">
              <a:spcBef>
                <a:spcPts val="65"/>
              </a:spcBef>
            </a:pPr>
            <a:r>
              <a:rPr sz="1974" spc="-3" dirty="0">
                <a:latin typeface="Tahoma"/>
                <a:cs typeface="Tahoma"/>
              </a:rPr>
              <a:t>Visualization of</a:t>
            </a:r>
            <a:r>
              <a:rPr sz="1974" spc="7" dirty="0">
                <a:latin typeface="Tahoma"/>
                <a:cs typeface="Tahoma"/>
              </a:rPr>
              <a:t> </a:t>
            </a:r>
            <a:r>
              <a:rPr sz="1974" spc="-7" dirty="0">
                <a:latin typeface="Tahoma"/>
                <a:cs typeface="Tahoma"/>
              </a:rPr>
              <a:t>correlation</a:t>
            </a:r>
            <a:endParaRPr sz="1974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037966" y="1083982"/>
            <a:ext cx="5002785" cy="31096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5"/>
          </a:p>
        </p:txBody>
      </p:sp>
      <p:sp>
        <p:nvSpPr>
          <p:cNvPr id="4" name="object 4"/>
          <p:cNvSpPr txBox="1"/>
          <p:nvPr/>
        </p:nvSpPr>
        <p:spPr>
          <a:xfrm>
            <a:off x="2507624" y="817947"/>
            <a:ext cx="2348288" cy="231280"/>
          </a:xfrm>
          <a:prstGeom prst="rect">
            <a:avLst/>
          </a:prstGeom>
        </p:spPr>
        <p:txBody>
          <a:bodyPr vert="horz" wrap="square" lIns="0" tIns="11238" rIns="0" bIns="0" rtlCol="0">
            <a:spAutoFit/>
          </a:bodyPr>
          <a:lstStyle/>
          <a:p>
            <a:pPr marL="8645">
              <a:spcBef>
                <a:spcPts val="88"/>
              </a:spcBef>
              <a:tabLst>
                <a:tab pos="1726385" algn="l"/>
              </a:tabLst>
            </a:pPr>
            <a:r>
              <a:rPr sz="1429" b="1" i="1" spc="-10" dirty="0">
                <a:solidFill>
                  <a:srgbClr val="FF4C00"/>
                </a:solidFill>
                <a:latin typeface="Tahoma"/>
                <a:cs typeface="Tahoma"/>
              </a:rPr>
              <a:t>r</a:t>
            </a:r>
            <a:r>
              <a:rPr sz="1429" b="1" i="1" spc="-7" dirty="0">
                <a:solidFill>
                  <a:srgbClr val="FF4C00"/>
                </a:solidFill>
                <a:latin typeface="Tahoma"/>
                <a:cs typeface="Tahoma"/>
              </a:rPr>
              <a:t> </a:t>
            </a:r>
            <a:r>
              <a:rPr sz="1429" b="1" i="1" spc="-17" dirty="0">
                <a:solidFill>
                  <a:srgbClr val="FF4C00"/>
                </a:solidFill>
                <a:latin typeface="Tahoma"/>
                <a:cs typeface="Tahoma"/>
              </a:rPr>
              <a:t>=</a:t>
            </a:r>
            <a:r>
              <a:rPr sz="1429" b="1" i="1" spc="-10" dirty="0">
                <a:solidFill>
                  <a:srgbClr val="FF4C00"/>
                </a:solidFill>
                <a:latin typeface="Tahoma"/>
                <a:cs typeface="Tahoma"/>
              </a:rPr>
              <a:t> </a:t>
            </a:r>
            <a:r>
              <a:rPr sz="1429" b="1" i="1" spc="-14" dirty="0">
                <a:solidFill>
                  <a:srgbClr val="FF4C00"/>
                </a:solidFill>
                <a:latin typeface="Tahoma"/>
                <a:cs typeface="Tahoma"/>
              </a:rPr>
              <a:t>0	</a:t>
            </a:r>
            <a:r>
              <a:rPr sz="1429" b="1" i="1" spc="-10" dirty="0">
                <a:solidFill>
                  <a:srgbClr val="FF4C00"/>
                </a:solidFill>
                <a:latin typeface="Tahoma"/>
                <a:cs typeface="Tahoma"/>
              </a:rPr>
              <a:t>r </a:t>
            </a:r>
            <a:r>
              <a:rPr sz="1429" b="1" i="1" spc="-17" dirty="0">
                <a:solidFill>
                  <a:srgbClr val="FF4C00"/>
                </a:solidFill>
                <a:latin typeface="Tahoma"/>
                <a:cs typeface="Tahoma"/>
              </a:rPr>
              <a:t>=</a:t>
            </a:r>
            <a:r>
              <a:rPr sz="1429" b="1" i="1" spc="-61" dirty="0">
                <a:solidFill>
                  <a:srgbClr val="FF4C00"/>
                </a:solidFill>
                <a:latin typeface="Tahoma"/>
                <a:cs typeface="Tahoma"/>
              </a:rPr>
              <a:t> </a:t>
            </a:r>
            <a:r>
              <a:rPr sz="1429" b="1" i="1" spc="-14" dirty="0">
                <a:solidFill>
                  <a:srgbClr val="FF4C00"/>
                </a:solidFill>
                <a:latin typeface="Tahoma"/>
                <a:cs typeface="Tahoma"/>
              </a:rPr>
              <a:t>0.1</a:t>
            </a:r>
            <a:endParaRPr sz="1429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70150" y="817947"/>
            <a:ext cx="630187" cy="231280"/>
          </a:xfrm>
          <a:prstGeom prst="rect">
            <a:avLst/>
          </a:prstGeom>
        </p:spPr>
        <p:txBody>
          <a:bodyPr vert="horz" wrap="square" lIns="0" tIns="11238" rIns="0" bIns="0" rtlCol="0">
            <a:spAutoFit/>
          </a:bodyPr>
          <a:lstStyle/>
          <a:p>
            <a:pPr marL="8645">
              <a:spcBef>
                <a:spcPts val="88"/>
              </a:spcBef>
            </a:pPr>
            <a:r>
              <a:rPr sz="1429" b="1" i="1" spc="-10" dirty="0">
                <a:solidFill>
                  <a:srgbClr val="FF4C00"/>
                </a:solidFill>
                <a:latin typeface="Tahoma"/>
                <a:cs typeface="Tahoma"/>
              </a:rPr>
              <a:t>r </a:t>
            </a:r>
            <a:r>
              <a:rPr sz="1429" b="1" i="1" spc="-17" dirty="0">
                <a:solidFill>
                  <a:srgbClr val="FF4C00"/>
                </a:solidFill>
                <a:latin typeface="Tahoma"/>
                <a:cs typeface="Tahoma"/>
              </a:rPr>
              <a:t>=</a:t>
            </a:r>
            <a:r>
              <a:rPr sz="1429" b="1" i="1" spc="-61" dirty="0">
                <a:solidFill>
                  <a:srgbClr val="FF4C00"/>
                </a:solidFill>
                <a:latin typeface="Tahoma"/>
                <a:cs typeface="Tahoma"/>
              </a:rPr>
              <a:t> </a:t>
            </a:r>
            <a:r>
              <a:rPr sz="1429" b="1" i="1" spc="-14" dirty="0">
                <a:solidFill>
                  <a:srgbClr val="FF4C00"/>
                </a:solidFill>
                <a:latin typeface="Tahoma"/>
                <a:cs typeface="Tahoma"/>
              </a:rPr>
              <a:t>0.5</a:t>
            </a:r>
            <a:endParaRPr sz="1429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73417" y="2524862"/>
            <a:ext cx="707123" cy="231280"/>
          </a:xfrm>
          <a:prstGeom prst="rect">
            <a:avLst/>
          </a:prstGeom>
        </p:spPr>
        <p:txBody>
          <a:bodyPr vert="horz" wrap="square" lIns="0" tIns="11238" rIns="0" bIns="0" rtlCol="0">
            <a:spAutoFit/>
          </a:bodyPr>
          <a:lstStyle/>
          <a:p>
            <a:pPr marL="8645">
              <a:spcBef>
                <a:spcPts val="88"/>
              </a:spcBef>
            </a:pPr>
            <a:r>
              <a:rPr sz="1429" b="1" i="1" spc="-10" dirty="0">
                <a:solidFill>
                  <a:srgbClr val="FF4C00"/>
                </a:solidFill>
                <a:latin typeface="Tahoma"/>
                <a:cs typeface="Tahoma"/>
              </a:rPr>
              <a:t>r </a:t>
            </a:r>
            <a:r>
              <a:rPr sz="1429" b="1" i="1" spc="-17" dirty="0">
                <a:solidFill>
                  <a:srgbClr val="FF4C00"/>
                </a:solidFill>
                <a:latin typeface="Tahoma"/>
                <a:cs typeface="Tahoma"/>
              </a:rPr>
              <a:t>=</a:t>
            </a:r>
            <a:r>
              <a:rPr sz="1429" b="1" i="1" spc="-58" dirty="0">
                <a:solidFill>
                  <a:srgbClr val="FF4C00"/>
                </a:solidFill>
                <a:latin typeface="Tahoma"/>
                <a:cs typeface="Tahoma"/>
              </a:rPr>
              <a:t> </a:t>
            </a:r>
            <a:r>
              <a:rPr sz="1429" b="1" i="1" spc="-17" dirty="0">
                <a:solidFill>
                  <a:srgbClr val="FF4C00"/>
                </a:solidFill>
                <a:latin typeface="Tahoma"/>
                <a:cs typeface="Tahoma"/>
              </a:rPr>
              <a:t>-0.7</a:t>
            </a:r>
            <a:endParaRPr sz="1429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161721" y="2536048"/>
            <a:ext cx="707123" cy="231280"/>
          </a:xfrm>
          <a:prstGeom prst="rect">
            <a:avLst/>
          </a:prstGeom>
        </p:spPr>
        <p:txBody>
          <a:bodyPr vert="horz" wrap="square" lIns="0" tIns="11238" rIns="0" bIns="0" rtlCol="0">
            <a:spAutoFit/>
          </a:bodyPr>
          <a:lstStyle/>
          <a:p>
            <a:pPr marL="8645">
              <a:spcBef>
                <a:spcPts val="88"/>
              </a:spcBef>
            </a:pPr>
            <a:r>
              <a:rPr sz="1429" b="1" i="1" spc="-10" dirty="0">
                <a:solidFill>
                  <a:srgbClr val="FF4C00"/>
                </a:solidFill>
                <a:latin typeface="Tahoma"/>
                <a:cs typeface="Tahoma"/>
              </a:rPr>
              <a:t>r </a:t>
            </a:r>
            <a:r>
              <a:rPr sz="1429" b="1" i="1" spc="-17" dirty="0">
                <a:solidFill>
                  <a:srgbClr val="FF4C00"/>
                </a:solidFill>
                <a:latin typeface="Tahoma"/>
                <a:cs typeface="Tahoma"/>
              </a:rPr>
              <a:t>=</a:t>
            </a:r>
            <a:r>
              <a:rPr sz="1429" b="1" i="1" spc="-58" dirty="0">
                <a:solidFill>
                  <a:srgbClr val="FF4C00"/>
                </a:solidFill>
                <a:latin typeface="Tahoma"/>
                <a:cs typeface="Tahoma"/>
              </a:rPr>
              <a:t> </a:t>
            </a:r>
            <a:r>
              <a:rPr sz="1429" b="1" i="1" spc="-17" dirty="0">
                <a:solidFill>
                  <a:srgbClr val="FF4C00"/>
                </a:solidFill>
                <a:latin typeface="Tahoma"/>
                <a:cs typeface="Tahoma"/>
              </a:rPr>
              <a:t>-0.9</a:t>
            </a:r>
            <a:endParaRPr sz="1429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916467" y="2536048"/>
            <a:ext cx="744295" cy="231280"/>
          </a:xfrm>
          <a:prstGeom prst="rect">
            <a:avLst/>
          </a:prstGeom>
        </p:spPr>
        <p:txBody>
          <a:bodyPr vert="horz" wrap="square" lIns="0" tIns="11238" rIns="0" bIns="0" rtlCol="0">
            <a:spAutoFit/>
          </a:bodyPr>
          <a:lstStyle/>
          <a:p>
            <a:pPr marL="8645">
              <a:spcBef>
                <a:spcPts val="88"/>
              </a:spcBef>
            </a:pPr>
            <a:r>
              <a:rPr sz="1429" b="1" i="1" spc="-10" dirty="0">
                <a:solidFill>
                  <a:srgbClr val="FF4C00"/>
                </a:solidFill>
                <a:latin typeface="Tahoma"/>
                <a:cs typeface="Tahoma"/>
              </a:rPr>
              <a:t>r </a:t>
            </a:r>
            <a:r>
              <a:rPr sz="1429" b="1" i="1" spc="-17" dirty="0">
                <a:solidFill>
                  <a:srgbClr val="FF4C00"/>
                </a:solidFill>
                <a:latin typeface="Tahoma"/>
                <a:cs typeface="Tahoma"/>
              </a:rPr>
              <a:t>=</a:t>
            </a:r>
            <a:r>
              <a:rPr sz="1429" b="1" i="1" spc="-61" dirty="0">
                <a:solidFill>
                  <a:srgbClr val="FF4C00"/>
                </a:solidFill>
                <a:latin typeface="Tahoma"/>
                <a:cs typeface="Tahoma"/>
              </a:rPr>
              <a:t> </a:t>
            </a:r>
            <a:r>
              <a:rPr sz="1429" b="1" i="1" spc="-14" dirty="0">
                <a:solidFill>
                  <a:srgbClr val="FF4C00"/>
                </a:solidFill>
                <a:latin typeface="Tahoma"/>
                <a:cs typeface="Tahoma"/>
              </a:rPr>
              <a:t>0.99</a:t>
            </a:r>
            <a:endParaRPr sz="1429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36062670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…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39447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Assumptions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Both variables are ordinal and/or continuous (we cannot use Spearman if </a:t>
            </a:r>
            <a:r>
              <a:rPr lang="en-US" dirty="0" smtClean="0"/>
              <a:t>one of the variables </a:t>
            </a:r>
            <a:r>
              <a:rPr lang="en-US" dirty="0"/>
              <a:t>is </a:t>
            </a:r>
            <a:r>
              <a:rPr lang="en-US" dirty="0" smtClean="0"/>
              <a:t>nominal).</a:t>
            </a:r>
            <a:endParaRPr lang="en-US" dirty="0"/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The variable values are pairs (we have two measurements for every sample case, one for each variable</a:t>
            </a:r>
            <a:r>
              <a:rPr lang="en-US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relationship between the variables is monotonic (increasing or decreasing). </a:t>
            </a:r>
          </a:p>
        </p:txBody>
      </p:sp>
    </p:spTree>
    <p:extLst>
      <p:ext uri="{BB962C8B-B14F-4D97-AF65-F5344CB8AC3E}">
        <p14:creationId xmlns:p14="http://schemas.microsoft.com/office/powerpoint/2010/main" val="3117772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95EBE-E84F-41C1-A5B6-6582F203B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Combinations </a:t>
            </a:r>
            <a:r>
              <a:rPr lang="en-US" dirty="0">
                <a:solidFill>
                  <a:srgbClr val="FF0000"/>
                </a:solidFill>
              </a:rPr>
              <a:t>Scenarios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27387B0C-2728-4AA9-BF3E-28D2841A66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6269" y="1221600"/>
            <a:ext cx="6724103" cy="2592288"/>
          </a:xfrm>
        </p:spPr>
      </p:pic>
    </p:spTree>
    <p:extLst>
      <p:ext uri="{BB962C8B-B14F-4D97-AF65-F5344CB8AC3E}">
        <p14:creationId xmlns:p14="http://schemas.microsoft.com/office/powerpoint/2010/main" val="1204820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D0BF5BE-D0AA-494B-B535-2A5C28DFB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0151" y="1200151"/>
            <a:ext cx="7943849" cy="1371599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1.Countinuous-Countinuous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5558FB2-BA06-4A01-BCD7-E636453309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85763" indent="-385763">
              <a:buFont typeface="+mj-lt"/>
              <a:buAutoNum type="alphaUcPeriod"/>
            </a:pPr>
            <a:r>
              <a:rPr lang="en-US" dirty="0">
                <a:solidFill>
                  <a:schemeClr val="tx1"/>
                </a:solidFill>
              </a:rPr>
              <a:t>Pearson</a:t>
            </a:r>
          </a:p>
          <a:p>
            <a:pPr marL="385763" indent="-385763">
              <a:buAutoNum type="alphaUcPeriod"/>
            </a:pPr>
            <a:r>
              <a:rPr lang="en-US" dirty="0">
                <a:solidFill>
                  <a:schemeClr val="tx1"/>
                </a:solidFill>
              </a:rPr>
              <a:t>Spearman</a:t>
            </a:r>
          </a:p>
        </p:txBody>
      </p:sp>
    </p:spTree>
    <p:extLst>
      <p:ext uri="{BB962C8B-B14F-4D97-AF65-F5344CB8AC3E}">
        <p14:creationId xmlns:p14="http://schemas.microsoft.com/office/powerpoint/2010/main" val="1299359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161143" y="57150"/>
            <a:ext cx="7337101" cy="929878"/>
          </a:xfrm>
        </p:spPr>
        <p:txBody>
          <a:bodyPr/>
          <a:lstStyle/>
          <a:p>
            <a:r>
              <a:rPr lang="en-US" dirty="0"/>
              <a:t>A. Pearson Correlation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95400" y="1018778"/>
            <a:ext cx="7337101" cy="1371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FF0000"/>
                </a:solidFill>
              </a:rPr>
              <a:t>Assumptions: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FF0000"/>
                </a:solidFill>
              </a:rPr>
              <a:t>1. Continuously  &lt;&lt;&lt;&lt;</a:t>
            </a:r>
            <a:r>
              <a:rPr lang="en-US" sz="2400" b="1" dirty="0" err="1">
                <a:solidFill>
                  <a:srgbClr val="FF0000"/>
                </a:solidFill>
              </a:rPr>
              <a:t>corr</a:t>
            </a:r>
            <a:r>
              <a:rPr lang="en-US" sz="2400" b="1" dirty="0">
                <a:solidFill>
                  <a:srgbClr val="FF0000"/>
                </a:solidFill>
              </a:rPr>
              <a:t>&gt;&gt;&gt;&gt; Continuously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FF0000"/>
                </a:solidFill>
              </a:rPr>
              <a:t>2. Normal </a:t>
            </a:r>
            <a:r>
              <a:rPr lang="en-US" sz="2400" b="1" dirty="0" err="1">
                <a:solidFill>
                  <a:srgbClr val="FF0000"/>
                </a:solidFill>
              </a:rPr>
              <a:t>Disturbition</a:t>
            </a:r>
            <a:r>
              <a:rPr lang="en-US" sz="2400" b="1" dirty="0">
                <a:solidFill>
                  <a:srgbClr val="FF0000"/>
                </a:solidFill>
              </a:rPr>
              <a:t>   (+)</a:t>
            </a:r>
          </a:p>
        </p:txBody>
      </p:sp>
      <p:sp>
        <p:nvSpPr>
          <p:cNvPr id="4" name="Substituent conținut 2"/>
          <p:cNvSpPr txBox="1">
            <a:spLocks/>
          </p:cNvSpPr>
          <p:nvPr/>
        </p:nvSpPr>
        <p:spPr>
          <a:xfrm>
            <a:off x="685800" y="2647950"/>
            <a:ext cx="8229600" cy="1828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400" dirty="0" smtClean="0">
                <a:latin typeface="Palatino Linotype" panose="02040502050505030304" pitchFamily="18" charset="0"/>
              </a:rPr>
              <a:t>Assumptions:</a:t>
            </a:r>
          </a:p>
          <a:p>
            <a:pPr marL="0" indent="0">
              <a:buFont typeface="Arial" pitchFamily="34" charset="0"/>
              <a:buNone/>
            </a:pPr>
            <a:r>
              <a:rPr lang="en-US" sz="1400" dirty="0" smtClean="0">
                <a:latin typeface="Palatino Linotype" panose="02040502050505030304" pitchFamily="18" charset="0"/>
              </a:rPr>
              <a:t> 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400" dirty="0" smtClean="0">
                <a:latin typeface="Palatino Linotype" panose="02040502050505030304" pitchFamily="18" charset="0"/>
              </a:rPr>
              <a:t>Both variables are ordinal and/or continuous (we cannot use Spearman if one of the variables is nominal).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400" dirty="0" smtClean="0">
                <a:latin typeface="Palatino Linotype" panose="02040502050505030304" pitchFamily="18" charset="0"/>
              </a:rPr>
              <a:t>The variable values are pairs (we have two measurements for every sample case, one for each variable)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400" dirty="0" smtClean="0">
                <a:latin typeface="Palatino Linotype" panose="02040502050505030304" pitchFamily="18" charset="0"/>
              </a:rPr>
              <a:t>The relationship between the variables is monotonic (increasing or decreasing). </a:t>
            </a:r>
            <a:endParaRPr lang="en-US" sz="1400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4539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71450"/>
            <a:ext cx="5844779" cy="742950"/>
          </a:xfrm>
        </p:spPr>
        <p:txBody>
          <a:bodyPr>
            <a:normAutofit fontScale="90000"/>
          </a:bodyPr>
          <a:lstStyle/>
          <a:p>
            <a:pPr>
              <a:lnSpc>
                <a:spcPct val="80000"/>
              </a:lnSpc>
            </a:pPr>
            <a:r>
              <a:rPr lang="en-US" dirty="0"/>
              <a:t>Features of </a:t>
            </a:r>
            <a:br>
              <a:rPr lang="en-US" dirty="0"/>
            </a:br>
            <a:r>
              <a:rPr lang="en-US" dirty="0"/>
              <a:t>Correlation Coefficient, r</a:t>
            </a:r>
          </a:p>
        </p:txBody>
      </p:sp>
      <p:sp>
        <p:nvSpPr>
          <p:cNvPr id="91138" name="Rectangle 3"/>
          <p:cNvSpPr>
            <a:spLocks noGrp="1" noChangeArrowheads="1"/>
          </p:cNvSpPr>
          <p:nvPr>
            <p:ph idx="1"/>
          </p:nvPr>
        </p:nvSpPr>
        <p:spPr>
          <a:xfrm>
            <a:off x="1771650" y="1314451"/>
            <a:ext cx="6057900" cy="3399235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sz="1800" dirty="0"/>
              <a:t>Unit free</a:t>
            </a:r>
          </a:p>
          <a:p>
            <a:pPr>
              <a:lnSpc>
                <a:spcPct val="120000"/>
              </a:lnSpc>
            </a:pPr>
            <a:r>
              <a:rPr lang="en-US" sz="1800" dirty="0"/>
              <a:t>Ranges between –1 and 1</a:t>
            </a:r>
          </a:p>
          <a:p>
            <a:pPr>
              <a:lnSpc>
                <a:spcPct val="120000"/>
              </a:lnSpc>
            </a:pPr>
            <a:r>
              <a:rPr lang="en-US" sz="1800" dirty="0"/>
              <a:t>The closer to –1, the stronger the negative linear relationship</a:t>
            </a:r>
          </a:p>
          <a:p>
            <a:pPr>
              <a:lnSpc>
                <a:spcPct val="120000"/>
              </a:lnSpc>
            </a:pPr>
            <a:r>
              <a:rPr lang="en-US" sz="1800" dirty="0"/>
              <a:t>The closer to 1, the stronger the positive linear relationship</a:t>
            </a:r>
          </a:p>
          <a:p>
            <a:pPr>
              <a:lnSpc>
                <a:spcPct val="120000"/>
              </a:lnSpc>
            </a:pPr>
            <a:r>
              <a:rPr lang="en-US" sz="1800" dirty="0"/>
              <a:t>The closer to 0, the weaker any positive linear relationship</a:t>
            </a:r>
          </a:p>
        </p:txBody>
      </p:sp>
    </p:spTree>
    <p:extLst>
      <p:ext uri="{BB962C8B-B14F-4D97-AF65-F5344CB8AC3E}">
        <p14:creationId xmlns:p14="http://schemas.microsoft.com/office/powerpoint/2010/main" val="3660446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…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There are two categories of methods used to check the normality assumption:</a:t>
            </a:r>
          </a:p>
          <a:p>
            <a:pPr lvl="0"/>
            <a:r>
              <a:rPr lang="en-US" dirty="0" smtClean="0"/>
              <a:t>Numerical methods</a:t>
            </a:r>
            <a:endParaRPr lang="en-US" dirty="0"/>
          </a:p>
          <a:p>
            <a:pPr lvl="0"/>
            <a:r>
              <a:rPr lang="en-US" dirty="0" smtClean="0"/>
              <a:t>Graphical methods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9636B-7CD7-441A-AB0E-0DFF95A7F5F5}" type="datetime1">
              <a:rPr lang="en-US" smtClean="0"/>
              <a:t>8/12/2020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AE3AD-3339-4CC0-BAFD-E0A16E3F6F2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861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57150"/>
            <a:ext cx="8001000" cy="857250"/>
          </a:xfrm>
        </p:spPr>
        <p:txBody>
          <a:bodyPr>
            <a:normAutofit fontScale="90000"/>
          </a:bodyPr>
          <a:lstStyle/>
          <a:p>
            <a:pPr>
              <a:lnSpc>
                <a:spcPct val="80000"/>
              </a:lnSpc>
            </a:pPr>
            <a:r>
              <a:rPr lang="en-US" dirty="0"/>
              <a:t>Scatter Plots of Data with Various Correlation Coefficients</a:t>
            </a:r>
          </a:p>
        </p:txBody>
      </p:sp>
      <p:sp>
        <p:nvSpPr>
          <p:cNvPr id="92163" name="Line 86"/>
          <p:cNvSpPr>
            <a:spLocks noChangeShapeType="1"/>
          </p:cNvSpPr>
          <p:nvPr/>
        </p:nvSpPr>
        <p:spPr bwMode="auto">
          <a:xfrm>
            <a:off x="5943600" y="1943100"/>
            <a:ext cx="17145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92164" name="Line 108"/>
          <p:cNvSpPr>
            <a:spLocks noChangeShapeType="1"/>
          </p:cNvSpPr>
          <p:nvPr/>
        </p:nvSpPr>
        <p:spPr bwMode="auto">
          <a:xfrm>
            <a:off x="5938838" y="3886200"/>
            <a:ext cx="17145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92165" name="Line 4"/>
          <p:cNvSpPr>
            <a:spLocks noChangeShapeType="1"/>
          </p:cNvSpPr>
          <p:nvPr/>
        </p:nvSpPr>
        <p:spPr bwMode="auto">
          <a:xfrm>
            <a:off x="1453754" y="1489473"/>
            <a:ext cx="0" cy="113942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92166" name="Line 5"/>
          <p:cNvSpPr>
            <a:spLocks noChangeShapeType="1"/>
          </p:cNvSpPr>
          <p:nvPr/>
        </p:nvSpPr>
        <p:spPr bwMode="auto">
          <a:xfrm flipH="1" flipV="1">
            <a:off x="1453755" y="1600201"/>
            <a:ext cx="1931194" cy="65484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92167" name="Oval 6"/>
          <p:cNvSpPr>
            <a:spLocks noChangeArrowheads="1"/>
          </p:cNvSpPr>
          <p:nvPr/>
        </p:nvSpPr>
        <p:spPr bwMode="auto">
          <a:xfrm rot="7282380" flipH="1">
            <a:off x="3042047" y="2114550"/>
            <a:ext cx="171450" cy="17145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92168" name="Oval 7"/>
          <p:cNvSpPr>
            <a:spLocks noChangeArrowheads="1"/>
          </p:cNvSpPr>
          <p:nvPr/>
        </p:nvSpPr>
        <p:spPr bwMode="auto">
          <a:xfrm rot="7282380" flipH="1">
            <a:off x="2470547" y="1885950"/>
            <a:ext cx="171450" cy="17145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92169" name="Oval 8"/>
          <p:cNvSpPr>
            <a:spLocks noChangeArrowheads="1"/>
          </p:cNvSpPr>
          <p:nvPr/>
        </p:nvSpPr>
        <p:spPr bwMode="auto">
          <a:xfrm rot="7282380" flipH="1">
            <a:off x="2241947" y="1828800"/>
            <a:ext cx="171450" cy="17145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92170" name="Oval 9"/>
          <p:cNvSpPr>
            <a:spLocks noChangeArrowheads="1"/>
          </p:cNvSpPr>
          <p:nvPr/>
        </p:nvSpPr>
        <p:spPr bwMode="auto">
          <a:xfrm rot="7282380" flipH="1">
            <a:off x="1498997" y="1543050"/>
            <a:ext cx="171450" cy="17145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92171" name="Oval 10"/>
          <p:cNvSpPr>
            <a:spLocks noChangeArrowheads="1"/>
          </p:cNvSpPr>
          <p:nvPr/>
        </p:nvSpPr>
        <p:spPr bwMode="auto">
          <a:xfrm rot="7282380" flipH="1">
            <a:off x="1784747" y="1657350"/>
            <a:ext cx="171450" cy="17145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92172" name="Oval 11"/>
          <p:cNvSpPr>
            <a:spLocks noChangeArrowheads="1"/>
          </p:cNvSpPr>
          <p:nvPr/>
        </p:nvSpPr>
        <p:spPr bwMode="auto">
          <a:xfrm rot="7282380" flipH="1">
            <a:off x="2013347" y="1714500"/>
            <a:ext cx="171450" cy="17145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rot="10800000" vert="eaVert"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333399"/>
              </a:solidFill>
              <a:latin typeface="Arial" charset="0"/>
              <a:cs typeface="Arial" charset="0"/>
            </a:endParaRPr>
          </a:p>
        </p:txBody>
      </p:sp>
      <p:sp>
        <p:nvSpPr>
          <p:cNvPr id="92173" name="Text Box 12"/>
          <p:cNvSpPr txBox="1">
            <a:spLocks noChangeArrowheads="1"/>
          </p:cNvSpPr>
          <p:nvPr/>
        </p:nvSpPr>
        <p:spPr bwMode="auto">
          <a:xfrm>
            <a:off x="1270397" y="1200150"/>
            <a:ext cx="338554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333399"/>
                </a:solidFill>
                <a:latin typeface="Arial" charset="0"/>
                <a:cs typeface="Arial" charset="0"/>
              </a:rPr>
              <a:t>Y</a:t>
            </a:r>
          </a:p>
        </p:txBody>
      </p:sp>
      <p:sp>
        <p:nvSpPr>
          <p:cNvPr id="92174" name="Line 13"/>
          <p:cNvSpPr>
            <a:spLocks noChangeShapeType="1"/>
          </p:cNvSpPr>
          <p:nvPr/>
        </p:nvSpPr>
        <p:spPr bwMode="auto">
          <a:xfrm>
            <a:off x="1441847" y="2628900"/>
            <a:ext cx="17145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92175" name="Oval 14"/>
          <p:cNvSpPr>
            <a:spLocks noChangeArrowheads="1"/>
          </p:cNvSpPr>
          <p:nvPr/>
        </p:nvSpPr>
        <p:spPr bwMode="auto">
          <a:xfrm rot="7282380" flipH="1">
            <a:off x="2756297" y="2000250"/>
            <a:ext cx="171450" cy="17145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92176" name="Text Box 15"/>
          <p:cNvSpPr txBox="1">
            <a:spLocks noChangeArrowheads="1"/>
          </p:cNvSpPr>
          <p:nvPr/>
        </p:nvSpPr>
        <p:spPr bwMode="auto">
          <a:xfrm>
            <a:off x="3138487" y="2457450"/>
            <a:ext cx="338554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333399"/>
                </a:solidFill>
                <a:latin typeface="Arial" charset="0"/>
                <a:cs typeface="Arial" charset="0"/>
              </a:rPr>
              <a:t>X</a:t>
            </a:r>
          </a:p>
        </p:txBody>
      </p:sp>
      <p:sp>
        <p:nvSpPr>
          <p:cNvPr id="92177" name="Line 16"/>
          <p:cNvSpPr>
            <a:spLocks noChangeShapeType="1"/>
          </p:cNvSpPr>
          <p:nvPr/>
        </p:nvSpPr>
        <p:spPr bwMode="auto">
          <a:xfrm>
            <a:off x="3669506" y="1489473"/>
            <a:ext cx="0" cy="113942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92178" name="Line 17"/>
          <p:cNvSpPr>
            <a:spLocks noChangeShapeType="1"/>
          </p:cNvSpPr>
          <p:nvPr/>
        </p:nvSpPr>
        <p:spPr bwMode="auto">
          <a:xfrm flipH="1" flipV="1">
            <a:off x="3669507" y="1600201"/>
            <a:ext cx="1931194" cy="65484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92179" name="Oval 18"/>
          <p:cNvSpPr>
            <a:spLocks noChangeArrowheads="1"/>
          </p:cNvSpPr>
          <p:nvPr/>
        </p:nvSpPr>
        <p:spPr bwMode="auto">
          <a:xfrm rot="-7282380">
            <a:off x="5257800" y="2343150"/>
            <a:ext cx="171450" cy="17145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92180" name="Oval 19"/>
          <p:cNvSpPr>
            <a:spLocks noChangeArrowheads="1"/>
          </p:cNvSpPr>
          <p:nvPr/>
        </p:nvSpPr>
        <p:spPr bwMode="auto">
          <a:xfrm rot="-7282380">
            <a:off x="5200650" y="2057400"/>
            <a:ext cx="171450" cy="17145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92181" name="Oval 20"/>
          <p:cNvSpPr>
            <a:spLocks noChangeArrowheads="1"/>
          </p:cNvSpPr>
          <p:nvPr/>
        </p:nvSpPr>
        <p:spPr bwMode="auto">
          <a:xfrm rot="-7282380">
            <a:off x="3829050" y="1314450"/>
            <a:ext cx="171450" cy="17145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92182" name="Oval 21"/>
          <p:cNvSpPr>
            <a:spLocks noChangeArrowheads="1"/>
          </p:cNvSpPr>
          <p:nvPr/>
        </p:nvSpPr>
        <p:spPr bwMode="auto">
          <a:xfrm rot="-7282380">
            <a:off x="3943350" y="1600200"/>
            <a:ext cx="171450" cy="17145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92183" name="Oval 22"/>
          <p:cNvSpPr>
            <a:spLocks noChangeArrowheads="1"/>
          </p:cNvSpPr>
          <p:nvPr/>
        </p:nvSpPr>
        <p:spPr bwMode="auto">
          <a:xfrm rot="-7282380">
            <a:off x="4972050" y="2228850"/>
            <a:ext cx="171450" cy="17145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92184" name="Oval 23"/>
          <p:cNvSpPr>
            <a:spLocks noChangeArrowheads="1"/>
          </p:cNvSpPr>
          <p:nvPr/>
        </p:nvSpPr>
        <p:spPr bwMode="auto">
          <a:xfrm rot="-7282380">
            <a:off x="3714750" y="1828800"/>
            <a:ext cx="171450" cy="17145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92185" name="Oval 24"/>
          <p:cNvSpPr>
            <a:spLocks noChangeArrowheads="1"/>
          </p:cNvSpPr>
          <p:nvPr/>
        </p:nvSpPr>
        <p:spPr bwMode="auto">
          <a:xfrm rot="-7282380">
            <a:off x="4686300" y="2057400"/>
            <a:ext cx="171450" cy="17145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92186" name="Oval 25"/>
          <p:cNvSpPr>
            <a:spLocks noChangeArrowheads="1"/>
          </p:cNvSpPr>
          <p:nvPr/>
        </p:nvSpPr>
        <p:spPr bwMode="auto">
          <a:xfrm rot="-7282380">
            <a:off x="4286250" y="1600200"/>
            <a:ext cx="171450" cy="17145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92187" name="Oval 26"/>
          <p:cNvSpPr>
            <a:spLocks noChangeArrowheads="1"/>
          </p:cNvSpPr>
          <p:nvPr/>
        </p:nvSpPr>
        <p:spPr bwMode="auto">
          <a:xfrm rot="-7282380">
            <a:off x="4457700" y="1485900"/>
            <a:ext cx="171450" cy="17145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92188" name="Oval 27"/>
          <p:cNvSpPr>
            <a:spLocks noChangeArrowheads="1"/>
          </p:cNvSpPr>
          <p:nvPr/>
        </p:nvSpPr>
        <p:spPr bwMode="auto">
          <a:xfrm rot="-7282380">
            <a:off x="5086350" y="1885950"/>
            <a:ext cx="171450" cy="17145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92189" name="Oval 28"/>
          <p:cNvSpPr>
            <a:spLocks noChangeArrowheads="1"/>
          </p:cNvSpPr>
          <p:nvPr/>
        </p:nvSpPr>
        <p:spPr bwMode="auto">
          <a:xfrm rot="-7282380">
            <a:off x="4000500" y="1828800"/>
            <a:ext cx="171450" cy="17145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92190" name="Oval 29"/>
          <p:cNvSpPr>
            <a:spLocks noChangeArrowheads="1"/>
          </p:cNvSpPr>
          <p:nvPr/>
        </p:nvSpPr>
        <p:spPr bwMode="auto">
          <a:xfrm rot="-7282380">
            <a:off x="4914900" y="1714500"/>
            <a:ext cx="171450" cy="17145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vert="eaVert"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333399"/>
              </a:solidFill>
              <a:latin typeface="Arial" charset="0"/>
              <a:cs typeface="Arial" charset="0"/>
            </a:endParaRPr>
          </a:p>
        </p:txBody>
      </p:sp>
      <p:sp>
        <p:nvSpPr>
          <p:cNvPr id="92191" name="Oval 30"/>
          <p:cNvSpPr>
            <a:spLocks noChangeArrowheads="1"/>
          </p:cNvSpPr>
          <p:nvPr/>
        </p:nvSpPr>
        <p:spPr bwMode="auto">
          <a:xfrm rot="-7282380">
            <a:off x="4229100" y="1828800"/>
            <a:ext cx="171450" cy="17145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92192" name="Oval 31"/>
          <p:cNvSpPr>
            <a:spLocks noChangeArrowheads="1"/>
          </p:cNvSpPr>
          <p:nvPr/>
        </p:nvSpPr>
        <p:spPr bwMode="auto">
          <a:xfrm rot="-7282380">
            <a:off x="4514850" y="1885950"/>
            <a:ext cx="171450" cy="17145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92193" name="Oval 32"/>
          <p:cNvSpPr>
            <a:spLocks noChangeArrowheads="1"/>
          </p:cNvSpPr>
          <p:nvPr/>
        </p:nvSpPr>
        <p:spPr bwMode="auto">
          <a:xfrm rot="-7282380">
            <a:off x="4343400" y="2057400"/>
            <a:ext cx="171450" cy="17145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92194" name="Text Box 33"/>
          <p:cNvSpPr txBox="1">
            <a:spLocks noChangeArrowheads="1"/>
          </p:cNvSpPr>
          <p:nvPr/>
        </p:nvSpPr>
        <p:spPr bwMode="auto">
          <a:xfrm>
            <a:off x="3486150" y="1143000"/>
            <a:ext cx="338554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333399"/>
                </a:solidFill>
                <a:latin typeface="Arial" charset="0"/>
                <a:cs typeface="Arial" charset="0"/>
              </a:rPr>
              <a:t>Y</a:t>
            </a:r>
          </a:p>
        </p:txBody>
      </p:sp>
      <p:sp>
        <p:nvSpPr>
          <p:cNvPr id="92195" name="Line 34"/>
          <p:cNvSpPr>
            <a:spLocks noChangeShapeType="1"/>
          </p:cNvSpPr>
          <p:nvPr/>
        </p:nvSpPr>
        <p:spPr bwMode="auto">
          <a:xfrm>
            <a:off x="3657600" y="2628900"/>
            <a:ext cx="17145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92196" name="Text Box 35"/>
          <p:cNvSpPr txBox="1">
            <a:spLocks noChangeArrowheads="1"/>
          </p:cNvSpPr>
          <p:nvPr/>
        </p:nvSpPr>
        <p:spPr bwMode="auto">
          <a:xfrm>
            <a:off x="5354241" y="2457450"/>
            <a:ext cx="338554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333399"/>
                </a:solidFill>
                <a:latin typeface="Arial" charset="0"/>
                <a:cs typeface="Arial" charset="0"/>
              </a:rPr>
              <a:t>X</a:t>
            </a:r>
          </a:p>
        </p:txBody>
      </p:sp>
      <p:sp>
        <p:nvSpPr>
          <p:cNvPr id="92197" name="Line 36"/>
          <p:cNvSpPr>
            <a:spLocks noChangeShapeType="1"/>
          </p:cNvSpPr>
          <p:nvPr/>
        </p:nvSpPr>
        <p:spPr bwMode="auto">
          <a:xfrm>
            <a:off x="5916216" y="1489473"/>
            <a:ext cx="0" cy="113942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92198" name="Oval 37"/>
          <p:cNvSpPr>
            <a:spLocks noChangeArrowheads="1"/>
          </p:cNvSpPr>
          <p:nvPr/>
        </p:nvSpPr>
        <p:spPr bwMode="auto">
          <a:xfrm rot="-7282380">
            <a:off x="6132910" y="2114550"/>
            <a:ext cx="171450" cy="17145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92199" name="Oval 38"/>
          <p:cNvSpPr>
            <a:spLocks noChangeArrowheads="1"/>
          </p:cNvSpPr>
          <p:nvPr/>
        </p:nvSpPr>
        <p:spPr bwMode="auto">
          <a:xfrm rot="-7282380">
            <a:off x="7504510" y="1600200"/>
            <a:ext cx="171450" cy="17145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92200" name="Oval 39"/>
          <p:cNvSpPr>
            <a:spLocks noChangeArrowheads="1"/>
          </p:cNvSpPr>
          <p:nvPr/>
        </p:nvSpPr>
        <p:spPr bwMode="auto">
          <a:xfrm rot="-7282380">
            <a:off x="7618810" y="1828800"/>
            <a:ext cx="171450" cy="17145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92201" name="Oval 40"/>
          <p:cNvSpPr>
            <a:spLocks noChangeArrowheads="1"/>
          </p:cNvSpPr>
          <p:nvPr/>
        </p:nvSpPr>
        <p:spPr bwMode="auto">
          <a:xfrm rot="-7282380">
            <a:off x="6933010" y="2057400"/>
            <a:ext cx="171450" cy="17145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92202" name="Oval 41"/>
          <p:cNvSpPr>
            <a:spLocks noChangeArrowheads="1"/>
          </p:cNvSpPr>
          <p:nvPr/>
        </p:nvSpPr>
        <p:spPr bwMode="auto">
          <a:xfrm rot="-7282380">
            <a:off x="6990160" y="1600200"/>
            <a:ext cx="171450" cy="17145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92203" name="Oval 42"/>
          <p:cNvSpPr>
            <a:spLocks noChangeArrowheads="1"/>
          </p:cNvSpPr>
          <p:nvPr/>
        </p:nvSpPr>
        <p:spPr bwMode="auto">
          <a:xfrm rot="-7282380">
            <a:off x="6629400" y="1543050"/>
            <a:ext cx="171450" cy="17145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92204" name="Oval 43"/>
          <p:cNvSpPr>
            <a:spLocks noChangeArrowheads="1"/>
          </p:cNvSpPr>
          <p:nvPr/>
        </p:nvSpPr>
        <p:spPr bwMode="auto">
          <a:xfrm rot="-7282380">
            <a:off x="6018610" y="1657350"/>
            <a:ext cx="171450" cy="17145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92205" name="Oval 44"/>
          <p:cNvSpPr>
            <a:spLocks noChangeArrowheads="1"/>
          </p:cNvSpPr>
          <p:nvPr/>
        </p:nvSpPr>
        <p:spPr bwMode="auto">
          <a:xfrm rot="-7282380">
            <a:off x="6247210" y="1771650"/>
            <a:ext cx="171450" cy="17145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92206" name="Oval 45"/>
          <p:cNvSpPr>
            <a:spLocks noChangeArrowheads="1"/>
          </p:cNvSpPr>
          <p:nvPr/>
        </p:nvSpPr>
        <p:spPr bwMode="auto">
          <a:xfrm rot="-7282380">
            <a:off x="6475810" y="1912144"/>
            <a:ext cx="171450" cy="17145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vert="eaVert"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333399"/>
              </a:solidFill>
              <a:latin typeface="Arial" charset="0"/>
              <a:cs typeface="Arial" charset="0"/>
            </a:endParaRPr>
          </a:p>
        </p:txBody>
      </p:sp>
      <p:sp>
        <p:nvSpPr>
          <p:cNvPr id="92207" name="Oval 46"/>
          <p:cNvSpPr>
            <a:spLocks noChangeArrowheads="1"/>
          </p:cNvSpPr>
          <p:nvPr/>
        </p:nvSpPr>
        <p:spPr bwMode="auto">
          <a:xfrm rot="-7282380">
            <a:off x="6761560" y="1885950"/>
            <a:ext cx="171450" cy="17145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92208" name="Oval 47"/>
          <p:cNvSpPr>
            <a:spLocks noChangeArrowheads="1"/>
          </p:cNvSpPr>
          <p:nvPr/>
        </p:nvSpPr>
        <p:spPr bwMode="auto">
          <a:xfrm rot="-7282380">
            <a:off x="6590110" y="2114550"/>
            <a:ext cx="171450" cy="17145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92209" name="Text Box 48"/>
          <p:cNvSpPr txBox="1">
            <a:spLocks noChangeArrowheads="1"/>
          </p:cNvSpPr>
          <p:nvPr/>
        </p:nvSpPr>
        <p:spPr bwMode="auto">
          <a:xfrm>
            <a:off x="5732860" y="1143000"/>
            <a:ext cx="338554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333399"/>
                </a:solidFill>
                <a:latin typeface="Arial" charset="0"/>
                <a:cs typeface="Arial" charset="0"/>
              </a:rPr>
              <a:t>Y</a:t>
            </a:r>
          </a:p>
        </p:txBody>
      </p:sp>
      <p:sp>
        <p:nvSpPr>
          <p:cNvPr id="92210" name="Line 49"/>
          <p:cNvSpPr>
            <a:spLocks noChangeShapeType="1"/>
          </p:cNvSpPr>
          <p:nvPr/>
        </p:nvSpPr>
        <p:spPr bwMode="auto">
          <a:xfrm>
            <a:off x="5904310" y="2628900"/>
            <a:ext cx="17145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92211" name="Oval 50"/>
          <p:cNvSpPr>
            <a:spLocks noChangeArrowheads="1"/>
          </p:cNvSpPr>
          <p:nvPr/>
        </p:nvSpPr>
        <p:spPr bwMode="auto">
          <a:xfrm rot="-7282380">
            <a:off x="7315200" y="2000250"/>
            <a:ext cx="171450" cy="17145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92212" name="Text Box 51"/>
          <p:cNvSpPr txBox="1">
            <a:spLocks noChangeArrowheads="1"/>
          </p:cNvSpPr>
          <p:nvPr/>
        </p:nvSpPr>
        <p:spPr bwMode="auto">
          <a:xfrm>
            <a:off x="7600950" y="2457450"/>
            <a:ext cx="338554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333399"/>
                </a:solidFill>
                <a:latin typeface="Arial" charset="0"/>
                <a:cs typeface="Arial" charset="0"/>
              </a:rPr>
              <a:t>X</a:t>
            </a:r>
          </a:p>
        </p:txBody>
      </p:sp>
      <p:sp>
        <p:nvSpPr>
          <p:cNvPr id="92213" name="Line 52"/>
          <p:cNvSpPr>
            <a:spLocks noChangeShapeType="1"/>
          </p:cNvSpPr>
          <p:nvPr/>
        </p:nvSpPr>
        <p:spPr bwMode="auto">
          <a:xfrm>
            <a:off x="3739754" y="3432573"/>
            <a:ext cx="0" cy="113942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92214" name="Line 53"/>
          <p:cNvSpPr>
            <a:spLocks noChangeShapeType="1"/>
          </p:cNvSpPr>
          <p:nvPr/>
        </p:nvSpPr>
        <p:spPr bwMode="auto">
          <a:xfrm flipV="1">
            <a:off x="3739755" y="3543301"/>
            <a:ext cx="1931194" cy="65484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92215" name="Oval 54"/>
          <p:cNvSpPr>
            <a:spLocks noChangeArrowheads="1"/>
          </p:cNvSpPr>
          <p:nvPr/>
        </p:nvSpPr>
        <p:spPr bwMode="auto">
          <a:xfrm rot="-7282380">
            <a:off x="3784997" y="4286250"/>
            <a:ext cx="171450" cy="17145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92216" name="Oval 55"/>
          <p:cNvSpPr>
            <a:spLocks noChangeArrowheads="1"/>
          </p:cNvSpPr>
          <p:nvPr/>
        </p:nvSpPr>
        <p:spPr bwMode="auto">
          <a:xfrm rot="-7282380">
            <a:off x="3956447" y="4057650"/>
            <a:ext cx="171450" cy="17145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92217" name="Oval 56"/>
          <p:cNvSpPr>
            <a:spLocks noChangeArrowheads="1"/>
          </p:cNvSpPr>
          <p:nvPr/>
        </p:nvSpPr>
        <p:spPr bwMode="auto">
          <a:xfrm rot="-7282380">
            <a:off x="5200650" y="3086100"/>
            <a:ext cx="171450" cy="17145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92218" name="Oval 57"/>
          <p:cNvSpPr>
            <a:spLocks noChangeArrowheads="1"/>
          </p:cNvSpPr>
          <p:nvPr/>
        </p:nvSpPr>
        <p:spPr bwMode="auto">
          <a:xfrm rot="-7282380">
            <a:off x="5328047" y="3543300"/>
            <a:ext cx="171450" cy="17145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92219" name="Oval 58"/>
          <p:cNvSpPr>
            <a:spLocks noChangeArrowheads="1"/>
          </p:cNvSpPr>
          <p:nvPr/>
        </p:nvSpPr>
        <p:spPr bwMode="auto">
          <a:xfrm rot="-7282380">
            <a:off x="4171950" y="4286250"/>
            <a:ext cx="171450" cy="17145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92220" name="Oval 59"/>
          <p:cNvSpPr>
            <a:spLocks noChangeArrowheads="1"/>
          </p:cNvSpPr>
          <p:nvPr/>
        </p:nvSpPr>
        <p:spPr bwMode="auto">
          <a:xfrm rot="-7282380">
            <a:off x="5486400" y="3886200"/>
            <a:ext cx="171450" cy="17145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92221" name="Oval 60"/>
          <p:cNvSpPr>
            <a:spLocks noChangeArrowheads="1"/>
          </p:cNvSpPr>
          <p:nvPr/>
        </p:nvSpPr>
        <p:spPr bwMode="auto">
          <a:xfrm rot="-7282380">
            <a:off x="4857750" y="4171950"/>
            <a:ext cx="171450" cy="17145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92222" name="Oval 61"/>
          <p:cNvSpPr>
            <a:spLocks noChangeArrowheads="1"/>
          </p:cNvSpPr>
          <p:nvPr/>
        </p:nvSpPr>
        <p:spPr bwMode="auto">
          <a:xfrm rot="-7282380">
            <a:off x="4914900" y="3314700"/>
            <a:ext cx="171450" cy="17145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92223" name="Oval 62"/>
          <p:cNvSpPr>
            <a:spLocks noChangeArrowheads="1"/>
          </p:cNvSpPr>
          <p:nvPr/>
        </p:nvSpPr>
        <p:spPr bwMode="auto">
          <a:xfrm rot="-7282380">
            <a:off x="4457700" y="3314700"/>
            <a:ext cx="171450" cy="17145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92224" name="Oval 63"/>
          <p:cNvSpPr>
            <a:spLocks noChangeArrowheads="1"/>
          </p:cNvSpPr>
          <p:nvPr/>
        </p:nvSpPr>
        <p:spPr bwMode="auto">
          <a:xfrm rot="-7282380">
            <a:off x="3829050" y="3771900"/>
            <a:ext cx="171450" cy="17145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92225" name="Oval 64"/>
          <p:cNvSpPr>
            <a:spLocks noChangeArrowheads="1"/>
          </p:cNvSpPr>
          <p:nvPr/>
        </p:nvSpPr>
        <p:spPr bwMode="auto">
          <a:xfrm rot="-7282380">
            <a:off x="4000500" y="3429000"/>
            <a:ext cx="171450" cy="17145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92226" name="Oval 65"/>
          <p:cNvSpPr>
            <a:spLocks noChangeArrowheads="1"/>
          </p:cNvSpPr>
          <p:nvPr/>
        </p:nvSpPr>
        <p:spPr bwMode="auto">
          <a:xfrm rot="-7282380">
            <a:off x="4286250" y="3714750"/>
            <a:ext cx="171450" cy="17145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vert="eaVert"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333399"/>
              </a:solidFill>
              <a:latin typeface="Arial" charset="0"/>
              <a:cs typeface="Arial" charset="0"/>
            </a:endParaRPr>
          </a:p>
        </p:txBody>
      </p:sp>
      <p:sp>
        <p:nvSpPr>
          <p:cNvPr id="92227" name="Oval 66"/>
          <p:cNvSpPr>
            <a:spLocks noChangeArrowheads="1"/>
          </p:cNvSpPr>
          <p:nvPr/>
        </p:nvSpPr>
        <p:spPr bwMode="auto">
          <a:xfrm rot="-7282380">
            <a:off x="5143500" y="3829050"/>
            <a:ext cx="171450" cy="17145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92228" name="Oval 67"/>
          <p:cNvSpPr>
            <a:spLocks noChangeArrowheads="1"/>
          </p:cNvSpPr>
          <p:nvPr/>
        </p:nvSpPr>
        <p:spPr bwMode="auto">
          <a:xfrm rot="-7282380">
            <a:off x="4585097" y="3829050"/>
            <a:ext cx="171450" cy="17145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92229" name="Oval 68"/>
          <p:cNvSpPr>
            <a:spLocks noChangeArrowheads="1"/>
          </p:cNvSpPr>
          <p:nvPr/>
        </p:nvSpPr>
        <p:spPr bwMode="auto">
          <a:xfrm rot="-7282380">
            <a:off x="4572000" y="4343400"/>
            <a:ext cx="171450" cy="17145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92230" name="Text Box 69"/>
          <p:cNvSpPr txBox="1">
            <a:spLocks noChangeArrowheads="1"/>
          </p:cNvSpPr>
          <p:nvPr/>
        </p:nvSpPr>
        <p:spPr bwMode="auto">
          <a:xfrm>
            <a:off x="3538537" y="3257550"/>
            <a:ext cx="338554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333399"/>
                </a:solidFill>
                <a:latin typeface="Arial" charset="0"/>
                <a:cs typeface="Arial" charset="0"/>
              </a:rPr>
              <a:t>Y</a:t>
            </a:r>
          </a:p>
        </p:txBody>
      </p:sp>
      <p:sp>
        <p:nvSpPr>
          <p:cNvPr id="92231" name="Line 70"/>
          <p:cNvSpPr>
            <a:spLocks noChangeShapeType="1"/>
          </p:cNvSpPr>
          <p:nvPr/>
        </p:nvSpPr>
        <p:spPr bwMode="auto">
          <a:xfrm>
            <a:off x="3727847" y="4572000"/>
            <a:ext cx="17145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92232" name="Oval 71"/>
          <p:cNvSpPr>
            <a:spLocks noChangeArrowheads="1"/>
          </p:cNvSpPr>
          <p:nvPr/>
        </p:nvSpPr>
        <p:spPr bwMode="auto">
          <a:xfrm rot="-7282380">
            <a:off x="5143500" y="4114800"/>
            <a:ext cx="171450" cy="17145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92233" name="Text Box 72"/>
          <p:cNvSpPr txBox="1">
            <a:spLocks noChangeArrowheads="1"/>
          </p:cNvSpPr>
          <p:nvPr/>
        </p:nvSpPr>
        <p:spPr bwMode="auto">
          <a:xfrm>
            <a:off x="5424487" y="4400550"/>
            <a:ext cx="338554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333399"/>
                </a:solidFill>
                <a:latin typeface="Arial" charset="0"/>
                <a:cs typeface="Arial" charset="0"/>
              </a:rPr>
              <a:t>X</a:t>
            </a:r>
          </a:p>
        </p:txBody>
      </p:sp>
      <p:sp>
        <p:nvSpPr>
          <p:cNvPr id="92234" name="Line 73"/>
          <p:cNvSpPr>
            <a:spLocks noChangeShapeType="1"/>
          </p:cNvSpPr>
          <p:nvPr/>
        </p:nvSpPr>
        <p:spPr bwMode="auto">
          <a:xfrm>
            <a:off x="1440656" y="3432573"/>
            <a:ext cx="0" cy="113942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92235" name="Line 74"/>
          <p:cNvSpPr>
            <a:spLocks noChangeShapeType="1"/>
          </p:cNvSpPr>
          <p:nvPr/>
        </p:nvSpPr>
        <p:spPr bwMode="auto">
          <a:xfrm flipV="1">
            <a:off x="1440657" y="3543301"/>
            <a:ext cx="1931194" cy="65484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92236" name="Oval 75"/>
          <p:cNvSpPr>
            <a:spLocks noChangeArrowheads="1"/>
          </p:cNvSpPr>
          <p:nvPr/>
        </p:nvSpPr>
        <p:spPr bwMode="auto">
          <a:xfrm rot="-7282380">
            <a:off x="1485900" y="4057650"/>
            <a:ext cx="171450" cy="17145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92237" name="Oval 76"/>
          <p:cNvSpPr>
            <a:spLocks noChangeArrowheads="1"/>
          </p:cNvSpPr>
          <p:nvPr/>
        </p:nvSpPr>
        <p:spPr bwMode="auto">
          <a:xfrm rot="-7282380">
            <a:off x="1714500" y="4000500"/>
            <a:ext cx="171450" cy="17145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92238" name="Oval 77"/>
          <p:cNvSpPr>
            <a:spLocks noChangeArrowheads="1"/>
          </p:cNvSpPr>
          <p:nvPr/>
        </p:nvSpPr>
        <p:spPr bwMode="auto">
          <a:xfrm rot="-7282380">
            <a:off x="3257550" y="3486150"/>
            <a:ext cx="171450" cy="17145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92239" name="Oval 78"/>
          <p:cNvSpPr>
            <a:spLocks noChangeArrowheads="1"/>
          </p:cNvSpPr>
          <p:nvPr/>
        </p:nvSpPr>
        <p:spPr bwMode="auto">
          <a:xfrm rot="-7282380">
            <a:off x="2971800" y="3543300"/>
            <a:ext cx="171450" cy="17145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92240" name="Oval 79"/>
          <p:cNvSpPr>
            <a:spLocks noChangeArrowheads="1"/>
          </p:cNvSpPr>
          <p:nvPr/>
        </p:nvSpPr>
        <p:spPr bwMode="auto">
          <a:xfrm rot="-7282380">
            <a:off x="1943100" y="3886200"/>
            <a:ext cx="171450" cy="17145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vert="eaVert"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333399"/>
              </a:solidFill>
              <a:latin typeface="Arial" charset="0"/>
              <a:cs typeface="Arial" charset="0"/>
            </a:endParaRPr>
          </a:p>
        </p:txBody>
      </p:sp>
      <p:sp>
        <p:nvSpPr>
          <p:cNvPr id="92241" name="Oval 80"/>
          <p:cNvSpPr>
            <a:spLocks noChangeArrowheads="1"/>
          </p:cNvSpPr>
          <p:nvPr/>
        </p:nvSpPr>
        <p:spPr bwMode="auto">
          <a:xfrm rot="-7282380">
            <a:off x="2457450" y="3714750"/>
            <a:ext cx="171450" cy="17145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92242" name="Oval 81"/>
          <p:cNvSpPr>
            <a:spLocks noChangeArrowheads="1"/>
          </p:cNvSpPr>
          <p:nvPr/>
        </p:nvSpPr>
        <p:spPr bwMode="auto">
          <a:xfrm rot="-7282380">
            <a:off x="2228850" y="3829050"/>
            <a:ext cx="171450" cy="17145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92243" name="Text Box 82"/>
          <p:cNvSpPr txBox="1">
            <a:spLocks noChangeArrowheads="1"/>
          </p:cNvSpPr>
          <p:nvPr/>
        </p:nvSpPr>
        <p:spPr bwMode="auto">
          <a:xfrm>
            <a:off x="1182291" y="3257550"/>
            <a:ext cx="338554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333399"/>
                </a:solidFill>
                <a:latin typeface="Arial" charset="0"/>
                <a:cs typeface="Arial" charset="0"/>
              </a:rPr>
              <a:t>Y</a:t>
            </a:r>
          </a:p>
        </p:txBody>
      </p:sp>
      <p:sp>
        <p:nvSpPr>
          <p:cNvPr id="92244" name="Line 83"/>
          <p:cNvSpPr>
            <a:spLocks noChangeShapeType="1"/>
          </p:cNvSpPr>
          <p:nvPr/>
        </p:nvSpPr>
        <p:spPr bwMode="auto">
          <a:xfrm>
            <a:off x="1428750" y="4572000"/>
            <a:ext cx="17145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92245" name="Oval 84"/>
          <p:cNvSpPr>
            <a:spLocks noChangeArrowheads="1"/>
          </p:cNvSpPr>
          <p:nvPr/>
        </p:nvSpPr>
        <p:spPr bwMode="auto">
          <a:xfrm rot="-7282380">
            <a:off x="2743200" y="3657600"/>
            <a:ext cx="171450" cy="17145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92246" name="Text Box 85"/>
          <p:cNvSpPr txBox="1">
            <a:spLocks noChangeArrowheads="1"/>
          </p:cNvSpPr>
          <p:nvPr/>
        </p:nvSpPr>
        <p:spPr bwMode="auto">
          <a:xfrm>
            <a:off x="3125391" y="4400550"/>
            <a:ext cx="338554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333399"/>
                </a:solidFill>
                <a:latin typeface="Arial" charset="0"/>
                <a:cs typeface="Arial" charset="0"/>
              </a:rPr>
              <a:t>X</a:t>
            </a:r>
          </a:p>
        </p:txBody>
      </p:sp>
      <p:sp>
        <p:nvSpPr>
          <p:cNvPr id="92247" name="Text Box 87"/>
          <p:cNvSpPr txBox="1">
            <a:spLocks noChangeArrowheads="1"/>
          </p:cNvSpPr>
          <p:nvPr/>
        </p:nvSpPr>
        <p:spPr bwMode="auto">
          <a:xfrm>
            <a:off x="1944292" y="2686050"/>
            <a:ext cx="729687" cy="369332"/>
          </a:xfrm>
          <a:prstGeom prst="rect">
            <a:avLst/>
          </a:prstGeom>
          <a:solidFill>
            <a:srgbClr val="FDE0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333399"/>
                </a:solidFill>
                <a:latin typeface="Arial" charset="0"/>
                <a:cs typeface="Arial" charset="0"/>
              </a:rPr>
              <a:t>r = -1</a:t>
            </a:r>
          </a:p>
        </p:txBody>
      </p:sp>
      <p:sp>
        <p:nvSpPr>
          <p:cNvPr id="92248" name="Text Box 88"/>
          <p:cNvSpPr txBox="1">
            <a:spLocks noChangeArrowheads="1"/>
          </p:cNvSpPr>
          <p:nvPr/>
        </p:nvSpPr>
        <p:spPr bwMode="auto">
          <a:xfrm>
            <a:off x="4164808" y="2693194"/>
            <a:ext cx="793807" cy="369332"/>
          </a:xfrm>
          <a:prstGeom prst="rect">
            <a:avLst/>
          </a:prstGeom>
          <a:solidFill>
            <a:srgbClr val="FDE0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333399"/>
                </a:solidFill>
                <a:latin typeface="Arial" charset="0"/>
                <a:cs typeface="Arial" charset="0"/>
              </a:rPr>
              <a:t>r = -.6</a:t>
            </a:r>
          </a:p>
        </p:txBody>
      </p:sp>
      <p:sp>
        <p:nvSpPr>
          <p:cNvPr id="92249" name="Text Box 89"/>
          <p:cNvSpPr txBox="1">
            <a:spLocks noChangeArrowheads="1"/>
          </p:cNvSpPr>
          <p:nvPr/>
        </p:nvSpPr>
        <p:spPr bwMode="auto">
          <a:xfrm>
            <a:off x="6507957" y="2693194"/>
            <a:ext cx="652743" cy="369332"/>
          </a:xfrm>
          <a:prstGeom prst="rect">
            <a:avLst/>
          </a:prstGeom>
          <a:solidFill>
            <a:srgbClr val="FDE0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333399"/>
                </a:solidFill>
                <a:latin typeface="Arial" charset="0"/>
                <a:cs typeface="Arial" charset="0"/>
              </a:rPr>
              <a:t>r = 0</a:t>
            </a:r>
          </a:p>
        </p:txBody>
      </p:sp>
      <p:sp>
        <p:nvSpPr>
          <p:cNvPr id="92250" name="Text Box 90"/>
          <p:cNvSpPr txBox="1">
            <a:spLocks noChangeArrowheads="1"/>
          </p:cNvSpPr>
          <p:nvPr/>
        </p:nvSpPr>
        <p:spPr bwMode="auto">
          <a:xfrm>
            <a:off x="4235055" y="4620816"/>
            <a:ext cx="851515" cy="369332"/>
          </a:xfrm>
          <a:prstGeom prst="rect">
            <a:avLst/>
          </a:prstGeom>
          <a:solidFill>
            <a:srgbClr val="FDE0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333399"/>
                </a:solidFill>
                <a:latin typeface="Arial" charset="0"/>
                <a:cs typeface="Arial" charset="0"/>
              </a:rPr>
              <a:t>r = +.3</a:t>
            </a:r>
          </a:p>
        </p:txBody>
      </p:sp>
      <p:sp>
        <p:nvSpPr>
          <p:cNvPr id="92251" name="Text Box 91"/>
          <p:cNvSpPr txBox="1">
            <a:spLocks noChangeArrowheads="1"/>
          </p:cNvSpPr>
          <p:nvPr/>
        </p:nvSpPr>
        <p:spPr bwMode="auto">
          <a:xfrm>
            <a:off x="1935957" y="4610100"/>
            <a:ext cx="787395" cy="369332"/>
          </a:xfrm>
          <a:prstGeom prst="rect">
            <a:avLst/>
          </a:prstGeom>
          <a:solidFill>
            <a:srgbClr val="FDE0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333399"/>
                </a:solidFill>
                <a:latin typeface="Arial" charset="0"/>
                <a:cs typeface="Arial" charset="0"/>
              </a:rPr>
              <a:t>r = +1</a:t>
            </a:r>
          </a:p>
        </p:txBody>
      </p:sp>
      <p:sp>
        <p:nvSpPr>
          <p:cNvPr id="92252" name="Line 92"/>
          <p:cNvSpPr>
            <a:spLocks noChangeShapeType="1"/>
          </p:cNvSpPr>
          <p:nvPr/>
        </p:nvSpPr>
        <p:spPr bwMode="auto">
          <a:xfrm>
            <a:off x="5911454" y="3432573"/>
            <a:ext cx="0" cy="113942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92253" name="Oval 95"/>
          <p:cNvSpPr>
            <a:spLocks noChangeArrowheads="1"/>
          </p:cNvSpPr>
          <p:nvPr/>
        </p:nvSpPr>
        <p:spPr bwMode="auto">
          <a:xfrm rot="-7282380">
            <a:off x="7543800" y="3829050"/>
            <a:ext cx="171450" cy="17145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92254" name="Oval 96"/>
          <p:cNvSpPr>
            <a:spLocks noChangeArrowheads="1"/>
          </p:cNvSpPr>
          <p:nvPr/>
        </p:nvSpPr>
        <p:spPr bwMode="auto">
          <a:xfrm rot="-7282380">
            <a:off x="7143750" y="3829050"/>
            <a:ext cx="171450" cy="17145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92255" name="Oval 99"/>
          <p:cNvSpPr>
            <a:spLocks noChangeArrowheads="1"/>
          </p:cNvSpPr>
          <p:nvPr/>
        </p:nvSpPr>
        <p:spPr bwMode="auto">
          <a:xfrm rot="-7282380">
            <a:off x="6057900" y="3829050"/>
            <a:ext cx="171450" cy="17145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92256" name="Oval 100"/>
          <p:cNvSpPr>
            <a:spLocks noChangeArrowheads="1"/>
          </p:cNvSpPr>
          <p:nvPr/>
        </p:nvSpPr>
        <p:spPr bwMode="auto">
          <a:xfrm rot="-7282380">
            <a:off x="6286500" y="3829050"/>
            <a:ext cx="171450" cy="17145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92257" name="Oval 101"/>
          <p:cNvSpPr>
            <a:spLocks noChangeArrowheads="1"/>
          </p:cNvSpPr>
          <p:nvPr/>
        </p:nvSpPr>
        <p:spPr bwMode="auto">
          <a:xfrm rot="-7282380">
            <a:off x="6515100" y="3829050"/>
            <a:ext cx="171450" cy="17145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vert="eaVert"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333399"/>
              </a:solidFill>
              <a:latin typeface="Arial" charset="0"/>
              <a:cs typeface="Arial" charset="0"/>
            </a:endParaRPr>
          </a:p>
        </p:txBody>
      </p:sp>
      <p:sp>
        <p:nvSpPr>
          <p:cNvPr id="92258" name="Oval 102"/>
          <p:cNvSpPr>
            <a:spLocks noChangeArrowheads="1"/>
          </p:cNvSpPr>
          <p:nvPr/>
        </p:nvSpPr>
        <p:spPr bwMode="auto">
          <a:xfrm rot="-7282380">
            <a:off x="6756797" y="3829050"/>
            <a:ext cx="171450" cy="17145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92259" name="Text Box 104"/>
          <p:cNvSpPr txBox="1">
            <a:spLocks noChangeArrowheads="1"/>
          </p:cNvSpPr>
          <p:nvPr/>
        </p:nvSpPr>
        <p:spPr bwMode="auto">
          <a:xfrm>
            <a:off x="5728097" y="3086100"/>
            <a:ext cx="338554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333399"/>
                </a:solidFill>
                <a:latin typeface="Arial" charset="0"/>
                <a:cs typeface="Arial" charset="0"/>
              </a:rPr>
              <a:t>Y</a:t>
            </a:r>
          </a:p>
        </p:txBody>
      </p:sp>
      <p:sp>
        <p:nvSpPr>
          <p:cNvPr id="92260" name="Line 105"/>
          <p:cNvSpPr>
            <a:spLocks noChangeShapeType="1"/>
          </p:cNvSpPr>
          <p:nvPr/>
        </p:nvSpPr>
        <p:spPr bwMode="auto">
          <a:xfrm>
            <a:off x="5899547" y="4572000"/>
            <a:ext cx="17145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92261" name="Text Box 107"/>
          <p:cNvSpPr txBox="1">
            <a:spLocks noChangeArrowheads="1"/>
          </p:cNvSpPr>
          <p:nvPr/>
        </p:nvSpPr>
        <p:spPr bwMode="auto">
          <a:xfrm>
            <a:off x="7596187" y="4400550"/>
            <a:ext cx="338554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333399"/>
                </a:solidFill>
                <a:latin typeface="Arial" charset="0"/>
                <a:cs typeface="Arial" charset="0"/>
              </a:rPr>
              <a:t>X</a:t>
            </a:r>
          </a:p>
        </p:txBody>
      </p:sp>
      <p:sp>
        <p:nvSpPr>
          <p:cNvPr id="92262" name="Text Box 109"/>
          <p:cNvSpPr txBox="1">
            <a:spLocks noChangeArrowheads="1"/>
          </p:cNvSpPr>
          <p:nvPr/>
        </p:nvSpPr>
        <p:spPr bwMode="auto">
          <a:xfrm>
            <a:off x="6503194" y="4619625"/>
            <a:ext cx="652743" cy="369332"/>
          </a:xfrm>
          <a:prstGeom prst="rect">
            <a:avLst/>
          </a:prstGeom>
          <a:solidFill>
            <a:srgbClr val="FDE0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333399"/>
                </a:solidFill>
                <a:latin typeface="Arial" charset="0"/>
                <a:cs typeface="Arial" charset="0"/>
              </a:rPr>
              <a:t>r = 0</a:t>
            </a:r>
          </a:p>
        </p:txBody>
      </p:sp>
      <p:sp>
        <p:nvSpPr>
          <p:cNvPr id="92263" name="Oval 110"/>
          <p:cNvSpPr>
            <a:spLocks noChangeArrowheads="1"/>
          </p:cNvSpPr>
          <p:nvPr/>
        </p:nvSpPr>
        <p:spPr bwMode="auto">
          <a:xfrm rot="-7282380">
            <a:off x="4857750" y="3657600"/>
            <a:ext cx="171450" cy="17145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92264" name="Oval 111"/>
          <p:cNvSpPr>
            <a:spLocks noChangeArrowheads="1"/>
          </p:cNvSpPr>
          <p:nvPr/>
        </p:nvSpPr>
        <p:spPr bwMode="auto">
          <a:xfrm rot="-7282380">
            <a:off x="4400550" y="4114800"/>
            <a:ext cx="171450" cy="17145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92265" name="Oval 112"/>
          <p:cNvSpPr>
            <a:spLocks noChangeArrowheads="1"/>
          </p:cNvSpPr>
          <p:nvPr/>
        </p:nvSpPr>
        <p:spPr bwMode="auto">
          <a:xfrm rot="-7282380">
            <a:off x="4686300" y="3371850"/>
            <a:ext cx="171450" cy="17145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94675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196268" y="141480"/>
            <a:ext cx="7337101" cy="929878"/>
          </a:xfrm>
        </p:spPr>
        <p:txBody>
          <a:bodyPr/>
          <a:lstStyle/>
          <a:p>
            <a:r>
              <a:rPr lang="en-US" dirty="0"/>
              <a:t>B. Spearman Correlation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174894" y="1491630"/>
            <a:ext cx="7337101" cy="340237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FF0000"/>
                </a:solidFill>
              </a:rPr>
              <a:t>Assumptions:</a:t>
            </a:r>
          </a:p>
          <a:p>
            <a:pPr marL="385763" indent="-385763">
              <a:buAutoNum type="arabicPeriod"/>
            </a:pPr>
            <a:r>
              <a:rPr lang="en-US" sz="2400" b="1" dirty="0">
                <a:solidFill>
                  <a:srgbClr val="FF0000"/>
                </a:solidFill>
              </a:rPr>
              <a:t>Continuously  &lt;&lt;&lt;&lt;</a:t>
            </a:r>
            <a:r>
              <a:rPr lang="en-US" sz="2400" b="1" dirty="0" err="1">
                <a:solidFill>
                  <a:srgbClr val="FF0000"/>
                </a:solidFill>
              </a:rPr>
              <a:t>corr</a:t>
            </a:r>
            <a:r>
              <a:rPr lang="en-US" sz="2400" b="1" dirty="0">
                <a:solidFill>
                  <a:srgbClr val="FF0000"/>
                </a:solidFill>
              </a:rPr>
              <a:t>&gt;&gt;&gt;&gt; Continuously</a:t>
            </a:r>
            <a:endParaRPr lang="az-Latn-AZ" sz="24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az-Latn-AZ" sz="2400" b="1" dirty="0">
                <a:solidFill>
                  <a:srgbClr val="FF0000"/>
                </a:solidFill>
              </a:rPr>
              <a:t>          </a:t>
            </a:r>
            <a:r>
              <a:rPr lang="az-Latn-AZ" sz="2400" b="1" dirty="0" err="1">
                <a:solidFill>
                  <a:srgbClr val="FF0000"/>
                </a:solidFill>
              </a:rPr>
              <a:t>Discrete</a:t>
            </a:r>
            <a:r>
              <a:rPr lang="en-US" b="1" dirty="0"/>
              <a:t> </a:t>
            </a:r>
            <a:r>
              <a:rPr lang="en-US" b="1" dirty="0">
                <a:solidFill>
                  <a:srgbClr val="FF0000"/>
                </a:solidFill>
              </a:rPr>
              <a:t>&lt;&lt;&lt;&lt;</a:t>
            </a:r>
            <a:r>
              <a:rPr lang="en-US" b="1" dirty="0" err="1">
                <a:solidFill>
                  <a:srgbClr val="FF0000"/>
                </a:solidFill>
              </a:rPr>
              <a:t>corr</a:t>
            </a:r>
            <a:r>
              <a:rPr lang="en-US" b="1" dirty="0">
                <a:solidFill>
                  <a:srgbClr val="FF0000"/>
                </a:solidFill>
              </a:rPr>
              <a:t>&gt;&gt;&gt;&gt; Continuously</a:t>
            </a:r>
            <a:endParaRPr lang="az-Latn-AZ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az-Latn-AZ" b="1" dirty="0">
                <a:solidFill>
                  <a:srgbClr val="FF0000"/>
                </a:solidFill>
              </a:rPr>
              <a:t>		</a:t>
            </a:r>
            <a:r>
              <a:rPr lang="en-US" b="1" dirty="0"/>
              <a:t> </a:t>
            </a:r>
            <a:r>
              <a:rPr lang="az-Latn-AZ" sz="2400" b="1" dirty="0">
                <a:solidFill>
                  <a:srgbClr val="FF0000"/>
                </a:solidFill>
              </a:rPr>
              <a:t>Discrete</a:t>
            </a:r>
            <a:r>
              <a:rPr lang="en-US" b="1" dirty="0"/>
              <a:t> </a:t>
            </a:r>
            <a:r>
              <a:rPr lang="en-US" b="1" dirty="0">
                <a:solidFill>
                  <a:srgbClr val="FF0000"/>
                </a:solidFill>
              </a:rPr>
              <a:t>&lt;&lt;&lt;&lt;</a:t>
            </a:r>
            <a:r>
              <a:rPr lang="en-US" b="1" dirty="0" err="1">
                <a:solidFill>
                  <a:srgbClr val="FF0000"/>
                </a:solidFill>
              </a:rPr>
              <a:t>corr</a:t>
            </a:r>
            <a:r>
              <a:rPr lang="en-US" b="1" dirty="0">
                <a:solidFill>
                  <a:srgbClr val="FF0000"/>
                </a:solidFill>
              </a:rPr>
              <a:t>&gt;&gt;&gt;&gt;</a:t>
            </a:r>
            <a:r>
              <a:rPr lang="az-Latn-AZ" b="1" dirty="0">
                <a:solidFill>
                  <a:srgbClr val="FF0000"/>
                </a:solidFill>
              </a:rPr>
              <a:t> Discrete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/>
              <a:t>         </a:t>
            </a:r>
            <a:endParaRPr lang="en-US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FF0000"/>
                </a:solidFill>
              </a:rPr>
              <a:t>2. No Distribution  Assumption  (-)</a:t>
            </a:r>
          </a:p>
          <a:p>
            <a:pPr marL="0" indent="0">
              <a:buNone/>
            </a:pPr>
            <a:endParaRPr lang="en-US" sz="24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400" b="1" u="sng" dirty="0">
                <a:solidFill>
                  <a:schemeClr val="tx2"/>
                </a:solidFill>
              </a:rPr>
              <a:t>An important feature of the Spearman rank correlation coefficient is its reduced sensitivity to extreme values compared with the Pearson correlation coefficient.</a:t>
            </a:r>
          </a:p>
        </p:txBody>
      </p:sp>
    </p:spTree>
    <p:extLst>
      <p:ext uri="{BB962C8B-B14F-4D97-AF65-F5344CB8AC3E}">
        <p14:creationId xmlns:p14="http://schemas.microsoft.com/office/powerpoint/2010/main" val="50171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D0BF5BE-D0AA-494B-B535-2A5C28DFB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0151" y="1200151"/>
            <a:ext cx="7152269" cy="1371599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2.Countinuous-Ordinal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5558FB2-BA06-4A01-BCD7-E636453309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85763" indent="-385763">
              <a:buFont typeface="+mj-lt"/>
              <a:buAutoNum type="alphaUcPeriod"/>
            </a:pPr>
            <a:r>
              <a:rPr lang="en-US" dirty="0">
                <a:solidFill>
                  <a:schemeClr val="tx1"/>
                </a:solidFill>
              </a:rPr>
              <a:t>Kendall Correlation</a:t>
            </a:r>
          </a:p>
        </p:txBody>
      </p:sp>
    </p:spTree>
    <p:extLst>
      <p:ext uri="{BB962C8B-B14F-4D97-AF65-F5344CB8AC3E}">
        <p14:creationId xmlns:p14="http://schemas.microsoft.com/office/powerpoint/2010/main" val="3747719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D0BF5BE-D0AA-494B-B535-2A5C28DFB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0151" y="1200151"/>
            <a:ext cx="7152269" cy="1371599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3. </a:t>
            </a:r>
            <a:r>
              <a:rPr lang="en-US" b="1" dirty="0" err="1">
                <a:solidFill>
                  <a:srgbClr val="C00000"/>
                </a:solidFill>
              </a:rPr>
              <a:t>Countinuous</a:t>
            </a:r>
            <a:r>
              <a:rPr lang="en-US" b="1" dirty="0">
                <a:solidFill>
                  <a:srgbClr val="C00000"/>
                </a:solidFill>
              </a:rPr>
              <a:t>-Nominal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5558FB2-BA06-4A01-BCD7-E636453309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00151" y="3181350"/>
            <a:ext cx="7692329" cy="862652"/>
          </a:xfrm>
        </p:spPr>
        <p:txBody>
          <a:bodyPr/>
          <a:lstStyle/>
          <a:p>
            <a:pPr marL="385763" indent="-385763">
              <a:buFont typeface="+mj-lt"/>
              <a:buAutoNum type="alphaUcPeriod"/>
            </a:pPr>
            <a:r>
              <a:rPr lang="en-US" dirty="0">
                <a:solidFill>
                  <a:schemeClr val="tx1"/>
                </a:solidFill>
              </a:rPr>
              <a:t>Point-Biserial </a:t>
            </a:r>
            <a:r>
              <a:rPr lang="tr-TR" dirty="0" err="1">
                <a:solidFill>
                  <a:schemeClr val="tx1"/>
                </a:solidFill>
              </a:rPr>
              <a:t>correlation</a:t>
            </a:r>
            <a:r>
              <a:rPr lang="en-US" dirty="0">
                <a:solidFill>
                  <a:schemeClr val="tx1"/>
                </a:solidFill>
              </a:rPr>
              <a:t> (k=2)</a:t>
            </a:r>
          </a:p>
          <a:p>
            <a:pPr marL="385763" indent="-385763">
              <a:buFont typeface="+mj-lt"/>
              <a:buAutoNum type="alphaUcPeriod"/>
            </a:pPr>
            <a:r>
              <a:rPr lang="tr-TR" dirty="0" err="1">
                <a:solidFill>
                  <a:schemeClr val="tx1"/>
                </a:solidFill>
              </a:rPr>
              <a:t>Eta-Squared</a:t>
            </a:r>
            <a:r>
              <a:rPr lang="en-US" dirty="0">
                <a:solidFill>
                  <a:schemeClr val="tx1"/>
                </a:solidFill>
              </a:rPr>
              <a:t> and </a:t>
            </a:r>
            <a:r>
              <a:rPr lang="tr-TR" dirty="0" err="1">
                <a:solidFill>
                  <a:schemeClr val="tx1"/>
                </a:solidFill>
              </a:rPr>
              <a:t>Omega-Squared</a:t>
            </a:r>
            <a:r>
              <a:rPr lang="en-US" dirty="0">
                <a:solidFill>
                  <a:schemeClr val="tx1"/>
                </a:solidFill>
              </a:rPr>
              <a:t> (k&gt;2)</a:t>
            </a:r>
          </a:p>
        </p:txBody>
      </p:sp>
    </p:spTree>
    <p:extLst>
      <p:ext uri="{BB962C8B-B14F-4D97-AF65-F5344CB8AC3E}">
        <p14:creationId xmlns:p14="http://schemas.microsoft.com/office/powerpoint/2010/main" val="1073032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D0BF5BE-D0AA-494B-B535-2A5C28DFB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9593" y="897565"/>
            <a:ext cx="7152269" cy="723527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4. Nominal-Nominal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5558FB2-BA06-4A01-BCD7-E636453309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3599" y="1977684"/>
            <a:ext cx="7692329" cy="82248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A. Yule Q and Yule Y (2x2 contingency tab) – 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</a:rPr>
              <a:t>Only </a:t>
            </a:r>
            <a:r>
              <a:rPr lang="en-US" dirty="0" smtClean="0">
                <a:solidFill>
                  <a:schemeClr val="tx1"/>
                </a:solidFill>
                <a:highlight>
                  <a:srgbClr val="FFFF00"/>
                </a:highlight>
              </a:rPr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2134412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D0BF5BE-D0AA-494B-B535-2A5C28DFB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9593" y="897565"/>
            <a:ext cx="7152269" cy="723527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5. Ordinal-Ordinal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5558FB2-BA06-4A01-BCD7-E636453309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62150"/>
            <a:ext cx="7692329" cy="66046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A. Yule Q and Yule Y (2x2 contingency tab) – 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</a:rPr>
              <a:t>Only </a:t>
            </a:r>
            <a:r>
              <a:rPr lang="en-US" dirty="0" smtClean="0">
                <a:solidFill>
                  <a:schemeClr val="tx1"/>
                </a:solidFill>
                <a:highlight>
                  <a:srgbClr val="FFFF00"/>
                </a:highlight>
              </a:rPr>
              <a:t>R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7019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D0BF5BE-D0AA-494B-B535-2A5C28DFB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-907"/>
            <a:ext cx="7152269" cy="585979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/>
            </a:r>
            <a:br>
              <a:rPr lang="en-US" b="1" dirty="0">
                <a:solidFill>
                  <a:srgbClr val="C00000"/>
                </a:solidFill>
              </a:rPr>
            </a:br>
            <a:r>
              <a:rPr lang="en-US" b="1" dirty="0">
                <a:solidFill>
                  <a:srgbClr val="C00000"/>
                </a:solidFill>
              </a:rPr>
              <a:t/>
            </a:r>
            <a:br>
              <a:rPr lang="en-US" b="1" dirty="0">
                <a:solidFill>
                  <a:srgbClr val="C00000"/>
                </a:solidFill>
              </a:rPr>
            </a:br>
            <a:r>
              <a:rPr lang="en-US" b="1" dirty="0">
                <a:solidFill>
                  <a:srgbClr val="C00000"/>
                </a:solidFill>
              </a:rPr>
              <a:t/>
            </a:r>
            <a:br>
              <a:rPr lang="en-US" b="1" dirty="0">
                <a:solidFill>
                  <a:srgbClr val="C00000"/>
                </a:solidFill>
              </a:rPr>
            </a:br>
            <a:r>
              <a:rPr lang="en-US" b="1" dirty="0">
                <a:solidFill>
                  <a:srgbClr val="C00000"/>
                </a:solidFill>
              </a:rPr>
              <a:t>6. Ordinal-Nominal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5558FB2-BA06-4A01-BCD7-E636453309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5587" y="2534363"/>
            <a:ext cx="7692329" cy="1107857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highlight>
                  <a:srgbClr val="FFFF00"/>
                </a:highlight>
              </a:rPr>
              <a:t>A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</a:rPr>
              <a:t>. Point-Biserial </a:t>
            </a:r>
            <a:r>
              <a:rPr lang="tr-TR" dirty="0" err="1">
                <a:solidFill>
                  <a:schemeClr val="tx1"/>
                </a:solidFill>
                <a:highlight>
                  <a:srgbClr val="FFFF00"/>
                </a:highlight>
              </a:rPr>
              <a:t>correlation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</a:rPr>
              <a:t> (k=2)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6731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…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Numerical methods:</a:t>
            </a:r>
            <a:endParaRPr lang="en-US" dirty="0"/>
          </a:p>
          <a:p>
            <a:pPr lvl="0"/>
            <a:r>
              <a:rPr lang="en-US" dirty="0"/>
              <a:t>Skewness and kurtosis indicators</a:t>
            </a:r>
          </a:p>
          <a:p>
            <a:pPr lvl="0"/>
            <a:r>
              <a:rPr lang="en-US" dirty="0"/>
              <a:t>The Shapiro-Wilk normality test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b="1" dirty="0" smtClean="0"/>
              <a:t>Graphical </a:t>
            </a:r>
            <a:r>
              <a:rPr lang="en-US" b="1" dirty="0"/>
              <a:t>methods</a:t>
            </a:r>
            <a:r>
              <a:rPr lang="en-US" b="1" dirty="0" smtClean="0"/>
              <a:t>:</a:t>
            </a:r>
            <a:endParaRPr lang="en-US" dirty="0"/>
          </a:p>
          <a:p>
            <a:pPr lvl="0"/>
            <a:r>
              <a:rPr lang="en-US" dirty="0"/>
              <a:t>The histogram</a:t>
            </a:r>
          </a:p>
          <a:p>
            <a:r>
              <a:rPr lang="en-US" dirty="0"/>
              <a:t>The Q-Q plot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6F864-831D-4129-BE45-5E4FAA223951}" type="datetime1">
              <a:rPr lang="en-US" smtClean="0"/>
              <a:t>8/12/2020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AE3AD-3339-4CC0-BAFD-E0A16E3F6F2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165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z-Latn-AZ" dirty="0" smtClean="0"/>
              <a:t>Z Score Dəyəri</a:t>
            </a:r>
            <a:endParaRPr lang="ru-R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199" y="1207077"/>
            <a:ext cx="5656521" cy="2895600"/>
          </a:xfr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FC0E4-85CE-48AC-9295-7CD6D18B3BED}" type="datetime1">
              <a:rPr lang="en-US" smtClean="0"/>
              <a:t>8/12/2020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AE3AD-3339-4CC0-BAFD-E0A16E3F6F2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48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975275" y="1218231"/>
            <a:ext cx="5317162" cy="351655"/>
          </a:xfrm>
          <a:prstGeom prst="rect">
            <a:avLst/>
          </a:prstGeom>
        </p:spPr>
        <p:txBody>
          <a:bodyPr vert="horz" wrap="square" lIns="0" tIns="5481" rIns="0" bIns="0" rtlCol="0">
            <a:spAutoFit/>
          </a:bodyPr>
          <a:lstStyle/>
          <a:p>
            <a:pPr marL="5770">
              <a:spcBef>
                <a:spcPts val="43"/>
              </a:spcBef>
            </a:pPr>
            <a:r>
              <a:rPr sz="2249" spc="-2" dirty="0">
                <a:solidFill>
                  <a:srgbClr val="445269"/>
                </a:solidFill>
                <a:latin typeface="Arial"/>
                <a:cs typeface="Arial"/>
              </a:rPr>
              <a:t>For </a:t>
            </a:r>
            <a:r>
              <a:rPr sz="2249" dirty="0">
                <a:solidFill>
                  <a:srgbClr val="445269"/>
                </a:solidFill>
                <a:latin typeface="Arial"/>
                <a:cs typeface="Arial"/>
              </a:rPr>
              <a:t>data </a:t>
            </a:r>
            <a:r>
              <a:rPr sz="2249" spc="-2" dirty="0">
                <a:solidFill>
                  <a:srgbClr val="445269"/>
                </a:solidFill>
                <a:latin typeface="Arial"/>
                <a:cs typeface="Arial"/>
              </a:rPr>
              <a:t>having a </a:t>
            </a:r>
            <a:r>
              <a:rPr sz="2249" spc="-5" dirty="0">
                <a:solidFill>
                  <a:srgbClr val="445269"/>
                </a:solidFill>
                <a:latin typeface="Arial"/>
                <a:cs typeface="Arial"/>
              </a:rPr>
              <a:t>bell-shaped</a:t>
            </a:r>
            <a:r>
              <a:rPr sz="2249" spc="-61" dirty="0">
                <a:solidFill>
                  <a:srgbClr val="445269"/>
                </a:solidFill>
                <a:latin typeface="Arial"/>
                <a:cs typeface="Arial"/>
              </a:rPr>
              <a:t> </a:t>
            </a:r>
            <a:r>
              <a:rPr sz="2249" spc="-2" dirty="0">
                <a:solidFill>
                  <a:srgbClr val="445269"/>
                </a:solidFill>
                <a:latin typeface="Arial"/>
                <a:cs typeface="Arial"/>
              </a:rPr>
              <a:t>distribution:</a:t>
            </a:r>
            <a:endParaRPr sz="2249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0795" y="3791762"/>
            <a:ext cx="6836845" cy="549081"/>
          </a:xfrm>
          <a:prstGeom prst="rect">
            <a:avLst/>
          </a:prstGeom>
        </p:spPr>
        <p:txBody>
          <a:bodyPr vert="horz" wrap="square" lIns="0" tIns="35771" rIns="0" bIns="0" rtlCol="0">
            <a:spAutoFit/>
          </a:bodyPr>
          <a:lstStyle/>
          <a:p>
            <a:pPr marL="177416" marR="2308" indent="-171934">
              <a:lnSpc>
                <a:spcPts val="1953"/>
              </a:lnSpc>
              <a:spcBef>
                <a:spcPts val="282"/>
              </a:spcBef>
              <a:buChar char="•"/>
              <a:tabLst>
                <a:tab pos="177704" algn="l"/>
              </a:tabLst>
            </a:pPr>
            <a:r>
              <a:rPr sz="1794" spc="-2" dirty="0">
                <a:solidFill>
                  <a:srgbClr val="445269"/>
                </a:solidFill>
                <a:latin typeface="Arial"/>
                <a:cs typeface="Arial"/>
              </a:rPr>
              <a:t>Approximately </a:t>
            </a:r>
            <a:r>
              <a:rPr sz="1794" b="1" spc="2" dirty="0">
                <a:solidFill>
                  <a:srgbClr val="006EC0"/>
                </a:solidFill>
                <a:latin typeface="Arial"/>
                <a:cs typeface="Arial"/>
              </a:rPr>
              <a:t>68% </a:t>
            </a:r>
            <a:r>
              <a:rPr sz="1794" spc="-2" dirty="0">
                <a:solidFill>
                  <a:srgbClr val="445269"/>
                </a:solidFill>
                <a:latin typeface="Arial"/>
                <a:cs typeface="Arial"/>
              </a:rPr>
              <a:t>of </a:t>
            </a:r>
            <a:r>
              <a:rPr sz="1794" spc="2" dirty="0">
                <a:solidFill>
                  <a:srgbClr val="445269"/>
                </a:solidFill>
                <a:latin typeface="Arial"/>
                <a:cs typeface="Arial"/>
              </a:rPr>
              <a:t>the data </a:t>
            </a:r>
            <a:r>
              <a:rPr sz="1794" dirty="0">
                <a:solidFill>
                  <a:srgbClr val="445269"/>
                </a:solidFill>
                <a:latin typeface="Arial"/>
                <a:cs typeface="Arial"/>
              </a:rPr>
              <a:t>values will </a:t>
            </a:r>
            <a:r>
              <a:rPr sz="1794" spc="2" dirty="0">
                <a:solidFill>
                  <a:srgbClr val="445269"/>
                </a:solidFill>
                <a:latin typeface="Arial"/>
                <a:cs typeface="Arial"/>
              </a:rPr>
              <a:t>be </a:t>
            </a:r>
            <a:r>
              <a:rPr sz="1794" dirty="0">
                <a:solidFill>
                  <a:srgbClr val="445269"/>
                </a:solidFill>
                <a:latin typeface="Arial"/>
                <a:cs typeface="Arial"/>
              </a:rPr>
              <a:t>within </a:t>
            </a:r>
            <a:r>
              <a:rPr sz="1794" b="1" spc="2" dirty="0">
                <a:solidFill>
                  <a:srgbClr val="006EC0"/>
                </a:solidFill>
                <a:latin typeface="Arial"/>
                <a:cs typeface="Arial"/>
              </a:rPr>
              <a:t>one</a:t>
            </a:r>
            <a:r>
              <a:rPr sz="1794" b="1" spc="-170" dirty="0">
                <a:solidFill>
                  <a:srgbClr val="006EC0"/>
                </a:solidFill>
                <a:latin typeface="Arial"/>
                <a:cs typeface="Arial"/>
              </a:rPr>
              <a:t> </a:t>
            </a:r>
            <a:r>
              <a:rPr sz="1794" b="1" spc="2" dirty="0">
                <a:solidFill>
                  <a:srgbClr val="006EC0"/>
                </a:solidFill>
                <a:latin typeface="Arial"/>
                <a:cs typeface="Arial"/>
              </a:rPr>
              <a:t>standard  </a:t>
            </a:r>
            <a:r>
              <a:rPr sz="1794" b="1" spc="-2" dirty="0">
                <a:solidFill>
                  <a:srgbClr val="006EC0"/>
                </a:solidFill>
                <a:latin typeface="Arial"/>
                <a:cs typeface="Arial"/>
              </a:rPr>
              <a:t>deviation </a:t>
            </a:r>
            <a:r>
              <a:rPr sz="1794" spc="-5" dirty="0">
                <a:solidFill>
                  <a:srgbClr val="445269"/>
                </a:solidFill>
                <a:latin typeface="Arial"/>
                <a:cs typeface="Arial"/>
              </a:rPr>
              <a:t>of </a:t>
            </a:r>
            <a:r>
              <a:rPr sz="1794" dirty="0">
                <a:solidFill>
                  <a:srgbClr val="445269"/>
                </a:solidFill>
                <a:latin typeface="Arial"/>
                <a:cs typeface="Arial"/>
              </a:rPr>
              <a:t>the</a:t>
            </a:r>
            <a:r>
              <a:rPr sz="1794" spc="-16" dirty="0">
                <a:solidFill>
                  <a:srgbClr val="445269"/>
                </a:solidFill>
                <a:latin typeface="Arial"/>
                <a:cs typeface="Arial"/>
              </a:rPr>
              <a:t> </a:t>
            </a:r>
            <a:r>
              <a:rPr sz="1794" spc="2" dirty="0">
                <a:solidFill>
                  <a:srgbClr val="445269"/>
                </a:solidFill>
                <a:latin typeface="Arial"/>
                <a:cs typeface="Arial"/>
              </a:rPr>
              <a:t>mean.</a:t>
            </a:r>
            <a:endParaRPr sz="1794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292460" y="1883453"/>
            <a:ext cx="2554153" cy="1506125"/>
            <a:chOff x="7235483" y="4145922"/>
            <a:chExt cx="5622290" cy="3315335"/>
          </a:xfrm>
        </p:grpSpPr>
        <p:sp>
          <p:nvSpPr>
            <p:cNvPr id="6" name="object 6"/>
            <p:cNvSpPr/>
            <p:nvPr/>
          </p:nvSpPr>
          <p:spPr>
            <a:xfrm>
              <a:off x="7239070" y="4150001"/>
              <a:ext cx="5614020" cy="330153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818"/>
            </a:p>
          </p:txBody>
        </p:sp>
        <p:sp>
          <p:nvSpPr>
            <p:cNvPr id="7" name="object 7"/>
            <p:cNvSpPr/>
            <p:nvPr/>
          </p:nvSpPr>
          <p:spPr>
            <a:xfrm>
              <a:off x="7239253" y="4149692"/>
              <a:ext cx="5614670" cy="3302000"/>
            </a:xfrm>
            <a:custGeom>
              <a:avLst/>
              <a:gdLst/>
              <a:ahLst/>
              <a:cxnLst/>
              <a:rect l="l" t="t" r="r" b="b"/>
              <a:pathLst>
                <a:path w="5614670" h="3302000">
                  <a:moveTo>
                    <a:pt x="2798826" y="181"/>
                  </a:moveTo>
                  <a:lnTo>
                    <a:pt x="2740534" y="14150"/>
                  </a:lnTo>
                  <a:lnTo>
                    <a:pt x="2682116" y="34978"/>
                  </a:lnTo>
                  <a:lnTo>
                    <a:pt x="2617474" y="76633"/>
                  </a:lnTo>
                  <a:lnTo>
                    <a:pt x="2565533" y="128828"/>
                  </a:lnTo>
                  <a:lnTo>
                    <a:pt x="2517020" y="184453"/>
                  </a:lnTo>
                  <a:lnTo>
                    <a:pt x="2471682" y="246935"/>
                  </a:lnTo>
                  <a:lnTo>
                    <a:pt x="2439171" y="299131"/>
                  </a:lnTo>
                  <a:lnTo>
                    <a:pt x="2406787" y="361613"/>
                  </a:lnTo>
                  <a:lnTo>
                    <a:pt x="2377704" y="420667"/>
                  </a:lnTo>
                  <a:lnTo>
                    <a:pt x="2342018" y="486832"/>
                  </a:lnTo>
                  <a:lnTo>
                    <a:pt x="2309634" y="556300"/>
                  </a:lnTo>
                  <a:lnTo>
                    <a:pt x="2277250" y="632752"/>
                  </a:lnTo>
                  <a:lnTo>
                    <a:pt x="2260994" y="684820"/>
                  </a:lnTo>
                  <a:lnTo>
                    <a:pt x="2235087" y="740445"/>
                  </a:lnTo>
                  <a:lnTo>
                    <a:pt x="2212482" y="803054"/>
                  </a:lnTo>
                  <a:lnTo>
                    <a:pt x="2193051" y="855123"/>
                  </a:lnTo>
                  <a:lnTo>
                    <a:pt x="2170319" y="914177"/>
                  </a:lnTo>
                  <a:lnTo>
                    <a:pt x="2147586" y="973230"/>
                  </a:lnTo>
                  <a:lnTo>
                    <a:pt x="2118504" y="1053238"/>
                  </a:lnTo>
                  <a:lnTo>
                    <a:pt x="2092597" y="1115847"/>
                  </a:lnTo>
                  <a:lnTo>
                    <a:pt x="2076341" y="1174901"/>
                  </a:lnTo>
                  <a:lnTo>
                    <a:pt x="2050561" y="1240939"/>
                  </a:lnTo>
                  <a:lnTo>
                    <a:pt x="2031003" y="1303549"/>
                  </a:lnTo>
                  <a:lnTo>
                    <a:pt x="2008271" y="1366031"/>
                  </a:lnTo>
                  <a:lnTo>
                    <a:pt x="1992142" y="1418227"/>
                  </a:lnTo>
                  <a:lnTo>
                    <a:pt x="1972712" y="1477280"/>
                  </a:lnTo>
                  <a:lnTo>
                    <a:pt x="1946804" y="1546748"/>
                  </a:lnTo>
                  <a:lnTo>
                    <a:pt x="1930549" y="1612786"/>
                  </a:lnTo>
                  <a:lnTo>
                    <a:pt x="1907943" y="1671839"/>
                  </a:lnTo>
                  <a:lnTo>
                    <a:pt x="1888513" y="1730893"/>
                  </a:lnTo>
                  <a:lnTo>
                    <a:pt x="1872257" y="1783089"/>
                  </a:lnTo>
                  <a:lnTo>
                    <a:pt x="1846350" y="1849000"/>
                  </a:lnTo>
                  <a:lnTo>
                    <a:pt x="1817141" y="1929135"/>
                  </a:lnTo>
                  <a:lnTo>
                    <a:pt x="1797837" y="1991617"/>
                  </a:lnTo>
                  <a:lnTo>
                    <a:pt x="1775105" y="2050671"/>
                  </a:lnTo>
                  <a:lnTo>
                    <a:pt x="1749197" y="2106295"/>
                  </a:lnTo>
                  <a:lnTo>
                    <a:pt x="1720115" y="2175890"/>
                  </a:lnTo>
                  <a:lnTo>
                    <a:pt x="1697383" y="2234943"/>
                  </a:lnTo>
                  <a:lnTo>
                    <a:pt x="1668173" y="2300854"/>
                  </a:lnTo>
                  <a:lnTo>
                    <a:pt x="1632487" y="2359908"/>
                  </a:lnTo>
                  <a:lnTo>
                    <a:pt x="1600103" y="2426073"/>
                  </a:lnTo>
                  <a:lnTo>
                    <a:pt x="1561242" y="2485127"/>
                  </a:lnTo>
                  <a:lnTo>
                    <a:pt x="1515904" y="2561579"/>
                  </a:lnTo>
                  <a:lnTo>
                    <a:pt x="1464090" y="2631046"/>
                  </a:lnTo>
                  <a:lnTo>
                    <a:pt x="1425229" y="2672828"/>
                  </a:lnTo>
                  <a:lnTo>
                    <a:pt x="1383193" y="2721341"/>
                  </a:lnTo>
                  <a:lnTo>
                    <a:pt x="1328076" y="2773537"/>
                  </a:lnTo>
                  <a:lnTo>
                    <a:pt x="1282738" y="2808334"/>
                  </a:lnTo>
                  <a:lnTo>
                    <a:pt x="1227622" y="2849989"/>
                  </a:lnTo>
                  <a:lnTo>
                    <a:pt x="1140121" y="2909042"/>
                  </a:lnTo>
                  <a:lnTo>
                    <a:pt x="1065574" y="2950697"/>
                  </a:lnTo>
                  <a:lnTo>
                    <a:pt x="1007409" y="2978636"/>
                  </a:lnTo>
                  <a:lnTo>
                    <a:pt x="958769" y="3002893"/>
                  </a:lnTo>
                  <a:lnTo>
                    <a:pt x="894001" y="3027276"/>
                  </a:lnTo>
                  <a:lnTo>
                    <a:pt x="835582" y="3055088"/>
                  </a:lnTo>
                  <a:lnTo>
                    <a:pt x="777418" y="3075916"/>
                  </a:lnTo>
                  <a:lnTo>
                    <a:pt x="718999" y="3096743"/>
                  </a:lnTo>
                  <a:lnTo>
                    <a:pt x="667185" y="3114142"/>
                  </a:lnTo>
                  <a:lnTo>
                    <a:pt x="599114" y="3128112"/>
                  </a:lnTo>
                  <a:lnTo>
                    <a:pt x="524694" y="3148939"/>
                  </a:lnTo>
                  <a:lnTo>
                    <a:pt x="453322" y="3169767"/>
                  </a:lnTo>
                  <a:lnTo>
                    <a:pt x="369123" y="3187165"/>
                  </a:lnTo>
                  <a:lnTo>
                    <a:pt x="307530" y="3197579"/>
                  </a:lnTo>
                  <a:lnTo>
                    <a:pt x="262192" y="3207993"/>
                  </a:lnTo>
                  <a:lnTo>
                    <a:pt x="-182" y="3249648"/>
                  </a:lnTo>
                  <a:lnTo>
                    <a:pt x="-182" y="3301843"/>
                  </a:lnTo>
                  <a:lnTo>
                    <a:pt x="213552" y="3301843"/>
                  </a:lnTo>
                  <a:lnTo>
                    <a:pt x="5607487" y="3301843"/>
                  </a:lnTo>
                  <a:lnTo>
                    <a:pt x="5613964" y="3253076"/>
                  </a:lnTo>
                  <a:lnTo>
                    <a:pt x="5374194" y="3225391"/>
                  </a:lnTo>
                  <a:lnTo>
                    <a:pt x="5273739" y="3218406"/>
                  </a:lnTo>
                  <a:lnTo>
                    <a:pt x="5208971" y="3204564"/>
                  </a:lnTo>
                  <a:lnTo>
                    <a:pt x="5118295" y="3190594"/>
                  </a:lnTo>
                  <a:lnTo>
                    <a:pt x="5157156" y="3197579"/>
                  </a:lnTo>
                  <a:lnTo>
                    <a:pt x="5063179" y="3173195"/>
                  </a:lnTo>
                  <a:lnTo>
                    <a:pt x="5001712" y="3152368"/>
                  </a:lnTo>
                  <a:lnTo>
                    <a:pt x="4894781" y="3117571"/>
                  </a:lnTo>
                  <a:lnTo>
                    <a:pt x="4810582" y="3086330"/>
                  </a:lnTo>
                  <a:lnTo>
                    <a:pt x="4739337" y="3055088"/>
                  </a:lnTo>
                  <a:lnTo>
                    <a:pt x="4674441" y="3023720"/>
                  </a:lnTo>
                  <a:lnTo>
                    <a:pt x="4612848" y="2992479"/>
                  </a:lnTo>
                  <a:lnTo>
                    <a:pt x="4528649" y="2957809"/>
                  </a:lnTo>
                  <a:lnTo>
                    <a:pt x="4441275" y="2905613"/>
                  </a:lnTo>
                  <a:lnTo>
                    <a:pt x="4405589" y="2881357"/>
                  </a:lnTo>
                  <a:lnTo>
                    <a:pt x="4402414" y="2881357"/>
                  </a:lnTo>
                  <a:lnTo>
                    <a:pt x="4327867" y="2825732"/>
                  </a:lnTo>
                  <a:lnTo>
                    <a:pt x="4275925" y="2783950"/>
                  </a:lnTo>
                  <a:lnTo>
                    <a:pt x="4227413" y="2738739"/>
                  </a:lnTo>
                  <a:lnTo>
                    <a:pt x="4191727" y="2697084"/>
                  </a:lnTo>
                  <a:lnTo>
                    <a:pt x="4152866" y="2648445"/>
                  </a:lnTo>
                  <a:lnTo>
                    <a:pt x="4101051" y="2575549"/>
                  </a:lnTo>
                  <a:lnTo>
                    <a:pt x="4052411" y="2502525"/>
                  </a:lnTo>
                  <a:lnTo>
                    <a:pt x="4020154" y="2446901"/>
                  </a:lnTo>
                  <a:lnTo>
                    <a:pt x="3990945" y="2405246"/>
                  </a:lnTo>
                  <a:lnTo>
                    <a:pt x="3961735" y="2346065"/>
                  </a:lnTo>
                  <a:lnTo>
                    <a:pt x="3932653" y="2283456"/>
                  </a:lnTo>
                  <a:lnTo>
                    <a:pt x="3913223" y="2241801"/>
                  </a:lnTo>
                  <a:lnTo>
                    <a:pt x="3884013" y="2186176"/>
                  </a:lnTo>
                  <a:lnTo>
                    <a:pt x="3858106" y="2120265"/>
                  </a:lnTo>
                  <a:lnTo>
                    <a:pt x="3835501" y="2057529"/>
                  </a:lnTo>
                  <a:lnTo>
                    <a:pt x="3812768" y="1995046"/>
                  </a:lnTo>
                  <a:lnTo>
                    <a:pt x="3799688" y="1953391"/>
                  </a:lnTo>
                  <a:lnTo>
                    <a:pt x="3780384" y="1904625"/>
                  </a:lnTo>
                  <a:lnTo>
                    <a:pt x="3764128" y="1856112"/>
                  </a:lnTo>
                  <a:lnTo>
                    <a:pt x="3748000" y="1810774"/>
                  </a:lnTo>
                  <a:lnTo>
                    <a:pt x="3725267" y="1748291"/>
                  </a:lnTo>
                  <a:lnTo>
                    <a:pt x="3705837" y="1689238"/>
                  </a:lnTo>
                  <a:lnTo>
                    <a:pt x="3676628" y="1605928"/>
                  </a:lnTo>
                  <a:lnTo>
                    <a:pt x="3650847" y="1529476"/>
                  </a:lnTo>
                  <a:lnTo>
                    <a:pt x="3628115" y="1470295"/>
                  </a:lnTo>
                  <a:lnTo>
                    <a:pt x="3602208" y="1404257"/>
                  </a:lnTo>
                  <a:lnTo>
                    <a:pt x="3585952" y="1362602"/>
                  </a:lnTo>
                  <a:lnTo>
                    <a:pt x="3553568" y="1275609"/>
                  </a:lnTo>
                  <a:lnTo>
                    <a:pt x="3530962" y="1213127"/>
                  </a:lnTo>
                  <a:lnTo>
                    <a:pt x="3495276" y="1119276"/>
                  </a:lnTo>
                  <a:lnTo>
                    <a:pt x="3462892" y="1032411"/>
                  </a:lnTo>
                  <a:lnTo>
                    <a:pt x="3433683" y="959514"/>
                  </a:lnTo>
                  <a:lnTo>
                    <a:pt x="3414379" y="910748"/>
                  </a:lnTo>
                  <a:lnTo>
                    <a:pt x="3391647" y="848265"/>
                  </a:lnTo>
                  <a:lnTo>
                    <a:pt x="3355961" y="764828"/>
                  </a:lnTo>
                  <a:lnTo>
                    <a:pt x="3330053" y="698790"/>
                  </a:lnTo>
                  <a:lnTo>
                    <a:pt x="3313925" y="663993"/>
                  </a:lnTo>
                  <a:lnTo>
                    <a:pt x="3297669" y="632752"/>
                  </a:lnTo>
                  <a:lnTo>
                    <a:pt x="3271762" y="577127"/>
                  </a:lnTo>
                  <a:lnTo>
                    <a:pt x="3245855" y="514518"/>
                  </a:lnTo>
                  <a:lnTo>
                    <a:pt x="3213470" y="445050"/>
                  </a:lnTo>
                  <a:lnTo>
                    <a:pt x="3187436" y="385997"/>
                  </a:lnTo>
                  <a:lnTo>
                    <a:pt x="3164831" y="337357"/>
                  </a:lnTo>
                  <a:lnTo>
                    <a:pt x="3100062" y="236522"/>
                  </a:lnTo>
                  <a:lnTo>
                    <a:pt x="3116318" y="260905"/>
                  </a:lnTo>
                  <a:lnTo>
                    <a:pt x="3100062" y="236522"/>
                  </a:lnTo>
                  <a:lnTo>
                    <a:pt x="3155179" y="316530"/>
                  </a:lnTo>
                  <a:lnTo>
                    <a:pt x="3138923" y="288717"/>
                  </a:lnTo>
                  <a:lnTo>
                    <a:pt x="3125970" y="260905"/>
                  </a:lnTo>
                  <a:lnTo>
                    <a:pt x="3100062" y="236522"/>
                  </a:lnTo>
                  <a:lnTo>
                    <a:pt x="3067678" y="194867"/>
                  </a:lnTo>
                  <a:lnTo>
                    <a:pt x="3025515" y="139242"/>
                  </a:lnTo>
                  <a:lnTo>
                    <a:pt x="2970525" y="87173"/>
                  </a:lnTo>
                  <a:lnTo>
                    <a:pt x="2938141" y="55805"/>
                  </a:lnTo>
                  <a:lnTo>
                    <a:pt x="2892803" y="31549"/>
                  </a:lnTo>
                  <a:lnTo>
                    <a:pt x="2850640" y="10721"/>
                  </a:lnTo>
                  <a:lnTo>
                    <a:pt x="2798826" y="181"/>
                  </a:lnTo>
                </a:path>
              </a:pathLst>
            </a:custGeom>
            <a:ln w="7539">
              <a:solidFill>
                <a:srgbClr val="445269"/>
              </a:solidFill>
            </a:ln>
          </p:spPr>
          <p:txBody>
            <a:bodyPr wrap="square" lIns="0" tIns="0" rIns="0" bIns="0" rtlCol="0"/>
            <a:lstStyle/>
            <a:p>
              <a:endParaRPr sz="818"/>
            </a:p>
          </p:txBody>
        </p:sp>
        <p:sp>
          <p:nvSpPr>
            <p:cNvPr id="8" name="object 8"/>
            <p:cNvSpPr/>
            <p:nvPr/>
          </p:nvSpPr>
          <p:spPr>
            <a:xfrm>
              <a:off x="10831702" y="5472778"/>
              <a:ext cx="0" cy="1963420"/>
            </a:xfrm>
            <a:custGeom>
              <a:avLst/>
              <a:gdLst/>
              <a:ahLst/>
              <a:cxnLst/>
              <a:rect l="l" t="t" r="r" b="b"/>
              <a:pathLst>
                <a:path h="1963420">
                  <a:moveTo>
                    <a:pt x="-273" y="147"/>
                  </a:moveTo>
                  <a:lnTo>
                    <a:pt x="-273" y="1963264"/>
                  </a:lnTo>
                </a:path>
              </a:pathLst>
            </a:custGeom>
            <a:ln w="1005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818"/>
            </a:p>
          </p:txBody>
        </p:sp>
        <p:sp>
          <p:nvSpPr>
            <p:cNvPr id="9" name="object 9"/>
            <p:cNvSpPr/>
            <p:nvPr/>
          </p:nvSpPr>
          <p:spPr>
            <a:xfrm>
              <a:off x="10821161" y="5451823"/>
              <a:ext cx="0" cy="1963420"/>
            </a:xfrm>
            <a:custGeom>
              <a:avLst/>
              <a:gdLst/>
              <a:ahLst/>
              <a:cxnLst/>
              <a:rect l="l" t="t" r="r" b="b"/>
              <a:pathLst>
                <a:path h="1963420">
                  <a:moveTo>
                    <a:pt x="-273" y="1963264"/>
                  </a:moveTo>
                  <a:lnTo>
                    <a:pt x="-273" y="148"/>
                  </a:lnTo>
                </a:path>
              </a:pathLst>
            </a:custGeom>
            <a:ln w="10053">
              <a:solidFill>
                <a:srgbClr val="445269"/>
              </a:solidFill>
            </a:ln>
          </p:spPr>
          <p:txBody>
            <a:bodyPr wrap="square" lIns="0" tIns="0" rIns="0" bIns="0" rtlCol="0"/>
            <a:lstStyle/>
            <a:p>
              <a:endParaRPr sz="818"/>
            </a:p>
          </p:txBody>
        </p:sp>
        <p:sp>
          <p:nvSpPr>
            <p:cNvPr id="10" name="object 10"/>
            <p:cNvSpPr/>
            <p:nvPr/>
          </p:nvSpPr>
          <p:spPr>
            <a:xfrm>
              <a:off x="10038661" y="4178181"/>
              <a:ext cx="0" cy="3277870"/>
            </a:xfrm>
            <a:custGeom>
              <a:avLst/>
              <a:gdLst/>
              <a:ahLst/>
              <a:cxnLst/>
              <a:rect l="l" t="t" r="r" b="b"/>
              <a:pathLst>
                <a:path h="3277870">
                  <a:moveTo>
                    <a:pt x="0" y="0"/>
                  </a:moveTo>
                  <a:lnTo>
                    <a:pt x="0" y="3277829"/>
                  </a:lnTo>
                </a:path>
              </a:pathLst>
            </a:custGeom>
            <a:ln w="10053">
              <a:solidFill>
                <a:srgbClr val="FFFFFF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 sz="818"/>
            </a:p>
          </p:txBody>
        </p:sp>
        <p:sp>
          <p:nvSpPr>
            <p:cNvPr id="11" name="object 11"/>
            <p:cNvSpPr/>
            <p:nvPr/>
          </p:nvSpPr>
          <p:spPr>
            <a:xfrm>
              <a:off x="10028173" y="4157312"/>
              <a:ext cx="0" cy="3281679"/>
            </a:xfrm>
            <a:custGeom>
              <a:avLst/>
              <a:gdLst/>
              <a:ahLst/>
              <a:cxnLst/>
              <a:rect l="l" t="t" r="r" b="b"/>
              <a:pathLst>
                <a:path h="3281679">
                  <a:moveTo>
                    <a:pt x="-253" y="180"/>
                  </a:moveTo>
                  <a:lnTo>
                    <a:pt x="-253" y="3281651"/>
                  </a:lnTo>
                </a:path>
              </a:pathLst>
            </a:custGeom>
            <a:ln w="10053">
              <a:solidFill>
                <a:srgbClr val="405756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 sz="818"/>
            </a:p>
          </p:txBody>
        </p:sp>
        <p:sp>
          <p:nvSpPr>
            <p:cNvPr id="12" name="object 12"/>
            <p:cNvSpPr/>
            <p:nvPr/>
          </p:nvSpPr>
          <p:spPr>
            <a:xfrm>
              <a:off x="9260712" y="5482811"/>
              <a:ext cx="0" cy="1963420"/>
            </a:xfrm>
            <a:custGeom>
              <a:avLst/>
              <a:gdLst/>
              <a:ahLst/>
              <a:cxnLst/>
              <a:rect l="l" t="t" r="r" b="b"/>
              <a:pathLst>
                <a:path h="1963420">
                  <a:moveTo>
                    <a:pt x="-234" y="147"/>
                  </a:moveTo>
                  <a:lnTo>
                    <a:pt x="-234" y="1963263"/>
                  </a:lnTo>
                </a:path>
              </a:pathLst>
            </a:custGeom>
            <a:ln w="1005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818"/>
            </a:p>
          </p:txBody>
        </p:sp>
        <p:sp>
          <p:nvSpPr>
            <p:cNvPr id="13" name="object 13"/>
            <p:cNvSpPr/>
            <p:nvPr/>
          </p:nvSpPr>
          <p:spPr>
            <a:xfrm>
              <a:off x="9250171" y="5461856"/>
              <a:ext cx="0" cy="1963420"/>
            </a:xfrm>
            <a:custGeom>
              <a:avLst/>
              <a:gdLst/>
              <a:ahLst/>
              <a:cxnLst/>
              <a:rect l="l" t="t" r="r" b="b"/>
              <a:pathLst>
                <a:path h="1963420">
                  <a:moveTo>
                    <a:pt x="-233" y="1963264"/>
                  </a:moveTo>
                  <a:lnTo>
                    <a:pt x="-233" y="147"/>
                  </a:lnTo>
                </a:path>
              </a:pathLst>
            </a:custGeom>
            <a:ln w="10053">
              <a:solidFill>
                <a:srgbClr val="445269"/>
              </a:solidFill>
            </a:ln>
          </p:spPr>
          <p:txBody>
            <a:bodyPr wrap="square" lIns="0" tIns="0" rIns="0" bIns="0" rtlCol="0"/>
            <a:lstStyle/>
            <a:p>
              <a:endParaRPr sz="818"/>
            </a:p>
          </p:txBody>
        </p:sp>
        <p:sp>
          <p:nvSpPr>
            <p:cNvPr id="14" name="object 14"/>
            <p:cNvSpPr/>
            <p:nvPr/>
          </p:nvSpPr>
          <p:spPr>
            <a:xfrm>
              <a:off x="9239524" y="4152032"/>
              <a:ext cx="1577340" cy="3304540"/>
            </a:xfrm>
            <a:custGeom>
              <a:avLst/>
              <a:gdLst/>
              <a:ahLst/>
              <a:cxnLst/>
              <a:rect l="l" t="t" r="r" b="b"/>
              <a:pathLst>
                <a:path w="1577340" h="3304540">
                  <a:moveTo>
                    <a:pt x="0" y="14223"/>
                  </a:moveTo>
                  <a:lnTo>
                    <a:pt x="20573" y="3304456"/>
                  </a:lnTo>
                </a:path>
                <a:path w="1577340" h="3304540">
                  <a:moveTo>
                    <a:pt x="1556218" y="0"/>
                  </a:moveTo>
                  <a:lnTo>
                    <a:pt x="1576919" y="3290232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818"/>
            </a:p>
          </p:txBody>
        </p:sp>
      </p:grp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3352800" y="98863"/>
            <a:ext cx="1950087" cy="351655"/>
          </a:xfrm>
          <a:prstGeom prst="rect">
            <a:avLst/>
          </a:prstGeom>
        </p:spPr>
        <p:txBody>
          <a:bodyPr vert="horz" wrap="square" lIns="0" tIns="5481" rIns="0" bIns="0" rtlCol="0" anchor="ctr">
            <a:spAutoFit/>
          </a:bodyPr>
          <a:lstStyle/>
          <a:p>
            <a:pPr marL="5770">
              <a:spcBef>
                <a:spcPts val="43"/>
              </a:spcBef>
            </a:pPr>
            <a:r>
              <a:rPr sz="2249" spc="-5" dirty="0"/>
              <a:t>Empirik</a:t>
            </a:r>
            <a:r>
              <a:rPr sz="2249" spc="-57" dirty="0"/>
              <a:t> </a:t>
            </a:r>
            <a:r>
              <a:rPr sz="2249" spc="-14" dirty="0"/>
              <a:t>qayda</a:t>
            </a:r>
            <a:endParaRPr sz="2249" dirty="0"/>
          </a:p>
        </p:txBody>
      </p:sp>
      <p:grpSp>
        <p:nvGrpSpPr>
          <p:cNvPr id="16" name="object 16"/>
          <p:cNvGrpSpPr/>
          <p:nvPr/>
        </p:nvGrpSpPr>
        <p:grpSpPr>
          <a:xfrm>
            <a:off x="3166" y="599021"/>
            <a:ext cx="9137718" cy="149141"/>
            <a:chOff x="-5026" y="1318585"/>
            <a:chExt cx="20114260" cy="328295"/>
          </a:xfrm>
          <a:solidFill>
            <a:srgbClr val="FFC000"/>
          </a:solidFill>
        </p:grpSpPr>
        <p:sp>
          <p:nvSpPr>
            <p:cNvPr id="17" name="object 17"/>
            <p:cNvSpPr/>
            <p:nvPr/>
          </p:nvSpPr>
          <p:spPr>
            <a:xfrm>
              <a:off x="0" y="1338852"/>
              <a:ext cx="20104100" cy="307975"/>
            </a:xfrm>
            <a:custGeom>
              <a:avLst/>
              <a:gdLst/>
              <a:ahLst/>
              <a:cxnLst/>
              <a:rect l="l" t="t" r="r" b="b"/>
              <a:pathLst>
                <a:path w="20104100" h="307975">
                  <a:moveTo>
                    <a:pt x="20103591" y="252"/>
                  </a:moveTo>
                  <a:lnTo>
                    <a:pt x="0" y="252"/>
                  </a:lnTo>
                  <a:lnTo>
                    <a:pt x="0" y="308168"/>
                  </a:lnTo>
                  <a:lnTo>
                    <a:pt x="20103591" y="308168"/>
                  </a:lnTo>
                  <a:lnTo>
                    <a:pt x="20103591" y="252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818"/>
            </a:p>
          </p:txBody>
        </p:sp>
        <p:sp>
          <p:nvSpPr>
            <p:cNvPr id="18" name="object 18"/>
            <p:cNvSpPr/>
            <p:nvPr/>
          </p:nvSpPr>
          <p:spPr>
            <a:xfrm>
              <a:off x="0" y="1323612"/>
              <a:ext cx="20104100" cy="307975"/>
            </a:xfrm>
            <a:custGeom>
              <a:avLst/>
              <a:gdLst/>
              <a:ahLst/>
              <a:cxnLst/>
              <a:rect l="l" t="t" r="r" b="b"/>
              <a:pathLst>
                <a:path w="20104100" h="307975">
                  <a:moveTo>
                    <a:pt x="0" y="308168"/>
                  </a:moveTo>
                  <a:lnTo>
                    <a:pt x="20103591" y="308168"/>
                  </a:lnTo>
                  <a:lnTo>
                    <a:pt x="20103591" y="252"/>
                  </a:lnTo>
                  <a:lnTo>
                    <a:pt x="0" y="252"/>
                  </a:lnTo>
                  <a:lnTo>
                    <a:pt x="0" y="308168"/>
                  </a:lnTo>
                  <a:close/>
                </a:path>
              </a:pathLst>
            </a:custGeom>
            <a:grpFill/>
            <a:ln w="10053">
              <a:solidFill>
                <a:srgbClr val="12755F"/>
              </a:solidFill>
            </a:ln>
          </p:spPr>
          <p:txBody>
            <a:bodyPr wrap="square" lIns="0" tIns="0" rIns="0" bIns="0" rtlCol="0"/>
            <a:lstStyle/>
            <a:p>
              <a:endParaRPr sz="818"/>
            </a:p>
          </p:txBody>
        </p:sp>
      </p:grpSp>
      <p:sp>
        <p:nvSpPr>
          <p:cNvPr id="20" name="Date Placeholder 19"/>
          <p:cNvSpPr>
            <a:spLocks noGrp="1"/>
          </p:cNvSpPr>
          <p:nvPr>
            <p:ph type="dt" sz="half" idx="4294967295"/>
          </p:nvPr>
        </p:nvSpPr>
        <p:spPr/>
        <p:txBody>
          <a:bodyPr/>
          <a:lstStyle/>
          <a:p>
            <a:fld id="{536D3B0B-A976-4252-8F36-BE250BCCA060}" type="datetime1">
              <a:rPr lang="en-US" smtClean="0"/>
              <a:t>8/12/2020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4294967295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1515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38562" y="248716"/>
            <a:ext cx="155776" cy="166639"/>
          </a:xfrm>
          <a:prstGeom prst="rect">
            <a:avLst/>
          </a:prstGeom>
        </p:spPr>
        <p:txBody>
          <a:bodyPr vert="horz" wrap="square" lIns="0" tIns="5769" rIns="0" bIns="0" rtlCol="0">
            <a:spAutoFit/>
          </a:bodyPr>
          <a:lstStyle/>
          <a:p>
            <a:pPr marL="5770">
              <a:spcBef>
                <a:spcPts val="45"/>
              </a:spcBef>
            </a:pPr>
            <a:r>
              <a:rPr sz="1045" spc="-16" dirty="0">
                <a:solidFill>
                  <a:srgbClr val="3BBE4E"/>
                </a:solidFill>
                <a:latin typeface="Arial"/>
                <a:cs typeface="Arial"/>
              </a:rPr>
              <a:t>36</a:t>
            </a:r>
            <a:endParaRPr sz="1045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41236" y="1236232"/>
            <a:ext cx="5319181" cy="351655"/>
          </a:xfrm>
          <a:prstGeom prst="rect">
            <a:avLst/>
          </a:prstGeom>
        </p:spPr>
        <p:txBody>
          <a:bodyPr vert="horz" wrap="square" lIns="0" tIns="5481" rIns="0" bIns="0" rtlCol="0">
            <a:spAutoFit/>
          </a:bodyPr>
          <a:lstStyle/>
          <a:p>
            <a:pPr marL="5770">
              <a:spcBef>
                <a:spcPts val="43"/>
              </a:spcBef>
            </a:pPr>
            <a:r>
              <a:rPr sz="2249" spc="-2" dirty="0">
                <a:solidFill>
                  <a:srgbClr val="445269"/>
                </a:solidFill>
                <a:latin typeface="Arial"/>
                <a:cs typeface="Arial"/>
              </a:rPr>
              <a:t>For </a:t>
            </a:r>
            <a:r>
              <a:rPr sz="2249" dirty="0">
                <a:solidFill>
                  <a:srgbClr val="445269"/>
                </a:solidFill>
                <a:latin typeface="Arial"/>
                <a:cs typeface="Arial"/>
              </a:rPr>
              <a:t>data </a:t>
            </a:r>
            <a:r>
              <a:rPr sz="2249" spc="-2" dirty="0">
                <a:solidFill>
                  <a:srgbClr val="445269"/>
                </a:solidFill>
                <a:latin typeface="Arial"/>
                <a:cs typeface="Arial"/>
              </a:rPr>
              <a:t>having a </a:t>
            </a:r>
            <a:r>
              <a:rPr sz="2249" spc="-5" dirty="0">
                <a:solidFill>
                  <a:srgbClr val="445269"/>
                </a:solidFill>
                <a:latin typeface="Arial"/>
                <a:cs typeface="Arial"/>
              </a:rPr>
              <a:t>bell-shaped</a:t>
            </a:r>
            <a:r>
              <a:rPr sz="2249" spc="-41" dirty="0">
                <a:solidFill>
                  <a:srgbClr val="445269"/>
                </a:solidFill>
                <a:latin typeface="Arial"/>
                <a:cs typeface="Arial"/>
              </a:rPr>
              <a:t> </a:t>
            </a:r>
            <a:r>
              <a:rPr sz="2249" spc="-2" dirty="0">
                <a:solidFill>
                  <a:srgbClr val="445269"/>
                </a:solidFill>
                <a:latin typeface="Arial"/>
                <a:cs typeface="Arial"/>
              </a:rPr>
              <a:t>distribution:</a:t>
            </a:r>
            <a:endParaRPr sz="2249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1487" y="3792455"/>
            <a:ext cx="6821556" cy="549081"/>
          </a:xfrm>
          <a:prstGeom prst="rect">
            <a:avLst/>
          </a:prstGeom>
        </p:spPr>
        <p:txBody>
          <a:bodyPr vert="horz" wrap="square" lIns="0" tIns="35771" rIns="0" bIns="0" rtlCol="0">
            <a:spAutoFit/>
          </a:bodyPr>
          <a:lstStyle/>
          <a:p>
            <a:pPr marL="177416" marR="2308" indent="-171934">
              <a:lnSpc>
                <a:spcPts val="1953"/>
              </a:lnSpc>
              <a:spcBef>
                <a:spcPts val="282"/>
              </a:spcBef>
              <a:buChar char="•"/>
              <a:tabLst>
                <a:tab pos="177704" algn="l"/>
              </a:tabLst>
            </a:pPr>
            <a:r>
              <a:rPr sz="1794" spc="-2" dirty="0">
                <a:solidFill>
                  <a:srgbClr val="445269"/>
                </a:solidFill>
                <a:latin typeface="Arial"/>
                <a:cs typeface="Arial"/>
              </a:rPr>
              <a:t>Approximately </a:t>
            </a:r>
            <a:r>
              <a:rPr sz="1794" b="1" spc="2" dirty="0">
                <a:solidFill>
                  <a:srgbClr val="006EC0"/>
                </a:solidFill>
                <a:latin typeface="Arial"/>
                <a:cs typeface="Arial"/>
              </a:rPr>
              <a:t>95% </a:t>
            </a:r>
            <a:r>
              <a:rPr sz="1794" spc="-2" dirty="0">
                <a:solidFill>
                  <a:srgbClr val="445269"/>
                </a:solidFill>
                <a:latin typeface="Arial"/>
                <a:cs typeface="Arial"/>
              </a:rPr>
              <a:t>of </a:t>
            </a:r>
            <a:r>
              <a:rPr sz="1794" spc="2" dirty="0">
                <a:solidFill>
                  <a:srgbClr val="445269"/>
                </a:solidFill>
                <a:latin typeface="Arial"/>
                <a:cs typeface="Arial"/>
              </a:rPr>
              <a:t>the data </a:t>
            </a:r>
            <a:r>
              <a:rPr sz="1794" dirty="0">
                <a:solidFill>
                  <a:srgbClr val="445269"/>
                </a:solidFill>
                <a:latin typeface="Arial"/>
                <a:cs typeface="Arial"/>
              </a:rPr>
              <a:t>values will </a:t>
            </a:r>
            <a:r>
              <a:rPr sz="1794" spc="2" dirty="0">
                <a:solidFill>
                  <a:srgbClr val="445269"/>
                </a:solidFill>
                <a:latin typeface="Arial"/>
                <a:cs typeface="Arial"/>
              </a:rPr>
              <a:t>be </a:t>
            </a:r>
            <a:r>
              <a:rPr sz="1794" dirty="0">
                <a:solidFill>
                  <a:srgbClr val="445269"/>
                </a:solidFill>
                <a:latin typeface="Arial"/>
                <a:cs typeface="Arial"/>
              </a:rPr>
              <a:t>within </a:t>
            </a:r>
            <a:r>
              <a:rPr sz="1794" b="1" spc="11" dirty="0">
                <a:solidFill>
                  <a:srgbClr val="006EC0"/>
                </a:solidFill>
                <a:latin typeface="Arial"/>
                <a:cs typeface="Arial"/>
              </a:rPr>
              <a:t>two</a:t>
            </a:r>
            <a:r>
              <a:rPr sz="1794" b="1" spc="-216" dirty="0">
                <a:solidFill>
                  <a:srgbClr val="006EC0"/>
                </a:solidFill>
                <a:latin typeface="Arial"/>
                <a:cs typeface="Arial"/>
              </a:rPr>
              <a:t> </a:t>
            </a:r>
            <a:r>
              <a:rPr sz="1794" b="1" spc="2" dirty="0">
                <a:solidFill>
                  <a:srgbClr val="006EC0"/>
                </a:solidFill>
                <a:latin typeface="Arial"/>
                <a:cs typeface="Arial"/>
              </a:rPr>
              <a:t>standard  </a:t>
            </a:r>
            <a:r>
              <a:rPr sz="1794" b="1" spc="-2" dirty="0">
                <a:solidFill>
                  <a:srgbClr val="006EC0"/>
                </a:solidFill>
                <a:latin typeface="Arial"/>
                <a:cs typeface="Arial"/>
              </a:rPr>
              <a:t>deviations </a:t>
            </a:r>
            <a:r>
              <a:rPr sz="1794" spc="-5" dirty="0">
                <a:solidFill>
                  <a:srgbClr val="445269"/>
                </a:solidFill>
                <a:latin typeface="Arial"/>
                <a:cs typeface="Arial"/>
              </a:rPr>
              <a:t>of </a:t>
            </a:r>
            <a:r>
              <a:rPr sz="1794" dirty="0">
                <a:solidFill>
                  <a:srgbClr val="445269"/>
                </a:solidFill>
                <a:latin typeface="Arial"/>
                <a:cs typeface="Arial"/>
              </a:rPr>
              <a:t>the</a:t>
            </a:r>
            <a:r>
              <a:rPr sz="1794" spc="-14" dirty="0">
                <a:solidFill>
                  <a:srgbClr val="445269"/>
                </a:solidFill>
                <a:latin typeface="Arial"/>
                <a:cs typeface="Arial"/>
              </a:rPr>
              <a:t> </a:t>
            </a:r>
            <a:r>
              <a:rPr sz="1794" spc="2" dirty="0">
                <a:solidFill>
                  <a:srgbClr val="445269"/>
                </a:solidFill>
                <a:latin typeface="Arial"/>
                <a:cs typeface="Arial"/>
              </a:rPr>
              <a:t>mean.</a:t>
            </a:r>
            <a:endParaRPr sz="1794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292460" y="1894300"/>
            <a:ext cx="2554153" cy="1513626"/>
            <a:chOff x="7235483" y="4169798"/>
            <a:chExt cx="5622290" cy="3331845"/>
          </a:xfrm>
        </p:grpSpPr>
        <p:sp>
          <p:nvSpPr>
            <p:cNvPr id="6" name="object 6"/>
            <p:cNvSpPr/>
            <p:nvPr/>
          </p:nvSpPr>
          <p:spPr>
            <a:xfrm>
              <a:off x="7239070" y="4173876"/>
              <a:ext cx="5614020" cy="330153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818"/>
            </a:p>
          </p:txBody>
        </p:sp>
        <p:sp>
          <p:nvSpPr>
            <p:cNvPr id="7" name="object 7"/>
            <p:cNvSpPr/>
            <p:nvPr/>
          </p:nvSpPr>
          <p:spPr>
            <a:xfrm>
              <a:off x="7239253" y="4173568"/>
              <a:ext cx="5614670" cy="3302000"/>
            </a:xfrm>
            <a:custGeom>
              <a:avLst/>
              <a:gdLst/>
              <a:ahLst/>
              <a:cxnLst/>
              <a:rect l="l" t="t" r="r" b="b"/>
              <a:pathLst>
                <a:path w="5614670" h="3302000">
                  <a:moveTo>
                    <a:pt x="2798826" y="180"/>
                  </a:moveTo>
                  <a:lnTo>
                    <a:pt x="2740534" y="14150"/>
                  </a:lnTo>
                  <a:lnTo>
                    <a:pt x="2682116" y="34977"/>
                  </a:lnTo>
                  <a:lnTo>
                    <a:pt x="2617474" y="76632"/>
                  </a:lnTo>
                  <a:lnTo>
                    <a:pt x="2565533" y="128828"/>
                  </a:lnTo>
                  <a:lnTo>
                    <a:pt x="2517020" y="184452"/>
                  </a:lnTo>
                  <a:lnTo>
                    <a:pt x="2471682" y="246935"/>
                  </a:lnTo>
                  <a:lnTo>
                    <a:pt x="2439171" y="299130"/>
                  </a:lnTo>
                  <a:lnTo>
                    <a:pt x="2406787" y="361613"/>
                  </a:lnTo>
                  <a:lnTo>
                    <a:pt x="2377704" y="420666"/>
                  </a:lnTo>
                  <a:lnTo>
                    <a:pt x="2342018" y="486832"/>
                  </a:lnTo>
                  <a:lnTo>
                    <a:pt x="2309634" y="556299"/>
                  </a:lnTo>
                  <a:lnTo>
                    <a:pt x="2277250" y="632751"/>
                  </a:lnTo>
                  <a:lnTo>
                    <a:pt x="2260994" y="684820"/>
                  </a:lnTo>
                  <a:lnTo>
                    <a:pt x="2235087" y="740444"/>
                  </a:lnTo>
                  <a:lnTo>
                    <a:pt x="2212482" y="803054"/>
                  </a:lnTo>
                  <a:lnTo>
                    <a:pt x="2193051" y="855122"/>
                  </a:lnTo>
                  <a:lnTo>
                    <a:pt x="2170319" y="914176"/>
                  </a:lnTo>
                  <a:lnTo>
                    <a:pt x="2147586" y="973356"/>
                  </a:lnTo>
                  <a:lnTo>
                    <a:pt x="2118504" y="1053237"/>
                  </a:lnTo>
                  <a:lnTo>
                    <a:pt x="2092597" y="1115847"/>
                  </a:lnTo>
                  <a:lnTo>
                    <a:pt x="2076341" y="1174900"/>
                  </a:lnTo>
                  <a:lnTo>
                    <a:pt x="2050561" y="1240939"/>
                  </a:lnTo>
                  <a:lnTo>
                    <a:pt x="2031003" y="1303548"/>
                  </a:lnTo>
                  <a:lnTo>
                    <a:pt x="2008271" y="1366031"/>
                  </a:lnTo>
                  <a:lnTo>
                    <a:pt x="1992142" y="1418226"/>
                  </a:lnTo>
                  <a:lnTo>
                    <a:pt x="1972712" y="1477280"/>
                  </a:lnTo>
                  <a:lnTo>
                    <a:pt x="1946804" y="1546747"/>
                  </a:lnTo>
                  <a:lnTo>
                    <a:pt x="1930549" y="1612785"/>
                  </a:lnTo>
                  <a:lnTo>
                    <a:pt x="1907943" y="1671839"/>
                  </a:lnTo>
                  <a:lnTo>
                    <a:pt x="1888513" y="1730892"/>
                  </a:lnTo>
                  <a:lnTo>
                    <a:pt x="1872257" y="1783088"/>
                  </a:lnTo>
                  <a:lnTo>
                    <a:pt x="1846350" y="1849126"/>
                  </a:lnTo>
                  <a:lnTo>
                    <a:pt x="1817141" y="1929134"/>
                  </a:lnTo>
                  <a:lnTo>
                    <a:pt x="1797837" y="1991617"/>
                  </a:lnTo>
                  <a:lnTo>
                    <a:pt x="1775105" y="2050670"/>
                  </a:lnTo>
                  <a:lnTo>
                    <a:pt x="1749197" y="2106295"/>
                  </a:lnTo>
                  <a:lnTo>
                    <a:pt x="1720115" y="2175889"/>
                  </a:lnTo>
                  <a:lnTo>
                    <a:pt x="1697383" y="2234943"/>
                  </a:lnTo>
                  <a:lnTo>
                    <a:pt x="1668173" y="2300854"/>
                  </a:lnTo>
                  <a:lnTo>
                    <a:pt x="1632487" y="2359907"/>
                  </a:lnTo>
                  <a:lnTo>
                    <a:pt x="1600103" y="2426073"/>
                  </a:lnTo>
                  <a:lnTo>
                    <a:pt x="1561242" y="2485126"/>
                  </a:lnTo>
                  <a:lnTo>
                    <a:pt x="1515904" y="2561578"/>
                  </a:lnTo>
                  <a:lnTo>
                    <a:pt x="1464090" y="2631046"/>
                  </a:lnTo>
                  <a:lnTo>
                    <a:pt x="1425229" y="2672827"/>
                  </a:lnTo>
                  <a:lnTo>
                    <a:pt x="1383193" y="2721340"/>
                  </a:lnTo>
                  <a:lnTo>
                    <a:pt x="1328076" y="2773536"/>
                  </a:lnTo>
                  <a:lnTo>
                    <a:pt x="1282738" y="2808333"/>
                  </a:lnTo>
                  <a:lnTo>
                    <a:pt x="1227622" y="2849988"/>
                  </a:lnTo>
                  <a:lnTo>
                    <a:pt x="1140121" y="2909042"/>
                  </a:lnTo>
                  <a:lnTo>
                    <a:pt x="1065574" y="2950696"/>
                  </a:lnTo>
                  <a:lnTo>
                    <a:pt x="1007409" y="2978636"/>
                  </a:lnTo>
                  <a:lnTo>
                    <a:pt x="958769" y="3002892"/>
                  </a:lnTo>
                  <a:lnTo>
                    <a:pt x="894001" y="3027276"/>
                  </a:lnTo>
                  <a:lnTo>
                    <a:pt x="835582" y="3055088"/>
                  </a:lnTo>
                  <a:lnTo>
                    <a:pt x="777418" y="3075915"/>
                  </a:lnTo>
                  <a:lnTo>
                    <a:pt x="718999" y="3096743"/>
                  </a:lnTo>
                  <a:lnTo>
                    <a:pt x="667185" y="3114141"/>
                  </a:lnTo>
                  <a:lnTo>
                    <a:pt x="599114" y="3128111"/>
                  </a:lnTo>
                  <a:lnTo>
                    <a:pt x="524694" y="3148938"/>
                  </a:lnTo>
                  <a:lnTo>
                    <a:pt x="453322" y="3169766"/>
                  </a:lnTo>
                  <a:lnTo>
                    <a:pt x="369123" y="3187164"/>
                  </a:lnTo>
                  <a:lnTo>
                    <a:pt x="307530" y="3197578"/>
                  </a:lnTo>
                  <a:lnTo>
                    <a:pt x="262192" y="3207992"/>
                  </a:lnTo>
                  <a:lnTo>
                    <a:pt x="-182" y="3249647"/>
                  </a:lnTo>
                  <a:lnTo>
                    <a:pt x="-182" y="3301843"/>
                  </a:lnTo>
                  <a:lnTo>
                    <a:pt x="213552" y="3301843"/>
                  </a:lnTo>
                  <a:lnTo>
                    <a:pt x="5607487" y="3301843"/>
                  </a:lnTo>
                  <a:lnTo>
                    <a:pt x="5613964" y="3253076"/>
                  </a:lnTo>
                  <a:lnTo>
                    <a:pt x="5374194" y="3225391"/>
                  </a:lnTo>
                  <a:lnTo>
                    <a:pt x="5273739" y="3218406"/>
                  </a:lnTo>
                  <a:lnTo>
                    <a:pt x="5208971" y="3204563"/>
                  </a:lnTo>
                  <a:lnTo>
                    <a:pt x="5118295" y="3190593"/>
                  </a:lnTo>
                  <a:lnTo>
                    <a:pt x="5157156" y="3197578"/>
                  </a:lnTo>
                  <a:lnTo>
                    <a:pt x="5063179" y="3173195"/>
                  </a:lnTo>
                  <a:lnTo>
                    <a:pt x="5001712" y="3152367"/>
                  </a:lnTo>
                  <a:lnTo>
                    <a:pt x="4894781" y="3117570"/>
                  </a:lnTo>
                  <a:lnTo>
                    <a:pt x="4810582" y="3086329"/>
                  </a:lnTo>
                  <a:lnTo>
                    <a:pt x="4739337" y="3055088"/>
                  </a:lnTo>
                  <a:lnTo>
                    <a:pt x="4674441" y="3023720"/>
                  </a:lnTo>
                  <a:lnTo>
                    <a:pt x="4612848" y="2992478"/>
                  </a:lnTo>
                  <a:lnTo>
                    <a:pt x="4528649" y="2957808"/>
                  </a:lnTo>
                  <a:lnTo>
                    <a:pt x="4441275" y="2905613"/>
                  </a:lnTo>
                  <a:lnTo>
                    <a:pt x="4405589" y="2881356"/>
                  </a:lnTo>
                  <a:lnTo>
                    <a:pt x="4402414" y="2881356"/>
                  </a:lnTo>
                  <a:lnTo>
                    <a:pt x="4327867" y="2825732"/>
                  </a:lnTo>
                  <a:lnTo>
                    <a:pt x="4275925" y="2783950"/>
                  </a:lnTo>
                  <a:lnTo>
                    <a:pt x="4227413" y="2738739"/>
                  </a:lnTo>
                  <a:lnTo>
                    <a:pt x="4191727" y="2697084"/>
                  </a:lnTo>
                  <a:lnTo>
                    <a:pt x="4152866" y="2648444"/>
                  </a:lnTo>
                  <a:lnTo>
                    <a:pt x="4101051" y="2575548"/>
                  </a:lnTo>
                  <a:lnTo>
                    <a:pt x="4052411" y="2502525"/>
                  </a:lnTo>
                  <a:lnTo>
                    <a:pt x="4020154" y="2446900"/>
                  </a:lnTo>
                  <a:lnTo>
                    <a:pt x="3990945" y="2405245"/>
                  </a:lnTo>
                  <a:lnTo>
                    <a:pt x="3961735" y="2346065"/>
                  </a:lnTo>
                  <a:lnTo>
                    <a:pt x="3932653" y="2283455"/>
                  </a:lnTo>
                  <a:lnTo>
                    <a:pt x="3913223" y="2241800"/>
                  </a:lnTo>
                  <a:lnTo>
                    <a:pt x="3884013" y="2186176"/>
                  </a:lnTo>
                  <a:lnTo>
                    <a:pt x="3858106" y="2120264"/>
                  </a:lnTo>
                  <a:lnTo>
                    <a:pt x="3835501" y="2057528"/>
                  </a:lnTo>
                  <a:lnTo>
                    <a:pt x="3812768" y="1995046"/>
                  </a:lnTo>
                  <a:lnTo>
                    <a:pt x="3799688" y="1953391"/>
                  </a:lnTo>
                  <a:lnTo>
                    <a:pt x="3780384" y="1904624"/>
                  </a:lnTo>
                  <a:lnTo>
                    <a:pt x="3764128" y="1856111"/>
                  </a:lnTo>
                  <a:lnTo>
                    <a:pt x="3748000" y="1810900"/>
                  </a:lnTo>
                  <a:lnTo>
                    <a:pt x="3725267" y="1748291"/>
                  </a:lnTo>
                  <a:lnTo>
                    <a:pt x="3705837" y="1689237"/>
                  </a:lnTo>
                  <a:lnTo>
                    <a:pt x="3676628" y="1605927"/>
                  </a:lnTo>
                  <a:lnTo>
                    <a:pt x="3650847" y="1529475"/>
                  </a:lnTo>
                  <a:lnTo>
                    <a:pt x="3628115" y="1470295"/>
                  </a:lnTo>
                  <a:lnTo>
                    <a:pt x="3602208" y="1404257"/>
                  </a:lnTo>
                  <a:lnTo>
                    <a:pt x="3585952" y="1362602"/>
                  </a:lnTo>
                  <a:lnTo>
                    <a:pt x="3553568" y="1275609"/>
                  </a:lnTo>
                  <a:lnTo>
                    <a:pt x="3530962" y="1213126"/>
                  </a:lnTo>
                  <a:lnTo>
                    <a:pt x="3495276" y="1119276"/>
                  </a:lnTo>
                  <a:lnTo>
                    <a:pt x="3462892" y="1032410"/>
                  </a:lnTo>
                  <a:lnTo>
                    <a:pt x="3433683" y="959514"/>
                  </a:lnTo>
                  <a:lnTo>
                    <a:pt x="3414379" y="910747"/>
                  </a:lnTo>
                  <a:lnTo>
                    <a:pt x="3391647" y="848265"/>
                  </a:lnTo>
                  <a:lnTo>
                    <a:pt x="3355961" y="764828"/>
                  </a:lnTo>
                  <a:lnTo>
                    <a:pt x="3330053" y="698789"/>
                  </a:lnTo>
                  <a:lnTo>
                    <a:pt x="3313925" y="663992"/>
                  </a:lnTo>
                  <a:lnTo>
                    <a:pt x="3297669" y="632751"/>
                  </a:lnTo>
                  <a:lnTo>
                    <a:pt x="3271762" y="577126"/>
                  </a:lnTo>
                  <a:lnTo>
                    <a:pt x="3245855" y="514517"/>
                  </a:lnTo>
                  <a:lnTo>
                    <a:pt x="3213470" y="445050"/>
                  </a:lnTo>
                  <a:lnTo>
                    <a:pt x="3187436" y="385996"/>
                  </a:lnTo>
                  <a:lnTo>
                    <a:pt x="3164831" y="337357"/>
                  </a:lnTo>
                  <a:lnTo>
                    <a:pt x="3100062" y="236521"/>
                  </a:lnTo>
                  <a:lnTo>
                    <a:pt x="3116318" y="260904"/>
                  </a:lnTo>
                  <a:lnTo>
                    <a:pt x="3100062" y="236521"/>
                  </a:lnTo>
                  <a:lnTo>
                    <a:pt x="3155179" y="316529"/>
                  </a:lnTo>
                  <a:lnTo>
                    <a:pt x="3138923" y="288717"/>
                  </a:lnTo>
                  <a:lnTo>
                    <a:pt x="3125970" y="260904"/>
                  </a:lnTo>
                  <a:lnTo>
                    <a:pt x="3100062" y="236521"/>
                  </a:lnTo>
                  <a:lnTo>
                    <a:pt x="3067678" y="194866"/>
                  </a:lnTo>
                  <a:lnTo>
                    <a:pt x="3025515" y="139242"/>
                  </a:lnTo>
                  <a:lnTo>
                    <a:pt x="2970525" y="87173"/>
                  </a:lnTo>
                  <a:lnTo>
                    <a:pt x="2938141" y="55805"/>
                  </a:lnTo>
                  <a:lnTo>
                    <a:pt x="2892803" y="31548"/>
                  </a:lnTo>
                  <a:lnTo>
                    <a:pt x="2850640" y="10721"/>
                  </a:lnTo>
                  <a:lnTo>
                    <a:pt x="2798826" y="180"/>
                  </a:lnTo>
                </a:path>
              </a:pathLst>
            </a:custGeom>
            <a:ln w="7539">
              <a:solidFill>
                <a:srgbClr val="445269"/>
              </a:solidFill>
            </a:ln>
          </p:spPr>
          <p:txBody>
            <a:bodyPr wrap="square" lIns="0" tIns="0" rIns="0" bIns="0" rtlCol="0"/>
            <a:lstStyle/>
            <a:p>
              <a:endParaRPr sz="818"/>
            </a:p>
          </p:txBody>
        </p:sp>
        <p:sp>
          <p:nvSpPr>
            <p:cNvPr id="8" name="object 8"/>
            <p:cNvSpPr/>
            <p:nvPr/>
          </p:nvSpPr>
          <p:spPr>
            <a:xfrm>
              <a:off x="10038661" y="4223520"/>
              <a:ext cx="0" cy="3277870"/>
            </a:xfrm>
            <a:custGeom>
              <a:avLst/>
              <a:gdLst/>
              <a:ahLst/>
              <a:cxnLst/>
              <a:rect l="l" t="t" r="r" b="b"/>
              <a:pathLst>
                <a:path h="3277870">
                  <a:moveTo>
                    <a:pt x="0" y="0"/>
                  </a:moveTo>
                  <a:lnTo>
                    <a:pt x="0" y="3277702"/>
                  </a:lnTo>
                </a:path>
              </a:pathLst>
            </a:custGeom>
            <a:ln w="10053">
              <a:solidFill>
                <a:srgbClr val="FFFFFF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 sz="818"/>
            </a:p>
          </p:txBody>
        </p:sp>
        <p:sp>
          <p:nvSpPr>
            <p:cNvPr id="9" name="object 9"/>
            <p:cNvSpPr/>
            <p:nvPr/>
          </p:nvSpPr>
          <p:spPr>
            <a:xfrm>
              <a:off x="10028173" y="4202524"/>
              <a:ext cx="0" cy="3280410"/>
            </a:xfrm>
            <a:custGeom>
              <a:avLst/>
              <a:gdLst/>
              <a:ahLst/>
              <a:cxnLst/>
              <a:rect l="l" t="t" r="r" b="b"/>
              <a:pathLst>
                <a:path h="3280409">
                  <a:moveTo>
                    <a:pt x="-253" y="179"/>
                  </a:moveTo>
                  <a:lnTo>
                    <a:pt x="-253" y="3280379"/>
                  </a:lnTo>
                </a:path>
              </a:pathLst>
            </a:custGeom>
            <a:ln w="10053">
              <a:solidFill>
                <a:srgbClr val="445269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 sz="818"/>
            </a:p>
          </p:txBody>
        </p:sp>
        <p:sp>
          <p:nvSpPr>
            <p:cNvPr id="10" name="object 10"/>
            <p:cNvSpPr/>
            <p:nvPr/>
          </p:nvSpPr>
          <p:spPr>
            <a:xfrm>
              <a:off x="11843384" y="5516720"/>
              <a:ext cx="0" cy="1963420"/>
            </a:xfrm>
            <a:custGeom>
              <a:avLst/>
              <a:gdLst/>
              <a:ahLst/>
              <a:cxnLst/>
              <a:rect l="l" t="t" r="r" b="b"/>
              <a:pathLst>
                <a:path h="1963420">
                  <a:moveTo>
                    <a:pt x="-299" y="146"/>
                  </a:moveTo>
                  <a:lnTo>
                    <a:pt x="-299" y="1963262"/>
                  </a:lnTo>
                </a:path>
              </a:pathLst>
            </a:custGeom>
            <a:ln w="1005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818"/>
            </a:p>
          </p:txBody>
        </p:sp>
        <p:sp>
          <p:nvSpPr>
            <p:cNvPr id="11" name="object 11"/>
            <p:cNvSpPr/>
            <p:nvPr/>
          </p:nvSpPr>
          <p:spPr>
            <a:xfrm>
              <a:off x="11832970" y="5495765"/>
              <a:ext cx="0" cy="1963420"/>
            </a:xfrm>
            <a:custGeom>
              <a:avLst/>
              <a:gdLst/>
              <a:ahLst/>
              <a:cxnLst/>
              <a:rect l="l" t="t" r="r" b="b"/>
              <a:pathLst>
                <a:path h="1963420">
                  <a:moveTo>
                    <a:pt x="-299" y="1963263"/>
                  </a:moveTo>
                  <a:lnTo>
                    <a:pt x="-299" y="147"/>
                  </a:lnTo>
                </a:path>
              </a:pathLst>
            </a:custGeom>
            <a:ln w="10053">
              <a:solidFill>
                <a:srgbClr val="445269"/>
              </a:solidFill>
            </a:ln>
          </p:spPr>
          <p:txBody>
            <a:bodyPr wrap="square" lIns="0" tIns="0" rIns="0" bIns="0" rtlCol="0"/>
            <a:lstStyle/>
            <a:p>
              <a:endParaRPr sz="818"/>
            </a:p>
          </p:txBody>
        </p:sp>
        <p:sp>
          <p:nvSpPr>
            <p:cNvPr id="12" name="object 12"/>
            <p:cNvSpPr/>
            <p:nvPr/>
          </p:nvSpPr>
          <p:spPr>
            <a:xfrm>
              <a:off x="8313038" y="5504147"/>
              <a:ext cx="0" cy="1963420"/>
            </a:xfrm>
            <a:custGeom>
              <a:avLst/>
              <a:gdLst/>
              <a:ahLst/>
              <a:cxnLst/>
              <a:rect l="l" t="t" r="r" b="b"/>
              <a:pathLst>
                <a:path h="1963420">
                  <a:moveTo>
                    <a:pt x="-210" y="146"/>
                  </a:moveTo>
                  <a:lnTo>
                    <a:pt x="-210" y="1963263"/>
                  </a:lnTo>
                </a:path>
              </a:pathLst>
            </a:custGeom>
            <a:ln w="1005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818"/>
            </a:p>
          </p:txBody>
        </p:sp>
        <p:sp>
          <p:nvSpPr>
            <p:cNvPr id="13" name="object 13"/>
            <p:cNvSpPr/>
            <p:nvPr/>
          </p:nvSpPr>
          <p:spPr>
            <a:xfrm>
              <a:off x="8302497" y="5483192"/>
              <a:ext cx="0" cy="1963420"/>
            </a:xfrm>
            <a:custGeom>
              <a:avLst/>
              <a:gdLst/>
              <a:ahLst/>
              <a:cxnLst/>
              <a:rect l="l" t="t" r="r" b="b"/>
              <a:pathLst>
                <a:path h="1963420">
                  <a:moveTo>
                    <a:pt x="-209" y="1963263"/>
                  </a:moveTo>
                  <a:lnTo>
                    <a:pt x="-209" y="147"/>
                  </a:lnTo>
                </a:path>
              </a:pathLst>
            </a:custGeom>
            <a:ln w="10053">
              <a:solidFill>
                <a:srgbClr val="445269"/>
              </a:solidFill>
            </a:ln>
          </p:spPr>
          <p:txBody>
            <a:bodyPr wrap="square" lIns="0" tIns="0" rIns="0" bIns="0" rtlCol="0"/>
            <a:lstStyle/>
            <a:p>
              <a:endParaRPr sz="818"/>
            </a:p>
          </p:txBody>
        </p:sp>
      </p:grp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3797976" y="120721"/>
            <a:ext cx="1949799" cy="351364"/>
          </a:xfrm>
          <a:prstGeom prst="rect">
            <a:avLst/>
          </a:prstGeom>
        </p:spPr>
        <p:txBody>
          <a:bodyPr vert="horz" wrap="square" lIns="0" tIns="5193" rIns="0" bIns="0" rtlCol="0" anchor="ctr">
            <a:spAutoFit/>
          </a:bodyPr>
          <a:lstStyle/>
          <a:p>
            <a:pPr marL="5770">
              <a:spcBef>
                <a:spcPts val="41"/>
              </a:spcBef>
            </a:pPr>
            <a:r>
              <a:rPr sz="2249" spc="-5" dirty="0"/>
              <a:t>Empirik</a:t>
            </a:r>
            <a:r>
              <a:rPr sz="2249" spc="-59" dirty="0"/>
              <a:t> </a:t>
            </a:r>
            <a:r>
              <a:rPr sz="2249" spc="-14" dirty="0"/>
              <a:t>qayda</a:t>
            </a:r>
            <a:endParaRPr sz="2249" dirty="0"/>
          </a:p>
        </p:txBody>
      </p:sp>
      <p:grpSp>
        <p:nvGrpSpPr>
          <p:cNvPr id="15" name="object 15"/>
          <p:cNvGrpSpPr/>
          <p:nvPr/>
        </p:nvGrpSpPr>
        <p:grpSpPr>
          <a:xfrm>
            <a:off x="3166" y="599430"/>
            <a:ext cx="9135410" cy="149430"/>
            <a:chOff x="-5026" y="1319487"/>
            <a:chExt cx="20109180" cy="328930"/>
          </a:xfrm>
          <a:solidFill>
            <a:srgbClr val="FFC000"/>
          </a:solidFill>
        </p:grpSpPr>
        <p:sp>
          <p:nvSpPr>
            <p:cNvPr id="16" name="object 16"/>
            <p:cNvSpPr/>
            <p:nvPr/>
          </p:nvSpPr>
          <p:spPr>
            <a:xfrm>
              <a:off x="0" y="1338865"/>
              <a:ext cx="20104100" cy="309245"/>
            </a:xfrm>
            <a:custGeom>
              <a:avLst/>
              <a:gdLst/>
              <a:ahLst/>
              <a:cxnLst/>
              <a:rect l="l" t="t" r="r" b="b"/>
              <a:pathLst>
                <a:path w="20104100" h="309244">
                  <a:moveTo>
                    <a:pt x="20103591" y="252"/>
                  </a:moveTo>
                  <a:lnTo>
                    <a:pt x="0" y="252"/>
                  </a:lnTo>
                  <a:lnTo>
                    <a:pt x="0" y="309425"/>
                  </a:lnTo>
                  <a:lnTo>
                    <a:pt x="20103591" y="309425"/>
                  </a:lnTo>
                  <a:lnTo>
                    <a:pt x="20103591" y="252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818"/>
            </a:p>
          </p:txBody>
        </p:sp>
        <p:sp>
          <p:nvSpPr>
            <p:cNvPr id="17" name="object 17"/>
            <p:cNvSpPr/>
            <p:nvPr/>
          </p:nvSpPr>
          <p:spPr>
            <a:xfrm>
              <a:off x="0" y="1324514"/>
              <a:ext cx="20080605" cy="309245"/>
            </a:xfrm>
            <a:custGeom>
              <a:avLst/>
              <a:gdLst/>
              <a:ahLst/>
              <a:cxnLst/>
              <a:rect l="l" t="t" r="r" b="b"/>
              <a:pathLst>
                <a:path w="20080605" h="309244">
                  <a:moveTo>
                    <a:pt x="0" y="309426"/>
                  </a:moveTo>
                  <a:lnTo>
                    <a:pt x="20079712" y="309426"/>
                  </a:lnTo>
                  <a:lnTo>
                    <a:pt x="20079712" y="252"/>
                  </a:lnTo>
                  <a:lnTo>
                    <a:pt x="0" y="252"/>
                  </a:lnTo>
                </a:path>
              </a:pathLst>
            </a:custGeom>
            <a:grpFill/>
            <a:ln w="10053">
              <a:solidFill>
                <a:srgbClr val="12755F"/>
              </a:solidFill>
            </a:ln>
          </p:spPr>
          <p:txBody>
            <a:bodyPr wrap="square" lIns="0" tIns="0" rIns="0" bIns="0" rtlCol="0"/>
            <a:lstStyle/>
            <a:p>
              <a:endParaRPr sz="818"/>
            </a:p>
          </p:txBody>
        </p:sp>
      </p:grpSp>
      <p:sp>
        <p:nvSpPr>
          <p:cNvPr id="19" name="Date Placeholder 18"/>
          <p:cNvSpPr>
            <a:spLocks noGrp="1"/>
          </p:cNvSpPr>
          <p:nvPr>
            <p:ph type="dt" sz="half" idx="4294967295"/>
          </p:nvPr>
        </p:nvSpPr>
        <p:spPr/>
        <p:txBody>
          <a:bodyPr/>
          <a:lstStyle/>
          <a:p>
            <a:fld id="{DF89E402-CEEE-4B07-8301-15A554A9A0BE}" type="datetime1">
              <a:rPr lang="en-US" smtClean="0"/>
              <a:t>8/12/2020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4294967295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2550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38562" y="248716"/>
            <a:ext cx="155776" cy="166639"/>
          </a:xfrm>
          <a:prstGeom prst="rect">
            <a:avLst/>
          </a:prstGeom>
        </p:spPr>
        <p:txBody>
          <a:bodyPr vert="horz" wrap="square" lIns="0" tIns="5769" rIns="0" bIns="0" rtlCol="0">
            <a:spAutoFit/>
          </a:bodyPr>
          <a:lstStyle/>
          <a:p>
            <a:pPr marL="5770">
              <a:spcBef>
                <a:spcPts val="45"/>
              </a:spcBef>
            </a:pPr>
            <a:r>
              <a:rPr sz="1045" spc="-16" dirty="0">
                <a:solidFill>
                  <a:srgbClr val="3BBE4E"/>
                </a:solidFill>
                <a:latin typeface="Arial"/>
                <a:cs typeface="Arial"/>
              </a:rPr>
              <a:t>37</a:t>
            </a:r>
            <a:endParaRPr sz="1045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67446" y="1179196"/>
            <a:ext cx="3709782" cy="351364"/>
          </a:xfrm>
          <a:prstGeom prst="rect">
            <a:avLst/>
          </a:prstGeom>
        </p:spPr>
        <p:txBody>
          <a:bodyPr vert="horz" wrap="square" lIns="0" tIns="5193" rIns="0" bIns="0" rtlCol="0">
            <a:spAutoFit/>
          </a:bodyPr>
          <a:lstStyle/>
          <a:p>
            <a:pPr marL="5770">
              <a:spcBef>
                <a:spcPts val="41"/>
              </a:spcBef>
            </a:pPr>
            <a:r>
              <a:rPr sz="2249" spc="-2" dirty="0">
                <a:solidFill>
                  <a:srgbClr val="445269"/>
                </a:solidFill>
                <a:latin typeface="Arial"/>
                <a:cs typeface="Arial"/>
              </a:rPr>
              <a:t>Normal </a:t>
            </a:r>
            <a:r>
              <a:rPr sz="2249" spc="-5" dirty="0">
                <a:solidFill>
                  <a:srgbClr val="445269"/>
                </a:solidFill>
                <a:latin typeface="Arial"/>
                <a:cs typeface="Arial"/>
              </a:rPr>
              <a:t>paylanmış </a:t>
            </a:r>
            <a:r>
              <a:rPr sz="2249" dirty="0">
                <a:solidFill>
                  <a:srgbClr val="445269"/>
                </a:solidFill>
                <a:latin typeface="Arial"/>
                <a:cs typeface="Arial"/>
              </a:rPr>
              <a:t>data</a:t>
            </a:r>
            <a:r>
              <a:rPr sz="2249" spc="-134" dirty="0">
                <a:solidFill>
                  <a:srgbClr val="445269"/>
                </a:solidFill>
                <a:latin typeface="Arial"/>
                <a:cs typeface="Arial"/>
              </a:rPr>
              <a:t> </a:t>
            </a:r>
            <a:r>
              <a:rPr sz="2249" spc="-2" dirty="0">
                <a:solidFill>
                  <a:srgbClr val="445269"/>
                </a:solidFill>
                <a:latin typeface="Arial"/>
                <a:cs typeface="Arial"/>
              </a:rPr>
              <a:t>üçün:</a:t>
            </a:r>
            <a:endParaRPr sz="2249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67446" y="3730724"/>
            <a:ext cx="6449136" cy="601852"/>
          </a:xfrm>
          <a:prstGeom prst="rect">
            <a:avLst/>
          </a:prstGeom>
        </p:spPr>
        <p:txBody>
          <a:bodyPr vert="horz" wrap="square" lIns="0" tIns="5481" rIns="0" bIns="0" rtlCol="0">
            <a:spAutoFit/>
          </a:bodyPr>
          <a:lstStyle/>
          <a:p>
            <a:pPr marL="265979" marR="2308" indent="-260498">
              <a:lnSpc>
                <a:spcPct val="107900"/>
              </a:lnSpc>
              <a:spcBef>
                <a:spcPts val="43"/>
              </a:spcBef>
              <a:buFont typeface="Arial"/>
              <a:buChar char="•"/>
              <a:tabLst>
                <a:tab pos="265979" algn="l"/>
                <a:tab pos="266268" algn="l"/>
              </a:tabLst>
            </a:pPr>
            <a:r>
              <a:rPr sz="1794" b="1" spc="2" dirty="0">
                <a:solidFill>
                  <a:srgbClr val="006EC0"/>
                </a:solidFill>
                <a:latin typeface="Arial"/>
                <a:cs typeface="Arial"/>
              </a:rPr>
              <a:t>Almost </a:t>
            </a:r>
            <a:r>
              <a:rPr sz="1794" b="1" dirty="0">
                <a:solidFill>
                  <a:srgbClr val="006EC0"/>
                </a:solidFill>
                <a:latin typeface="Arial"/>
                <a:cs typeface="Arial"/>
              </a:rPr>
              <a:t>all </a:t>
            </a:r>
            <a:r>
              <a:rPr sz="1794" spc="2" dirty="0">
                <a:solidFill>
                  <a:srgbClr val="006EC0"/>
                </a:solidFill>
                <a:latin typeface="Arial"/>
                <a:cs typeface="Arial"/>
              </a:rPr>
              <a:t>(99.7%) </a:t>
            </a:r>
            <a:r>
              <a:rPr sz="1794" spc="-5" dirty="0">
                <a:solidFill>
                  <a:srgbClr val="445269"/>
                </a:solidFill>
                <a:latin typeface="Arial"/>
                <a:cs typeface="Arial"/>
              </a:rPr>
              <a:t>of </a:t>
            </a:r>
            <a:r>
              <a:rPr sz="1794" dirty="0">
                <a:solidFill>
                  <a:srgbClr val="445269"/>
                </a:solidFill>
                <a:latin typeface="Arial"/>
                <a:cs typeface="Arial"/>
              </a:rPr>
              <a:t>the </a:t>
            </a:r>
            <a:r>
              <a:rPr sz="1794" spc="2" dirty="0">
                <a:solidFill>
                  <a:srgbClr val="445269"/>
                </a:solidFill>
                <a:latin typeface="Arial"/>
                <a:cs typeface="Arial"/>
              </a:rPr>
              <a:t>items will </a:t>
            </a:r>
            <a:r>
              <a:rPr sz="1794" dirty="0">
                <a:solidFill>
                  <a:srgbClr val="445269"/>
                </a:solidFill>
                <a:latin typeface="Arial"/>
                <a:cs typeface="Arial"/>
              </a:rPr>
              <a:t>be </a:t>
            </a:r>
            <a:r>
              <a:rPr sz="1794" spc="2" dirty="0">
                <a:solidFill>
                  <a:srgbClr val="445269"/>
                </a:solidFill>
                <a:latin typeface="Arial"/>
                <a:cs typeface="Arial"/>
              </a:rPr>
              <a:t>within </a:t>
            </a:r>
            <a:r>
              <a:rPr sz="1794" b="1" dirty="0">
                <a:solidFill>
                  <a:srgbClr val="006EC0"/>
                </a:solidFill>
                <a:latin typeface="Arial"/>
                <a:cs typeface="Arial"/>
              </a:rPr>
              <a:t>three</a:t>
            </a:r>
            <a:r>
              <a:rPr sz="1794" b="1" spc="-175" dirty="0">
                <a:solidFill>
                  <a:srgbClr val="006EC0"/>
                </a:solidFill>
                <a:latin typeface="Arial"/>
                <a:cs typeface="Arial"/>
              </a:rPr>
              <a:t> </a:t>
            </a:r>
            <a:r>
              <a:rPr sz="1794" b="1" spc="2" dirty="0">
                <a:solidFill>
                  <a:srgbClr val="006EC0"/>
                </a:solidFill>
                <a:latin typeface="Arial"/>
                <a:cs typeface="Arial"/>
              </a:rPr>
              <a:t>standard  </a:t>
            </a:r>
            <a:r>
              <a:rPr sz="1794" b="1" dirty="0">
                <a:solidFill>
                  <a:srgbClr val="006EC0"/>
                </a:solidFill>
                <a:latin typeface="Arial"/>
                <a:cs typeface="Arial"/>
              </a:rPr>
              <a:t>deviations </a:t>
            </a:r>
            <a:r>
              <a:rPr sz="1794" spc="-2" dirty="0">
                <a:solidFill>
                  <a:srgbClr val="445269"/>
                </a:solidFill>
                <a:latin typeface="Arial"/>
                <a:cs typeface="Arial"/>
              </a:rPr>
              <a:t>of </a:t>
            </a:r>
            <a:r>
              <a:rPr sz="1794" spc="2" dirty="0">
                <a:solidFill>
                  <a:srgbClr val="445269"/>
                </a:solidFill>
                <a:latin typeface="Arial"/>
                <a:cs typeface="Arial"/>
              </a:rPr>
              <a:t>the</a:t>
            </a:r>
            <a:r>
              <a:rPr sz="1794" spc="-34" dirty="0">
                <a:solidFill>
                  <a:srgbClr val="445269"/>
                </a:solidFill>
                <a:latin typeface="Arial"/>
                <a:cs typeface="Arial"/>
              </a:rPr>
              <a:t> </a:t>
            </a:r>
            <a:r>
              <a:rPr sz="1794" spc="2" dirty="0">
                <a:solidFill>
                  <a:srgbClr val="445269"/>
                </a:solidFill>
                <a:latin typeface="Arial"/>
                <a:cs typeface="Arial"/>
              </a:rPr>
              <a:t>mean.</a:t>
            </a:r>
            <a:endParaRPr sz="1794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292460" y="1863491"/>
            <a:ext cx="2554153" cy="1510164"/>
            <a:chOff x="7235483" y="4101980"/>
            <a:chExt cx="5622290" cy="3324225"/>
          </a:xfrm>
        </p:grpSpPr>
        <p:sp>
          <p:nvSpPr>
            <p:cNvPr id="6" name="object 6"/>
            <p:cNvSpPr/>
            <p:nvPr/>
          </p:nvSpPr>
          <p:spPr>
            <a:xfrm>
              <a:off x="7239070" y="4105932"/>
              <a:ext cx="5614020" cy="330153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818"/>
            </a:p>
          </p:txBody>
        </p:sp>
        <p:sp>
          <p:nvSpPr>
            <p:cNvPr id="7" name="object 7"/>
            <p:cNvSpPr/>
            <p:nvPr/>
          </p:nvSpPr>
          <p:spPr>
            <a:xfrm>
              <a:off x="7239253" y="4105750"/>
              <a:ext cx="5614670" cy="3302000"/>
            </a:xfrm>
            <a:custGeom>
              <a:avLst/>
              <a:gdLst/>
              <a:ahLst/>
              <a:cxnLst/>
              <a:rect l="l" t="t" r="r" b="b"/>
              <a:pathLst>
                <a:path w="5614670" h="3302000">
                  <a:moveTo>
                    <a:pt x="2798826" y="182"/>
                  </a:moveTo>
                  <a:lnTo>
                    <a:pt x="2740534" y="14151"/>
                  </a:lnTo>
                  <a:lnTo>
                    <a:pt x="2682116" y="34979"/>
                  </a:lnTo>
                  <a:lnTo>
                    <a:pt x="2617474" y="76634"/>
                  </a:lnTo>
                  <a:lnTo>
                    <a:pt x="2565533" y="128829"/>
                  </a:lnTo>
                  <a:lnTo>
                    <a:pt x="2517020" y="184454"/>
                  </a:lnTo>
                  <a:lnTo>
                    <a:pt x="2471682" y="246937"/>
                  </a:lnTo>
                  <a:lnTo>
                    <a:pt x="2439171" y="299132"/>
                  </a:lnTo>
                  <a:lnTo>
                    <a:pt x="2406787" y="361615"/>
                  </a:lnTo>
                  <a:lnTo>
                    <a:pt x="2377704" y="420668"/>
                  </a:lnTo>
                  <a:lnTo>
                    <a:pt x="2342018" y="486706"/>
                  </a:lnTo>
                  <a:lnTo>
                    <a:pt x="2309634" y="556174"/>
                  </a:lnTo>
                  <a:lnTo>
                    <a:pt x="2277250" y="632626"/>
                  </a:lnTo>
                  <a:lnTo>
                    <a:pt x="2260994" y="684821"/>
                  </a:lnTo>
                  <a:lnTo>
                    <a:pt x="2235087" y="740446"/>
                  </a:lnTo>
                  <a:lnTo>
                    <a:pt x="2212482" y="802928"/>
                  </a:lnTo>
                  <a:lnTo>
                    <a:pt x="2193051" y="855124"/>
                  </a:lnTo>
                  <a:lnTo>
                    <a:pt x="2170319" y="914178"/>
                  </a:lnTo>
                  <a:lnTo>
                    <a:pt x="2147586" y="973231"/>
                  </a:lnTo>
                  <a:lnTo>
                    <a:pt x="2118504" y="1053112"/>
                  </a:lnTo>
                  <a:lnTo>
                    <a:pt x="2092597" y="1115849"/>
                  </a:lnTo>
                  <a:lnTo>
                    <a:pt x="2076341" y="1174902"/>
                  </a:lnTo>
                  <a:lnTo>
                    <a:pt x="2050561" y="1240813"/>
                  </a:lnTo>
                  <a:lnTo>
                    <a:pt x="2031003" y="1303423"/>
                  </a:lnTo>
                  <a:lnTo>
                    <a:pt x="2008271" y="1366032"/>
                  </a:lnTo>
                  <a:lnTo>
                    <a:pt x="1992142" y="1418101"/>
                  </a:lnTo>
                  <a:lnTo>
                    <a:pt x="1972712" y="1477154"/>
                  </a:lnTo>
                  <a:lnTo>
                    <a:pt x="1946804" y="1546749"/>
                  </a:lnTo>
                  <a:lnTo>
                    <a:pt x="1930549" y="1612787"/>
                  </a:lnTo>
                  <a:lnTo>
                    <a:pt x="1907943" y="1671840"/>
                  </a:lnTo>
                  <a:lnTo>
                    <a:pt x="1888513" y="1730894"/>
                  </a:lnTo>
                  <a:lnTo>
                    <a:pt x="1872257" y="1783090"/>
                  </a:lnTo>
                  <a:lnTo>
                    <a:pt x="1846350" y="1849001"/>
                  </a:lnTo>
                  <a:lnTo>
                    <a:pt x="1817141" y="1929009"/>
                  </a:lnTo>
                  <a:lnTo>
                    <a:pt x="1797837" y="1991618"/>
                  </a:lnTo>
                  <a:lnTo>
                    <a:pt x="1775105" y="2050672"/>
                  </a:lnTo>
                  <a:lnTo>
                    <a:pt x="1749197" y="2106297"/>
                  </a:lnTo>
                  <a:lnTo>
                    <a:pt x="1720115" y="2175764"/>
                  </a:lnTo>
                  <a:lnTo>
                    <a:pt x="1697383" y="2234817"/>
                  </a:lnTo>
                  <a:lnTo>
                    <a:pt x="1668173" y="2300856"/>
                  </a:lnTo>
                  <a:lnTo>
                    <a:pt x="1632487" y="2359909"/>
                  </a:lnTo>
                  <a:lnTo>
                    <a:pt x="1600103" y="2425947"/>
                  </a:lnTo>
                  <a:lnTo>
                    <a:pt x="1561242" y="2485001"/>
                  </a:lnTo>
                  <a:lnTo>
                    <a:pt x="1515904" y="2561453"/>
                  </a:lnTo>
                  <a:lnTo>
                    <a:pt x="1464090" y="2631047"/>
                  </a:lnTo>
                  <a:lnTo>
                    <a:pt x="1425229" y="2672702"/>
                  </a:lnTo>
                  <a:lnTo>
                    <a:pt x="1383193" y="2721342"/>
                  </a:lnTo>
                  <a:lnTo>
                    <a:pt x="1328076" y="2773538"/>
                  </a:lnTo>
                  <a:lnTo>
                    <a:pt x="1282738" y="2808208"/>
                  </a:lnTo>
                  <a:lnTo>
                    <a:pt x="1227622" y="2849990"/>
                  </a:lnTo>
                  <a:lnTo>
                    <a:pt x="1140121" y="2909043"/>
                  </a:lnTo>
                  <a:lnTo>
                    <a:pt x="1065574" y="2950825"/>
                  </a:lnTo>
                  <a:lnTo>
                    <a:pt x="1007409" y="2978510"/>
                  </a:lnTo>
                  <a:lnTo>
                    <a:pt x="958769" y="3002894"/>
                  </a:lnTo>
                  <a:lnTo>
                    <a:pt x="894001" y="3027277"/>
                  </a:lnTo>
                  <a:lnTo>
                    <a:pt x="835582" y="3054963"/>
                  </a:lnTo>
                  <a:lnTo>
                    <a:pt x="777418" y="3075790"/>
                  </a:lnTo>
                  <a:lnTo>
                    <a:pt x="718999" y="3096744"/>
                  </a:lnTo>
                  <a:lnTo>
                    <a:pt x="667185" y="3114143"/>
                  </a:lnTo>
                  <a:lnTo>
                    <a:pt x="599114" y="3127986"/>
                  </a:lnTo>
                  <a:lnTo>
                    <a:pt x="524694" y="3148813"/>
                  </a:lnTo>
                  <a:lnTo>
                    <a:pt x="453322" y="3169641"/>
                  </a:lnTo>
                  <a:lnTo>
                    <a:pt x="369123" y="3187039"/>
                  </a:lnTo>
                  <a:lnTo>
                    <a:pt x="307530" y="3197580"/>
                  </a:lnTo>
                  <a:lnTo>
                    <a:pt x="262192" y="3207867"/>
                  </a:lnTo>
                  <a:lnTo>
                    <a:pt x="-182" y="3249649"/>
                  </a:lnTo>
                  <a:lnTo>
                    <a:pt x="-182" y="3301717"/>
                  </a:lnTo>
                  <a:lnTo>
                    <a:pt x="213552" y="3301717"/>
                  </a:lnTo>
                  <a:lnTo>
                    <a:pt x="5607487" y="3301717"/>
                  </a:lnTo>
                  <a:lnTo>
                    <a:pt x="5613964" y="3253078"/>
                  </a:lnTo>
                  <a:lnTo>
                    <a:pt x="5374194" y="3225265"/>
                  </a:lnTo>
                  <a:lnTo>
                    <a:pt x="5273739" y="3218407"/>
                  </a:lnTo>
                  <a:lnTo>
                    <a:pt x="5208971" y="3204438"/>
                  </a:lnTo>
                  <a:lnTo>
                    <a:pt x="5118295" y="3190595"/>
                  </a:lnTo>
                  <a:lnTo>
                    <a:pt x="5157156" y="3197580"/>
                  </a:lnTo>
                  <a:lnTo>
                    <a:pt x="5063179" y="3173197"/>
                  </a:lnTo>
                  <a:lnTo>
                    <a:pt x="5001712" y="3152369"/>
                  </a:lnTo>
                  <a:lnTo>
                    <a:pt x="4894781" y="3117572"/>
                  </a:lnTo>
                  <a:lnTo>
                    <a:pt x="4810582" y="3086331"/>
                  </a:lnTo>
                  <a:lnTo>
                    <a:pt x="4739337" y="3054963"/>
                  </a:lnTo>
                  <a:lnTo>
                    <a:pt x="4674441" y="3023721"/>
                  </a:lnTo>
                  <a:lnTo>
                    <a:pt x="4612848" y="2992480"/>
                  </a:lnTo>
                  <a:lnTo>
                    <a:pt x="4528649" y="2957683"/>
                  </a:lnTo>
                  <a:lnTo>
                    <a:pt x="4441275" y="2905614"/>
                  </a:lnTo>
                  <a:lnTo>
                    <a:pt x="4405589" y="2881231"/>
                  </a:lnTo>
                  <a:lnTo>
                    <a:pt x="4402414" y="2881231"/>
                  </a:lnTo>
                  <a:lnTo>
                    <a:pt x="4327867" y="2825606"/>
                  </a:lnTo>
                  <a:lnTo>
                    <a:pt x="4275925" y="2783951"/>
                  </a:lnTo>
                  <a:lnTo>
                    <a:pt x="4227413" y="2738741"/>
                  </a:lnTo>
                  <a:lnTo>
                    <a:pt x="4191727" y="2697086"/>
                  </a:lnTo>
                  <a:lnTo>
                    <a:pt x="4152866" y="2648446"/>
                  </a:lnTo>
                  <a:lnTo>
                    <a:pt x="4101051" y="2575423"/>
                  </a:lnTo>
                  <a:lnTo>
                    <a:pt x="4052411" y="2502400"/>
                  </a:lnTo>
                  <a:lnTo>
                    <a:pt x="4020154" y="2446775"/>
                  </a:lnTo>
                  <a:lnTo>
                    <a:pt x="3990945" y="2405120"/>
                  </a:lnTo>
                  <a:lnTo>
                    <a:pt x="3961735" y="2346066"/>
                  </a:lnTo>
                  <a:lnTo>
                    <a:pt x="3932653" y="2283457"/>
                  </a:lnTo>
                  <a:lnTo>
                    <a:pt x="3913223" y="2241802"/>
                  </a:lnTo>
                  <a:lnTo>
                    <a:pt x="3884013" y="2186177"/>
                  </a:lnTo>
                  <a:lnTo>
                    <a:pt x="3858106" y="2120139"/>
                  </a:lnTo>
                  <a:lnTo>
                    <a:pt x="3835501" y="2057530"/>
                  </a:lnTo>
                  <a:lnTo>
                    <a:pt x="3812768" y="1995047"/>
                  </a:lnTo>
                  <a:lnTo>
                    <a:pt x="3799688" y="1953392"/>
                  </a:lnTo>
                  <a:lnTo>
                    <a:pt x="3780384" y="1904626"/>
                  </a:lnTo>
                  <a:lnTo>
                    <a:pt x="3764128" y="1855986"/>
                  </a:lnTo>
                  <a:lnTo>
                    <a:pt x="3748000" y="1810775"/>
                  </a:lnTo>
                  <a:lnTo>
                    <a:pt x="3725267" y="1748293"/>
                  </a:lnTo>
                  <a:lnTo>
                    <a:pt x="3705837" y="1689239"/>
                  </a:lnTo>
                  <a:lnTo>
                    <a:pt x="3676628" y="1605802"/>
                  </a:lnTo>
                  <a:lnTo>
                    <a:pt x="3650847" y="1529350"/>
                  </a:lnTo>
                  <a:lnTo>
                    <a:pt x="3628115" y="1470170"/>
                  </a:lnTo>
                  <a:lnTo>
                    <a:pt x="3602208" y="1404258"/>
                  </a:lnTo>
                  <a:lnTo>
                    <a:pt x="3585952" y="1362476"/>
                  </a:lnTo>
                  <a:lnTo>
                    <a:pt x="3553568" y="1275611"/>
                  </a:lnTo>
                  <a:lnTo>
                    <a:pt x="3530962" y="1213128"/>
                  </a:lnTo>
                  <a:lnTo>
                    <a:pt x="3495276" y="1119277"/>
                  </a:lnTo>
                  <a:lnTo>
                    <a:pt x="3462892" y="1032285"/>
                  </a:lnTo>
                  <a:lnTo>
                    <a:pt x="3433683" y="959389"/>
                  </a:lnTo>
                  <a:lnTo>
                    <a:pt x="3414379" y="910749"/>
                  </a:lnTo>
                  <a:lnTo>
                    <a:pt x="3391647" y="848139"/>
                  </a:lnTo>
                  <a:lnTo>
                    <a:pt x="3355961" y="764702"/>
                  </a:lnTo>
                  <a:lnTo>
                    <a:pt x="3330053" y="698791"/>
                  </a:lnTo>
                  <a:lnTo>
                    <a:pt x="3313925" y="663994"/>
                  </a:lnTo>
                  <a:lnTo>
                    <a:pt x="3297669" y="632626"/>
                  </a:lnTo>
                  <a:lnTo>
                    <a:pt x="3271762" y="577001"/>
                  </a:lnTo>
                  <a:lnTo>
                    <a:pt x="3245855" y="514519"/>
                  </a:lnTo>
                  <a:lnTo>
                    <a:pt x="3213470" y="444925"/>
                  </a:lnTo>
                  <a:lnTo>
                    <a:pt x="3187436" y="385871"/>
                  </a:lnTo>
                  <a:lnTo>
                    <a:pt x="3164831" y="337358"/>
                  </a:lnTo>
                  <a:lnTo>
                    <a:pt x="3100062" y="236396"/>
                  </a:lnTo>
                  <a:lnTo>
                    <a:pt x="3116318" y="260906"/>
                  </a:lnTo>
                  <a:lnTo>
                    <a:pt x="3100062" y="236396"/>
                  </a:lnTo>
                  <a:lnTo>
                    <a:pt x="3155179" y="316531"/>
                  </a:lnTo>
                  <a:lnTo>
                    <a:pt x="3138923" y="288591"/>
                  </a:lnTo>
                  <a:lnTo>
                    <a:pt x="3125970" y="260906"/>
                  </a:lnTo>
                  <a:lnTo>
                    <a:pt x="3100062" y="236396"/>
                  </a:lnTo>
                  <a:lnTo>
                    <a:pt x="3067678" y="194741"/>
                  </a:lnTo>
                  <a:lnTo>
                    <a:pt x="3025515" y="139116"/>
                  </a:lnTo>
                  <a:lnTo>
                    <a:pt x="2970525" y="87048"/>
                  </a:lnTo>
                  <a:lnTo>
                    <a:pt x="2938141" y="55806"/>
                  </a:lnTo>
                  <a:lnTo>
                    <a:pt x="2892803" y="31550"/>
                  </a:lnTo>
                  <a:lnTo>
                    <a:pt x="2850640" y="10595"/>
                  </a:lnTo>
                  <a:lnTo>
                    <a:pt x="2798826" y="182"/>
                  </a:lnTo>
                </a:path>
              </a:pathLst>
            </a:custGeom>
            <a:ln w="7539">
              <a:solidFill>
                <a:srgbClr val="445269"/>
              </a:solidFill>
            </a:ln>
          </p:spPr>
          <p:txBody>
            <a:bodyPr wrap="square" lIns="0" tIns="0" rIns="0" bIns="0" rtlCol="0"/>
            <a:lstStyle/>
            <a:p>
              <a:endParaRPr sz="818"/>
            </a:p>
          </p:txBody>
        </p:sp>
        <p:sp>
          <p:nvSpPr>
            <p:cNvPr id="8" name="object 8"/>
            <p:cNvSpPr/>
            <p:nvPr/>
          </p:nvSpPr>
          <p:spPr>
            <a:xfrm>
              <a:off x="12716890" y="5448902"/>
              <a:ext cx="0" cy="1963420"/>
            </a:xfrm>
            <a:custGeom>
              <a:avLst/>
              <a:gdLst/>
              <a:ahLst/>
              <a:cxnLst/>
              <a:rect l="l" t="t" r="r" b="b"/>
              <a:pathLst>
                <a:path h="1963420">
                  <a:moveTo>
                    <a:pt x="-321" y="148"/>
                  </a:moveTo>
                  <a:lnTo>
                    <a:pt x="-321" y="1963264"/>
                  </a:lnTo>
                </a:path>
              </a:pathLst>
            </a:custGeom>
            <a:ln w="1005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818"/>
            </a:p>
          </p:txBody>
        </p:sp>
        <p:sp>
          <p:nvSpPr>
            <p:cNvPr id="9" name="object 9"/>
            <p:cNvSpPr/>
            <p:nvPr/>
          </p:nvSpPr>
          <p:spPr>
            <a:xfrm>
              <a:off x="12706476" y="5427947"/>
              <a:ext cx="0" cy="1963420"/>
            </a:xfrm>
            <a:custGeom>
              <a:avLst/>
              <a:gdLst/>
              <a:ahLst/>
              <a:cxnLst/>
              <a:rect l="l" t="t" r="r" b="b"/>
              <a:pathLst>
                <a:path h="1963420">
                  <a:moveTo>
                    <a:pt x="-321" y="1963265"/>
                  </a:moveTo>
                  <a:lnTo>
                    <a:pt x="-321" y="148"/>
                  </a:lnTo>
                </a:path>
              </a:pathLst>
            </a:custGeom>
            <a:ln w="10053">
              <a:solidFill>
                <a:srgbClr val="445269"/>
              </a:solidFill>
            </a:ln>
          </p:spPr>
          <p:txBody>
            <a:bodyPr wrap="square" lIns="0" tIns="0" rIns="0" bIns="0" rtlCol="0"/>
            <a:lstStyle/>
            <a:p>
              <a:endParaRPr sz="818"/>
            </a:p>
          </p:txBody>
        </p:sp>
        <p:sp>
          <p:nvSpPr>
            <p:cNvPr id="10" name="object 10"/>
            <p:cNvSpPr/>
            <p:nvPr/>
          </p:nvSpPr>
          <p:spPr>
            <a:xfrm>
              <a:off x="7404353" y="5461475"/>
              <a:ext cx="0" cy="1964689"/>
            </a:xfrm>
            <a:custGeom>
              <a:avLst/>
              <a:gdLst/>
              <a:ahLst/>
              <a:cxnLst/>
              <a:rect l="l" t="t" r="r" b="b"/>
              <a:pathLst>
                <a:path h="1964690">
                  <a:moveTo>
                    <a:pt x="-187" y="147"/>
                  </a:moveTo>
                  <a:lnTo>
                    <a:pt x="-187" y="1964407"/>
                  </a:lnTo>
                </a:path>
              </a:pathLst>
            </a:custGeom>
            <a:ln w="1005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818"/>
            </a:p>
          </p:txBody>
        </p:sp>
        <p:sp>
          <p:nvSpPr>
            <p:cNvPr id="11" name="object 11"/>
            <p:cNvSpPr/>
            <p:nvPr/>
          </p:nvSpPr>
          <p:spPr>
            <a:xfrm>
              <a:off x="7393812" y="5440520"/>
              <a:ext cx="0" cy="1964689"/>
            </a:xfrm>
            <a:custGeom>
              <a:avLst/>
              <a:gdLst/>
              <a:ahLst/>
              <a:cxnLst/>
              <a:rect l="l" t="t" r="r" b="b"/>
              <a:pathLst>
                <a:path h="1964690">
                  <a:moveTo>
                    <a:pt x="-186" y="1964534"/>
                  </a:moveTo>
                  <a:lnTo>
                    <a:pt x="-186" y="148"/>
                  </a:lnTo>
                </a:path>
              </a:pathLst>
            </a:custGeom>
            <a:ln w="10053">
              <a:solidFill>
                <a:srgbClr val="445269"/>
              </a:solidFill>
            </a:ln>
          </p:spPr>
          <p:txBody>
            <a:bodyPr wrap="square" lIns="0" tIns="0" rIns="0" bIns="0" rtlCol="0"/>
            <a:lstStyle/>
            <a:p>
              <a:endParaRPr sz="818"/>
            </a:p>
          </p:txBody>
        </p:sp>
        <p:sp>
          <p:nvSpPr>
            <p:cNvPr id="12" name="object 12"/>
            <p:cNvSpPr/>
            <p:nvPr/>
          </p:nvSpPr>
          <p:spPr>
            <a:xfrm>
              <a:off x="10038661" y="4134239"/>
              <a:ext cx="0" cy="3277870"/>
            </a:xfrm>
            <a:custGeom>
              <a:avLst/>
              <a:gdLst/>
              <a:ahLst/>
              <a:cxnLst/>
              <a:rect l="l" t="t" r="r" b="b"/>
              <a:pathLst>
                <a:path h="3277870">
                  <a:moveTo>
                    <a:pt x="0" y="0"/>
                  </a:moveTo>
                  <a:lnTo>
                    <a:pt x="0" y="3277829"/>
                  </a:lnTo>
                </a:path>
              </a:pathLst>
            </a:custGeom>
            <a:ln w="10053">
              <a:solidFill>
                <a:srgbClr val="FFFFFF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 sz="818"/>
            </a:p>
          </p:txBody>
        </p:sp>
        <p:sp>
          <p:nvSpPr>
            <p:cNvPr id="13" name="object 13"/>
            <p:cNvSpPr/>
            <p:nvPr/>
          </p:nvSpPr>
          <p:spPr>
            <a:xfrm>
              <a:off x="10028173" y="4113243"/>
              <a:ext cx="0" cy="3280410"/>
            </a:xfrm>
            <a:custGeom>
              <a:avLst/>
              <a:gdLst/>
              <a:ahLst/>
              <a:cxnLst/>
              <a:rect l="l" t="t" r="r" b="b"/>
              <a:pathLst>
                <a:path h="3280409">
                  <a:moveTo>
                    <a:pt x="-253" y="182"/>
                  </a:moveTo>
                  <a:lnTo>
                    <a:pt x="-253" y="3280382"/>
                  </a:lnTo>
                </a:path>
              </a:pathLst>
            </a:custGeom>
            <a:ln w="10053">
              <a:solidFill>
                <a:srgbClr val="445269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 sz="818"/>
            </a:p>
          </p:txBody>
        </p:sp>
      </p:grp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3800372" y="130277"/>
            <a:ext cx="1949799" cy="351364"/>
          </a:xfrm>
          <a:prstGeom prst="rect">
            <a:avLst/>
          </a:prstGeom>
        </p:spPr>
        <p:txBody>
          <a:bodyPr vert="horz" wrap="square" lIns="0" tIns="5193" rIns="0" bIns="0" rtlCol="0" anchor="ctr">
            <a:spAutoFit/>
          </a:bodyPr>
          <a:lstStyle/>
          <a:p>
            <a:pPr marL="5770">
              <a:spcBef>
                <a:spcPts val="41"/>
              </a:spcBef>
            </a:pPr>
            <a:r>
              <a:rPr sz="2249" spc="-5" dirty="0"/>
              <a:t>Empirik</a:t>
            </a:r>
            <a:r>
              <a:rPr sz="2249" spc="-59" dirty="0"/>
              <a:t> </a:t>
            </a:r>
            <a:r>
              <a:rPr sz="2249" spc="-14" dirty="0"/>
              <a:t>qayda</a:t>
            </a:r>
            <a:endParaRPr sz="2249" dirty="0"/>
          </a:p>
        </p:txBody>
      </p:sp>
      <p:grpSp>
        <p:nvGrpSpPr>
          <p:cNvPr id="15" name="object 15"/>
          <p:cNvGrpSpPr/>
          <p:nvPr/>
        </p:nvGrpSpPr>
        <p:grpSpPr>
          <a:xfrm>
            <a:off x="3166" y="598681"/>
            <a:ext cx="9137718" cy="150295"/>
            <a:chOff x="-5026" y="1317836"/>
            <a:chExt cx="20114260" cy="330835"/>
          </a:xfrm>
          <a:solidFill>
            <a:srgbClr val="FFC000"/>
          </a:solidFill>
        </p:grpSpPr>
        <p:sp>
          <p:nvSpPr>
            <p:cNvPr id="16" name="object 16"/>
            <p:cNvSpPr/>
            <p:nvPr/>
          </p:nvSpPr>
          <p:spPr>
            <a:xfrm>
              <a:off x="0" y="1338865"/>
              <a:ext cx="20104100" cy="309245"/>
            </a:xfrm>
            <a:custGeom>
              <a:avLst/>
              <a:gdLst/>
              <a:ahLst/>
              <a:cxnLst/>
              <a:rect l="l" t="t" r="r" b="b"/>
              <a:pathLst>
                <a:path w="20104100" h="309244">
                  <a:moveTo>
                    <a:pt x="20103591" y="252"/>
                  </a:moveTo>
                  <a:lnTo>
                    <a:pt x="0" y="252"/>
                  </a:lnTo>
                  <a:lnTo>
                    <a:pt x="0" y="309425"/>
                  </a:lnTo>
                  <a:lnTo>
                    <a:pt x="20103591" y="309425"/>
                  </a:lnTo>
                  <a:lnTo>
                    <a:pt x="20103591" y="252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818"/>
            </a:p>
          </p:txBody>
        </p:sp>
        <p:sp>
          <p:nvSpPr>
            <p:cNvPr id="17" name="object 17"/>
            <p:cNvSpPr/>
            <p:nvPr/>
          </p:nvSpPr>
          <p:spPr>
            <a:xfrm>
              <a:off x="0" y="1322863"/>
              <a:ext cx="20104100" cy="309245"/>
            </a:xfrm>
            <a:custGeom>
              <a:avLst/>
              <a:gdLst/>
              <a:ahLst/>
              <a:cxnLst/>
              <a:rect l="l" t="t" r="r" b="b"/>
              <a:pathLst>
                <a:path w="20104100" h="309244">
                  <a:moveTo>
                    <a:pt x="0" y="309426"/>
                  </a:moveTo>
                  <a:lnTo>
                    <a:pt x="20103591" y="309426"/>
                  </a:lnTo>
                  <a:lnTo>
                    <a:pt x="20103591" y="252"/>
                  </a:lnTo>
                  <a:lnTo>
                    <a:pt x="0" y="252"/>
                  </a:lnTo>
                  <a:lnTo>
                    <a:pt x="0" y="309426"/>
                  </a:lnTo>
                  <a:close/>
                </a:path>
              </a:pathLst>
            </a:custGeom>
            <a:grpFill/>
            <a:ln w="10053">
              <a:solidFill>
                <a:srgbClr val="12755F"/>
              </a:solidFill>
            </a:ln>
          </p:spPr>
          <p:txBody>
            <a:bodyPr wrap="square" lIns="0" tIns="0" rIns="0" bIns="0" rtlCol="0"/>
            <a:lstStyle/>
            <a:p>
              <a:endParaRPr sz="818"/>
            </a:p>
          </p:txBody>
        </p:sp>
      </p:grpSp>
      <p:sp>
        <p:nvSpPr>
          <p:cNvPr id="19" name="Date Placeholder 18"/>
          <p:cNvSpPr>
            <a:spLocks noGrp="1"/>
          </p:cNvSpPr>
          <p:nvPr>
            <p:ph type="dt" sz="half" idx="4294967295"/>
          </p:nvPr>
        </p:nvSpPr>
        <p:spPr/>
        <p:txBody>
          <a:bodyPr/>
          <a:lstStyle/>
          <a:p>
            <a:fld id="{33FDEC4D-78A3-4608-9173-3CE85CE8E022}" type="datetime1">
              <a:rPr lang="en-US" smtClean="0"/>
              <a:t>8/12/2020</a:t>
            </a:fld>
            <a:endParaRPr lang="en-US" dirty="0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8</a:t>
            </a:fld>
            <a:endParaRPr lang="ru-RU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835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…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variable is normally distributed with a 99% confidence level if both standard scores lie in this interval:  (-2.58, 2.58).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B3E0A-0FD8-4297-982C-89D95F5AC889}" type="datetime1">
              <a:rPr lang="en-US" smtClean="0"/>
              <a:t>8/12/2020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AE3AD-3339-4CC0-BAFD-E0A16E3F6F2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873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ă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343</TotalTime>
  <Words>1045</Words>
  <Application>Microsoft Office PowerPoint</Application>
  <PresentationFormat>On-screen Show (16:9)</PresentationFormat>
  <Paragraphs>199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Arial</vt:lpstr>
      <vt:lpstr>Calibri</vt:lpstr>
      <vt:lpstr>Palatino Linotype</vt:lpstr>
      <vt:lpstr>Tahoma</vt:lpstr>
      <vt:lpstr>Times New Roman</vt:lpstr>
      <vt:lpstr>Temă Office</vt:lpstr>
      <vt:lpstr>PowerPoint Presentation</vt:lpstr>
      <vt:lpstr>…</vt:lpstr>
      <vt:lpstr>…</vt:lpstr>
      <vt:lpstr>…</vt:lpstr>
      <vt:lpstr>Z Score Dəyəri</vt:lpstr>
      <vt:lpstr>Empirik qayda</vt:lpstr>
      <vt:lpstr>Empirik qayda</vt:lpstr>
      <vt:lpstr>Empirik qayda</vt:lpstr>
      <vt:lpstr>…</vt:lpstr>
      <vt:lpstr>…</vt:lpstr>
      <vt:lpstr>The Q-Q plot for a positively skewed distribution</vt:lpstr>
      <vt:lpstr>The Q-Q plot for a negatively skewed distribution</vt:lpstr>
      <vt:lpstr>The Q-Q plot for a leptokurtic distribution</vt:lpstr>
      <vt:lpstr>The Q-Q plot for a platikurtic distribution</vt:lpstr>
      <vt:lpstr>PowerPoint Presentation</vt:lpstr>
      <vt:lpstr>…</vt:lpstr>
      <vt:lpstr>…</vt:lpstr>
      <vt:lpstr>How to manage the outliers?…</vt:lpstr>
      <vt:lpstr>How to manage the outliers?…</vt:lpstr>
      <vt:lpstr>How to manage the outliers?…</vt:lpstr>
      <vt:lpstr>How to manage the outliers?…</vt:lpstr>
      <vt:lpstr>Values of Coefficient - interpretation…</vt:lpstr>
      <vt:lpstr>Sign of Pearson’s correlation coefficient - interpretation…</vt:lpstr>
      <vt:lpstr>Visualization of correlation</vt:lpstr>
      <vt:lpstr>…</vt:lpstr>
      <vt:lpstr>Variable Combinations Scenarios</vt:lpstr>
      <vt:lpstr>1.Countinuous-Countinuous</vt:lpstr>
      <vt:lpstr>A. Pearson Correlation</vt:lpstr>
      <vt:lpstr>Features of  Correlation Coefficient, r</vt:lpstr>
      <vt:lpstr>Scatter Plots of Data with Various Correlation Coefficients</vt:lpstr>
      <vt:lpstr>B. Spearman Correlation</vt:lpstr>
      <vt:lpstr>2.Countinuous-Ordinal</vt:lpstr>
      <vt:lpstr>3. Countinuous-Nominal</vt:lpstr>
      <vt:lpstr>4. Nominal-Nominal</vt:lpstr>
      <vt:lpstr>5. Ordinal-Ordinal</vt:lpstr>
      <vt:lpstr>   6. Ordinal-Nominal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Prezentare PowerPoint</dc:title>
  <dc:creator>bogdan</dc:creator>
  <cp:lastModifiedBy>Kamal F. Mirzeyev</cp:lastModifiedBy>
  <cp:revision>95</cp:revision>
  <dcterms:created xsi:type="dcterms:W3CDTF">2014-10-10T10:38:27Z</dcterms:created>
  <dcterms:modified xsi:type="dcterms:W3CDTF">2020-08-12T06:25:37Z</dcterms:modified>
</cp:coreProperties>
</file>