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4" r:id="rId10"/>
    <p:sldId id="265" r:id="rId11"/>
    <p:sldId id="268" r:id="rId12"/>
    <p:sldId id="266" r:id="rId13"/>
    <p:sldId id="267" r:id="rId14"/>
    <p:sldId id="27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F0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1762" y="-3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7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0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07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26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55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00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35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92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01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14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B889-9D34-4BBB-8EBF-7B432ADE08F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8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" y="2204503"/>
            <a:ext cx="9143999" cy="1979570"/>
          </a:xfrm>
        </p:spPr>
        <p:txBody>
          <a:bodyPr>
            <a:noAutofit/>
          </a:bodyPr>
          <a:lstStyle/>
          <a:p>
            <a:r>
              <a:rPr lang="ru-RU" sz="4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Разработка системы для автоматизации расчета себестоимости готовой </a:t>
            </a:r>
            <a:br>
              <a:rPr lang="ru-RU" sz="4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sz="4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продукции типографии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2285992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4429124" y="5155177"/>
            <a:ext cx="4714876" cy="1176350"/>
          </a:xfrm>
          <a:prstGeom prst="rect">
            <a:avLst/>
          </a:prstGeom>
          <a:effectLst>
            <a:outerShdw blurRad="50800" dist="38100" dir="66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Выполнила:  Иванов</a:t>
            </a:r>
            <a:r>
              <a:rPr kumimoji="0" lang="ru-RU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И.И.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Руководитель</a:t>
            </a:r>
            <a:r>
              <a:rPr kumimoji="0" lang="ru-RU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: Сидоров С.С. 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85728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/>
              <a:t>Казанский национальный исследовательский технологический университет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42918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Кафедра информатики и </a:t>
            </a:r>
            <a:r>
              <a:rPr lang="ru-RU" sz="2100" dirty="0"/>
              <a:t>прикладной</a:t>
            </a:r>
            <a:r>
              <a:rPr lang="ru-RU" sz="2200" dirty="0"/>
              <a:t> математики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128586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Выпускная квалификационная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1693832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48145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Пример оформления счета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4635" r="2553"/>
          <a:stretch>
            <a:fillRect/>
          </a:stretch>
        </p:blipFill>
        <p:spPr bwMode="auto">
          <a:xfrm>
            <a:off x="2811439" y="639256"/>
            <a:ext cx="6332561" cy="621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Рисунок 4" descr="док сохр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590" y="1336530"/>
            <a:ext cx="2847975" cy="1552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1"/>
            <a:ext cx="9143999" cy="817418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База данных клиентов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5305" t="4458" r="54430" b="29454"/>
          <a:stretch>
            <a:fillRect/>
          </a:stretch>
        </p:blipFill>
        <p:spPr bwMode="auto">
          <a:xfrm>
            <a:off x="1801335" y="654884"/>
            <a:ext cx="2688778" cy="3301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Рисунок 4" descr="бд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9752" y="4067033"/>
            <a:ext cx="6933808" cy="2790967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 l="15217" t="4849" r="54173" b="29561"/>
          <a:stretch>
            <a:fillRect/>
          </a:stretch>
        </p:blipFill>
        <p:spPr bwMode="auto">
          <a:xfrm>
            <a:off x="4640239" y="639050"/>
            <a:ext cx="2765113" cy="333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669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Редактор макета</a:t>
            </a:r>
          </a:p>
        </p:txBody>
      </p:sp>
      <p:pic>
        <p:nvPicPr>
          <p:cNvPr id="4" name="Содержимое 3" descr="Редактор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065879"/>
            <a:ext cx="5403273" cy="2908924"/>
          </a:xfrm>
        </p:spPr>
      </p:pic>
      <p:pic>
        <p:nvPicPr>
          <p:cNvPr id="5" name="Рисунок 4" descr="Редактор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948545"/>
            <a:ext cx="5382491" cy="2909455"/>
          </a:xfrm>
          <a:prstGeom prst="rect">
            <a:avLst/>
          </a:prstGeom>
        </p:spPr>
      </p:pic>
      <p:pic>
        <p:nvPicPr>
          <p:cNvPr id="6" name="Рисунок 5" descr="Редактор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1440" y="1731819"/>
            <a:ext cx="376256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Пример расчета продукции, изготовленной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на лазерном станке</a:t>
            </a:r>
          </a:p>
        </p:txBody>
      </p:sp>
      <p:pic>
        <p:nvPicPr>
          <p:cNvPr id="4" name="Содержимое 3" descr="лазер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16528"/>
          <a:stretch>
            <a:fillRect/>
          </a:stretch>
        </p:blipFill>
        <p:spPr>
          <a:xfrm>
            <a:off x="0" y="1388321"/>
            <a:ext cx="9144000" cy="5248007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Заключение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8650" y="1665028"/>
            <a:ext cx="7886700" cy="4720008"/>
          </a:xfrm>
        </p:spPr>
        <p:txBody>
          <a:bodyPr>
            <a:normAutofit fontScale="70000" lnSpcReduction="20000"/>
          </a:bodyPr>
          <a:lstStyle/>
          <a:p>
            <a:pPr marL="0" indent="45085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800" dirty="0"/>
              <a:t>Разработана система для автоматизации расчета себестоимости готовой продукции типографии, которая позволяет: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</a:pPr>
            <a:r>
              <a:rPr lang="ru-RU" sz="2800" dirty="0"/>
              <a:t>производить расчет полиграфических заказов любой сложности;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</a:pPr>
            <a:r>
              <a:rPr lang="ru-RU" sz="2800" dirty="0"/>
              <a:t>учитывать при расчете характеристики имеющихся принтеров, форматы, типы и виды бумаги, </a:t>
            </a:r>
            <a:r>
              <a:rPr lang="ru-RU" sz="2800" dirty="0" err="1"/>
              <a:t>послепечатную</a:t>
            </a:r>
            <a:r>
              <a:rPr lang="ru-RU" sz="2800" dirty="0"/>
              <a:t> обработку (</a:t>
            </a:r>
            <a:r>
              <a:rPr lang="ru-RU" sz="2800" dirty="0" err="1"/>
              <a:t>ламинация</a:t>
            </a:r>
            <a:r>
              <a:rPr lang="ru-RU" sz="2800" dirty="0"/>
              <a:t>, брошюровка, тиснение, </a:t>
            </a:r>
            <a:r>
              <a:rPr lang="ru-RU" sz="2800" dirty="0" err="1"/>
              <a:t>биговка</a:t>
            </a:r>
            <a:r>
              <a:rPr lang="ru-RU" sz="2800" dirty="0"/>
              <a:t>), услуги по разработке дизайна;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</a:pPr>
            <a:r>
              <a:rPr lang="ru-RU" sz="2800" dirty="0"/>
              <a:t>производить калькуляцию лазерной резки и гравировки;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</a:pPr>
            <a:r>
              <a:rPr lang="ru-RU" sz="2800" dirty="0"/>
              <a:t>выводить себестоимость единицы продукции, всего тиража, сумму с учетом скидки и НДС, итоговую цену;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</a:pPr>
            <a:r>
              <a:rPr lang="ru-RU" sz="2800" dirty="0"/>
              <a:t>осуществлять оформление счета в виде готового документа </a:t>
            </a:r>
            <a:r>
              <a:rPr lang="en-US" sz="2800" dirty="0"/>
              <a:t>Word</a:t>
            </a:r>
            <a:r>
              <a:rPr lang="ru-RU" sz="2800" dirty="0"/>
              <a:t>;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</a:pPr>
            <a:r>
              <a:rPr lang="ru-RU" sz="2800" dirty="0"/>
              <a:t>предоставлять возможность менять ценовую политику фирмы.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97892"/>
            <a:ext cx="7886700" cy="795801"/>
          </a:xfrm>
          <a:effectLst/>
        </p:spPr>
        <p:txBody>
          <a:bodyPr>
            <a:normAutofit/>
          </a:bodyPr>
          <a:lstStyle/>
          <a:p>
            <a:pPr algn="ctr"/>
            <a:r>
              <a:rPr lang="ru-RU" sz="4800" dirty="0">
                <a:solidFill>
                  <a:schemeClr val="bg1"/>
                </a:solidFill>
              </a:rPr>
              <a:t>Цель и задачи</a:t>
            </a:r>
            <a:endParaRPr lang="ru-RU" sz="48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Содержимое 2"/>
          <p:cNvSpPr>
            <a:spLocks noGrp="1"/>
          </p:cNvSpPr>
          <p:nvPr>
            <p:ph idx="1"/>
          </p:nvPr>
        </p:nvSpPr>
        <p:spPr>
          <a:xfrm>
            <a:off x="387932" y="1794163"/>
            <a:ext cx="8645236" cy="4525963"/>
          </a:xfrm>
        </p:spPr>
        <p:txBody>
          <a:bodyPr>
            <a:normAutofit lnSpcReduction="10000"/>
          </a:bodyPr>
          <a:lstStyle/>
          <a:p>
            <a:pPr marL="0" indent="450850" algn="just">
              <a:buNone/>
            </a:pPr>
            <a:r>
              <a:rPr lang="ru-RU" sz="3000" b="1" dirty="0"/>
              <a:t>Цель: </a:t>
            </a:r>
            <a:r>
              <a:rPr lang="ru-RU" sz="3000" dirty="0"/>
              <a:t>разработать систему для  автоматизации расчета себестоимости готовой продукции типографии.</a:t>
            </a:r>
          </a:p>
          <a:p>
            <a:pPr marL="900113" indent="-449263" algn="just">
              <a:buNone/>
            </a:pPr>
            <a:r>
              <a:rPr lang="ru-RU" sz="3000" b="1" dirty="0"/>
              <a:t>Задачи: </a:t>
            </a:r>
          </a:p>
          <a:p>
            <a:pPr marL="442913" indent="-442913" algn="just"/>
            <a:r>
              <a:rPr lang="ru-RU" sz="3000" dirty="0"/>
              <a:t>произвести анализ предметной области;</a:t>
            </a:r>
          </a:p>
          <a:p>
            <a:pPr marL="442913" indent="-442913" algn="just"/>
            <a:r>
              <a:rPr lang="ru-RU" sz="3000" dirty="0"/>
              <a:t>изучить и провести обзор известных проектных решений;</a:t>
            </a:r>
          </a:p>
          <a:p>
            <a:pPr marL="442913" indent="-442913" algn="just"/>
            <a:r>
              <a:rPr lang="ru-RU" sz="3000" dirty="0"/>
              <a:t>разработать структуру системы;	</a:t>
            </a:r>
          </a:p>
          <a:p>
            <a:pPr marL="442913" indent="-442913" algn="just"/>
            <a:r>
              <a:rPr lang="ru-RU" sz="3000" dirty="0"/>
              <a:t>выбрать среду и язык программирования;</a:t>
            </a:r>
          </a:p>
          <a:p>
            <a:pPr marL="442913" indent="-442913" algn="just"/>
            <a:r>
              <a:rPr lang="ru-RU" sz="3000" dirty="0"/>
              <a:t>разработать и протестировать систему.</a:t>
            </a:r>
          </a:p>
        </p:txBody>
      </p:sp>
    </p:spTree>
    <p:extLst>
      <p:ext uri="{BB962C8B-B14F-4D97-AF65-F5344CB8AC3E}">
        <p14:creationId xmlns:p14="http://schemas.microsoft.com/office/powerpoint/2010/main" val="172425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818869" y="3275463"/>
            <a:ext cx="7806519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1003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19878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Отличие стоимости от себестоимости</a:t>
            </a:r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1918855"/>
            <a:ext cx="8229600" cy="4525963"/>
          </a:xfrm>
        </p:spPr>
        <p:txBody>
          <a:bodyPr>
            <a:noAutofit/>
          </a:bodyPr>
          <a:lstStyle/>
          <a:p>
            <a:pPr marL="0" indent="442913" algn="just">
              <a:buNone/>
            </a:pPr>
            <a:r>
              <a:rPr lang="ru-RU" sz="3000" b="1" dirty="0"/>
              <a:t>Себестоимость продукции</a:t>
            </a:r>
            <a:r>
              <a:rPr lang="ru-RU" sz="3000" dirty="0"/>
              <a:t> - денежное выражение затрат предприятия на изготовление и реализацию единицы продукции.</a:t>
            </a:r>
            <a:endParaRPr lang="ru-RU" sz="2400" dirty="0"/>
          </a:p>
          <a:p>
            <a:pPr marL="0" indent="442913" algn="ctr">
              <a:spcBef>
                <a:spcPts val="1800"/>
              </a:spcBef>
              <a:spcAft>
                <a:spcPts val="1800"/>
              </a:spcAft>
              <a:buNone/>
            </a:pPr>
            <a:r>
              <a:rPr lang="ru-RU" sz="2400" i="1" dirty="0"/>
              <a:t>Себестоимость = стоимость материалов + затраты на выполнение работ </a:t>
            </a:r>
            <a:endParaRPr lang="ru-RU" sz="2800" i="1" dirty="0"/>
          </a:p>
          <a:p>
            <a:pPr marL="0" indent="442913" algn="just">
              <a:buNone/>
            </a:pPr>
            <a:r>
              <a:rPr lang="ru-RU" sz="2800" b="1" dirty="0"/>
              <a:t>Стоимость </a:t>
            </a:r>
            <a:r>
              <a:rPr lang="ru-RU" sz="2800" dirty="0"/>
              <a:t>складывается из себестоимости продукции с накруткой на нее определенного процента рентабельности с целью получения прибыли.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Требования к функциональным  характеристикам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30374"/>
            <a:ext cx="8210550" cy="4746625"/>
          </a:xfrm>
        </p:spPr>
        <p:txBody>
          <a:bodyPr>
            <a:normAutofit fontScale="92500" lnSpcReduction="10000"/>
          </a:bodyPr>
          <a:lstStyle/>
          <a:p>
            <a:pPr lvl="0" algn="just">
              <a:lnSpc>
                <a:spcPct val="110000"/>
              </a:lnSpc>
            </a:pPr>
            <a:r>
              <a:rPr lang="ru-RU" sz="2400" dirty="0"/>
              <a:t>производить быстрый расчет полиграфических заказов любой сложности;</a:t>
            </a:r>
          </a:p>
          <a:p>
            <a:pPr lvl="0" algn="just">
              <a:lnSpc>
                <a:spcPct val="110000"/>
              </a:lnSpc>
            </a:pPr>
            <a:r>
              <a:rPr lang="ru-RU" sz="2400" dirty="0"/>
              <a:t>учитывать при расчете характеристики имеющихся принтеров, форматы, типы и виды бумаги, послепечатную обработку (ламинация, брошюровка, тиснение, биговка), услуги по разработке дизайна;</a:t>
            </a:r>
          </a:p>
          <a:p>
            <a:pPr lvl="0" algn="just">
              <a:lnSpc>
                <a:spcPct val="110000"/>
              </a:lnSpc>
            </a:pPr>
            <a:r>
              <a:rPr lang="ru-RU" sz="2400" dirty="0"/>
              <a:t>производить калькуляцию лазерной резки и гравировки;</a:t>
            </a:r>
          </a:p>
          <a:p>
            <a:pPr lvl="0" algn="just">
              <a:lnSpc>
                <a:spcPct val="110000"/>
              </a:lnSpc>
            </a:pPr>
            <a:r>
              <a:rPr lang="ru-RU" sz="2400" dirty="0"/>
              <a:t>выводить себестоимость единицы продукции, всего тиража, сумму с учетом скидки и НДС, итоговую цену;</a:t>
            </a:r>
          </a:p>
          <a:p>
            <a:pPr lvl="0" algn="just">
              <a:lnSpc>
                <a:spcPct val="110000"/>
              </a:lnSpc>
            </a:pPr>
            <a:r>
              <a:rPr lang="ru-RU" sz="2400" dirty="0"/>
              <a:t>осуществлять оформление счета в виде готового документа </a:t>
            </a:r>
            <a:r>
              <a:rPr lang="en-US" sz="2400" dirty="0"/>
              <a:t>Word</a:t>
            </a:r>
            <a:r>
              <a:rPr lang="ru-RU" sz="2400" dirty="0"/>
              <a:t>;</a:t>
            </a:r>
          </a:p>
          <a:p>
            <a:pPr lvl="0" algn="just">
              <a:lnSpc>
                <a:spcPct val="110000"/>
              </a:lnSpc>
            </a:pPr>
            <a:r>
              <a:rPr lang="ru-RU" sz="2400" dirty="0"/>
              <a:t>предоставлять возможность менять ценовую политику фирмы. 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43552" y="17910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Средства разработки</a:t>
            </a:r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846161" y="2098963"/>
            <a:ext cx="7854494" cy="3919700"/>
          </a:xfrm>
        </p:spPr>
        <p:txBody>
          <a:bodyPr>
            <a:normAutofit/>
          </a:bodyPr>
          <a:lstStyle/>
          <a:p>
            <a:pPr marL="442913" indent="-442913"/>
            <a:r>
              <a:rPr lang="ru-RU" sz="3200" dirty="0"/>
              <a:t>Среда разработки </a:t>
            </a:r>
            <a:r>
              <a:rPr lang="en-US" sz="3200" dirty="0"/>
              <a:t>Visual Studio 2015</a:t>
            </a:r>
          </a:p>
          <a:p>
            <a:pPr marL="442913" indent="-442913"/>
            <a:r>
              <a:rPr lang="ru-RU" sz="3200" dirty="0"/>
              <a:t>Язык программирования </a:t>
            </a:r>
            <a:r>
              <a:rPr lang="en-US" sz="3200" dirty="0"/>
              <a:t>C#</a:t>
            </a:r>
            <a:endParaRPr lang="ru-RU" sz="3200" dirty="0"/>
          </a:p>
          <a:p>
            <a:pPr marL="442913" lvl="0" indent="-442913">
              <a:buNone/>
            </a:pPr>
            <a:endParaRPr lang="ru-RU" sz="3200" dirty="0"/>
          </a:p>
          <a:p>
            <a:pPr marL="442913" lvl="0" indent="-442913">
              <a:spcAft>
                <a:spcPts val="1200"/>
              </a:spcAft>
              <a:buNone/>
            </a:pPr>
            <a:r>
              <a:rPr lang="ru-RU" sz="3200" dirty="0"/>
              <a:t>Офисные программы:</a:t>
            </a:r>
          </a:p>
          <a:p>
            <a:pPr marL="439738" lvl="0" indent="-439738">
              <a:spcBef>
                <a:spcPct val="20000"/>
              </a:spcBef>
              <a:tabLst>
                <a:tab pos="442913" algn="l"/>
              </a:tabLst>
            </a:pPr>
            <a:r>
              <a:rPr lang="en-US" sz="3200" dirty="0"/>
              <a:t>Microsoft Word</a:t>
            </a:r>
          </a:p>
          <a:p>
            <a:pPr marL="439738" lvl="0" indent="-439738" defTabSz="914400">
              <a:lnSpc>
                <a:spcPct val="100000"/>
              </a:lnSpc>
              <a:spcBef>
                <a:spcPct val="20000"/>
              </a:spcBef>
              <a:tabLst>
                <a:tab pos="442913" algn="l"/>
              </a:tabLst>
              <a:defRPr/>
            </a:pPr>
            <a:r>
              <a:rPr lang="en-US" sz="3200" dirty="0"/>
              <a:t>Microsoft Excel</a:t>
            </a:r>
            <a:endParaRPr lang="ru-RU" sz="3200" dirty="0"/>
          </a:p>
          <a:p>
            <a:pPr marL="342900" lvl="0" indent="-342900" defTabSz="914400">
              <a:lnSpc>
                <a:spcPct val="100000"/>
              </a:lnSpc>
              <a:spcBef>
                <a:spcPct val="20000"/>
              </a:spcBef>
              <a:defRPr/>
            </a:pPr>
            <a:endParaRPr lang="ru-RU" sz="3200" dirty="0"/>
          </a:p>
          <a:p>
            <a:pPr marL="442913" lvl="0" indent="-442913">
              <a:buNone/>
            </a:pPr>
            <a:endParaRPr lang="ru-RU" sz="3200" dirty="0"/>
          </a:p>
          <a:p>
            <a:pPr marL="442913" indent="-442913"/>
            <a:endParaRPr lang="ru-RU" sz="3200" dirty="0"/>
          </a:p>
          <a:p>
            <a:endParaRPr lang="ru-RU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28269" y="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Функциональная схема расчета себестоимости </a:t>
            </a:r>
          </a:p>
        </p:txBody>
      </p:sp>
      <p:pic>
        <p:nvPicPr>
          <p:cNvPr id="5" name="Содержимое 3" descr="D:\Диплом\мой\2.JPG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6" b="9190"/>
          <a:stretch/>
        </p:blipFill>
        <p:spPr bwMode="auto">
          <a:xfrm>
            <a:off x="343304" y="1895875"/>
            <a:ext cx="8400572" cy="46434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5" descr="структура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2643" y="163773"/>
            <a:ext cx="7494378" cy="6694227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3753133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Структурная схема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программы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5" descr="блок схема 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2396"/>
          <a:stretch>
            <a:fillRect/>
          </a:stretch>
        </p:blipFill>
        <p:spPr>
          <a:xfrm>
            <a:off x="245660" y="46100"/>
            <a:ext cx="8720920" cy="68119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4954732" cy="113116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Блок-схема алгоритма работы программы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5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Пример расчета печатной продукции</a:t>
            </a:r>
          </a:p>
        </p:txBody>
      </p:sp>
      <p:pic>
        <p:nvPicPr>
          <p:cNvPr id="4" name="Содержимое 3" descr="расчет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525236"/>
            <a:ext cx="9210418" cy="63327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312</Words>
  <Application>Microsoft Office PowerPoint</Application>
  <PresentationFormat>Экран (4:3)</PresentationFormat>
  <Paragraphs>50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Разработка системы для автоматизации расчета себестоимости готовой  продукции типографии</vt:lpstr>
      <vt:lpstr>Цель и задачи</vt:lpstr>
      <vt:lpstr>Отличие стоимости от себестоимости</vt:lpstr>
      <vt:lpstr>Требования к функциональным  характеристикам</vt:lpstr>
      <vt:lpstr>Средства разработки</vt:lpstr>
      <vt:lpstr>Функциональная схема расчета себестоимости </vt:lpstr>
      <vt:lpstr>Структурная схема  программы</vt:lpstr>
      <vt:lpstr>Блок-схема алгоритма работы программы</vt:lpstr>
      <vt:lpstr>Пример расчета печатной продукции</vt:lpstr>
      <vt:lpstr>Пример оформления счета</vt:lpstr>
      <vt:lpstr>База данных клиентов</vt:lpstr>
      <vt:lpstr>Редактор макета</vt:lpstr>
      <vt:lpstr>Пример расчета продукции, изготовленной  на лазерном станке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Павел</dc:creator>
  <cp:lastModifiedBy>Microsoft Office User</cp:lastModifiedBy>
  <cp:revision>90</cp:revision>
  <dcterms:created xsi:type="dcterms:W3CDTF">2014-11-21T11:00:06Z</dcterms:created>
  <dcterms:modified xsi:type="dcterms:W3CDTF">2023-05-19T15:37:11Z</dcterms:modified>
</cp:coreProperties>
</file>