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72" r:id="rId4"/>
    <p:sldId id="258" r:id="rId5"/>
    <p:sldId id="261" r:id="rId6"/>
    <p:sldId id="262" r:id="rId7"/>
    <p:sldId id="264" r:id="rId8"/>
    <p:sldId id="268" r:id="rId9"/>
    <p:sldId id="273" r:id="rId10"/>
    <p:sldId id="274" r:id="rId11"/>
    <p:sldId id="265" r:id="rId12"/>
    <p:sldId id="266" r:id="rId13"/>
    <p:sldId id="267" r:id="rId14"/>
    <p:sldId id="269" r:id="rId15"/>
    <p:sldId id="27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5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508" autoAdjust="0"/>
    <p:restoredTop sz="71114" autoAdjust="0"/>
  </p:normalViewPr>
  <p:slideViewPr>
    <p:cSldViewPr>
      <p:cViewPr>
        <p:scale>
          <a:sx n="75" d="100"/>
          <a:sy n="75" d="100"/>
        </p:scale>
        <p:origin x="2256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05E0DC-D919-4002-9DFC-1F331EA742AB}" type="doc">
      <dgm:prSet loTypeId="urn:microsoft.com/office/officeart/2005/8/layout/vList2" loCatId="list" qsTypeId="urn:microsoft.com/office/officeart/2005/8/quickstyle/simple1" qsCatId="simple" csTypeId="urn:microsoft.com/office/officeart/2005/8/colors/accent6_1" csCatId="accent6"/>
      <dgm:spPr/>
      <dgm:t>
        <a:bodyPr/>
        <a:lstStyle/>
        <a:p>
          <a:endParaRPr lang="ru-RU"/>
        </a:p>
      </dgm:t>
    </dgm:pt>
    <dgm:pt modelId="{3362AF60-79B8-47C1-913F-D02E40F103BF}">
      <dgm:prSet/>
      <dgm:spPr/>
      <dgm:t>
        <a:bodyPr/>
        <a:lstStyle/>
        <a:p>
          <a:pPr rtl="0"/>
          <a:r>
            <a:rPr lang="ru-RU" dirty="0" smtClean="0"/>
            <a:t>электронный курс является удобным и необходимым средством обучения. </a:t>
          </a:r>
          <a:endParaRPr lang="ru-RU" dirty="0"/>
        </a:p>
      </dgm:t>
    </dgm:pt>
    <dgm:pt modelId="{ECEBADE4-1C34-48D0-A6BA-3E7EBB99A710}" type="parTrans" cxnId="{E69E10FD-A81D-49C8-88DA-B6FE02C052F5}">
      <dgm:prSet/>
      <dgm:spPr/>
      <dgm:t>
        <a:bodyPr/>
        <a:lstStyle/>
        <a:p>
          <a:endParaRPr lang="ru-RU"/>
        </a:p>
      </dgm:t>
    </dgm:pt>
    <dgm:pt modelId="{53164CF5-6F5A-4397-808A-13EA5B7FEEDE}" type="sibTrans" cxnId="{E69E10FD-A81D-49C8-88DA-B6FE02C052F5}">
      <dgm:prSet/>
      <dgm:spPr/>
      <dgm:t>
        <a:bodyPr/>
        <a:lstStyle/>
        <a:p>
          <a:endParaRPr lang="ru-RU"/>
        </a:p>
      </dgm:t>
    </dgm:pt>
    <dgm:pt modelId="{4D2A3974-7A1A-4966-B3E7-BD4999F2D463}">
      <dgm:prSet/>
      <dgm:spPr/>
      <dgm:t>
        <a:bodyPr/>
        <a:lstStyle/>
        <a:p>
          <a:pPr rtl="0"/>
          <a:r>
            <a:rPr lang="ru-RU" dirty="0" smtClean="0"/>
            <a:t>курс полезен при индивидуальной и самостоятельной работе, они очень важны для личностно-ориентационной системы обучения.</a:t>
          </a:r>
          <a:endParaRPr lang="ru-RU" dirty="0"/>
        </a:p>
      </dgm:t>
    </dgm:pt>
    <dgm:pt modelId="{72E4D193-6F31-4734-B015-E4353849110D}" type="parTrans" cxnId="{64B142E8-630D-4962-A33C-12236CAA5B96}">
      <dgm:prSet/>
      <dgm:spPr/>
      <dgm:t>
        <a:bodyPr/>
        <a:lstStyle/>
        <a:p>
          <a:endParaRPr lang="ru-RU"/>
        </a:p>
      </dgm:t>
    </dgm:pt>
    <dgm:pt modelId="{9257560B-5ADE-4089-B37F-CAB6F68051EB}" type="sibTrans" cxnId="{64B142E8-630D-4962-A33C-12236CAA5B96}">
      <dgm:prSet/>
      <dgm:spPr/>
      <dgm:t>
        <a:bodyPr/>
        <a:lstStyle/>
        <a:p>
          <a:endParaRPr lang="ru-RU"/>
        </a:p>
      </dgm:t>
    </dgm:pt>
    <dgm:pt modelId="{C41993D0-B1A0-41B3-A479-38DBFAC43FAB}">
      <dgm:prSet/>
      <dgm:spPr/>
      <dgm:t>
        <a:bodyPr/>
        <a:lstStyle/>
        <a:p>
          <a:pPr rtl="0"/>
          <a:r>
            <a:rPr lang="ru-RU" dirty="0" smtClean="0"/>
            <a:t>применение и использование обучающих программ по разным дисциплинам позволяет повысить не только интерес к будущей специальности, но и успеваемость по данной дисциплине. </a:t>
          </a:r>
          <a:endParaRPr lang="ru-RU" dirty="0"/>
        </a:p>
      </dgm:t>
    </dgm:pt>
    <dgm:pt modelId="{52AC1DA1-977F-4B07-AA71-3EADB5BE23E2}" type="parTrans" cxnId="{9365EB32-DF6C-48FA-9AC8-4C5DA2B7E42F}">
      <dgm:prSet/>
      <dgm:spPr/>
      <dgm:t>
        <a:bodyPr/>
        <a:lstStyle/>
        <a:p>
          <a:endParaRPr lang="ru-RU"/>
        </a:p>
      </dgm:t>
    </dgm:pt>
    <dgm:pt modelId="{ADDD4792-9EC1-4BA3-AEE8-CB52EFF47D17}" type="sibTrans" cxnId="{9365EB32-DF6C-48FA-9AC8-4C5DA2B7E42F}">
      <dgm:prSet/>
      <dgm:spPr/>
      <dgm:t>
        <a:bodyPr/>
        <a:lstStyle/>
        <a:p>
          <a:endParaRPr lang="ru-RU"/>
        </a:p>
      </dgm:t>
    </dgm:pt>
    <dgm:pt modelId="{C883A873-7C31-45A4-AE20-A2A66D2B3A98}" type="pres">
      <dgm:prSet presAssocID="{6005E0DC-D919-4002-9DFC-1F331EA742A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F7C4DA6-0FC6-4122-9D22-41B89EF20FFE}" type="pres">
      <dgm:prSet presAssocID="{3362AF60-79B8-47C1-913F-D02E40F103B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D94DE9-7AD8-4F86-8740-2948E74F2D35}" type="pres">
      <dgm:prSet presAssocID="{53164CF5-6F5A-4397-808A-13EA5B7FEEDE}" presName="spacer" presStyleCnt="0"/>
      <dgm:spPr/>
    </dgm:pt>
    <dgm:pt modelId="{E97798AC-30B7-47D1-9132-ECC02BEDFB37}" type="pres">
      <dgm:prSet presAssocID="{4D2A3974-7A1A-4966-B3E7-BD4999F2D46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E79FAE-4B85-4AA7-BE00-62EA838137FD}" type="pres">
      <dgm:prSet presAssocID="{9257560B-5ADE-4089-B37F-CAB6F68051EB}" presName="spacer" presStyleCnt="0"/>
      <dgm:spPr/>
    </dgm:pt>
    <dgm:pt modelId="{72EA97B0-5C16-44E7-945F-AED126CB9C62}" type="pres">
      <dgm:prSet presAssocID="{C41993D0-B1A0-41B3-A479-38DBFAC43FA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39C8EB9-3EFA-49F5-B38C-5DF5980E00CC}" type="presOf" srcId="{6005E0DC-D919-4002-9DFC-1F331EA742AB}" destId="{C883A873-7C31-45A4-AE20-A2A66D2B3A98}" srcOrd="0" destOrd="0" presId="urn:microsoft.com/office/officeart/2005/8/layout/vList2"/>
    <dgm:cxn modelId="{E69E10FD-A81D-49C8-88DA-B6FE02C052F5}" srcId="{6005E0DC-D919-4002-9DFC-1F331EA742AB}" destId="{3362AF60-79B8-47C1-913F-D02E40F103BF}" srcOrd="0" destOrd="0" parTransId="{ECEBADE4-1C34-48D0-A6BA-3E7EBB99A710}" sibTransId="{53164CF5-6F5A-4397-808A-13EA5B7FEEDE}"/>
    <dgm:cxn modelId="{9365EB32-DF6C-48FA-9AC8-4C5DA2B7E42F}" srcId="{6005E0DC-D919-4002-9DFC-1F331EA742AB}" destId="{C41993D0-B1A0-41B3-A479-38DBFAC43FAB}" srcOrd="2" destOrd="0" parTransId="{52AC1DA1-977F-4B07-AA71-3EADB5BE23E2}" sibTransId="{ADDD4792-9EC1-4BA3-AEE8-CB52EFF47D17}"/>
    <dgm:cxn modelId="{7CDB19E7-EE03-449A-A039-EBE81A0EE860}" type="presOf" srcId="{C41993D0-B1A0-41B3-A479-38DBFAC43FAB}" destId="{72EA97B0-5C16-44E7-945F-AED126CB9C62}" srcOrd="0" destOrd="0" presId="urn:microsoft.com/office/officeart/2005/8/layout/vList2"/>
    <dgm:cxn modelId="{64B142E8-630D-4962-A33C-12236CAA5B96}" srcId="{6005E0DC-D919-4002-9DFC-1F331EA742AB}" destId="{4D2A3974-7A1A-4966-B3E7-BD4999F2D463}" srcOrd="1" destOrd="0" parTransId="{72E4D193-6F31-4734-B015-E4353849110D}" sibTransId="{9257560B-5ADE-4089-B37F-CAB6F68051EB}"/>
    <dgm:cxn modelId="{137804C0-B6A3-41D6-82A9-5DE76BDCF3EC}" type="presOf" srcId="{3362AF60-79B8-47C1-913F-D02E40F103BF}" destId="{3F7C4DA6-0FC6-4122-9D22-41B89EF20FFE}" srcOrd="0" destOrd="0" presId="urn:microsoft.com/office/officeart/2005/8/layout/vList2"/>
    <dgm:cxn modelId="{5C674AD8-B5E1-40B7-A1C5-A2799F929A84}" type="presOf" srcId="{4D2A3974-7A1A-4966-B3E7-BD4999F2D463}" destId="{E97798AC-30B7-47D1-9132-ECC02BEDFB37}" srcOrd="0" destOrd="0" presId="urn:microsoft.com/office/officeart/2005/8/layout/vList2"/>
    <dgm:cxn modelId="{08F3B522-78FA-42BC-8C2D-457D56AA0B00}" type="presParOf" srcId="{C883A873-7C31-45A4-AE20-A2A66D2B3A98}" destId="{3F7C4DA6-0FC6-4122-9D22-41B89EF20FFE}" srcOrd="0" destOrd="0" presId="urn:microsoft.com/office/officeart/2005/8/layout/vList2"/>
    <dgm:cxn modelId="{39B58A95-A4E6-46A4-9209-BE217DD23D4D}" type="presParOf" srcId="{C883A873-7C31-45A4-AE20-A2A66D2B3A98}" destId="{CCD94DE9-7AD8-4F86-8740-2948E74F2D35}" srcOrd="1" destOrd="0" presId="urn:microsoft.com/office/officeart/2005/8/layout/vList2"/>
    <dgm:cxn modelId="{CE1D9E20-647A-4A77-A40B-690123EDE758}" type="presParOf" srcId="{C883A873-7C31-45A4-AE20-A2A66D2B3A98}" destId="{E97798AC-30B7-47D1-9132-ECC02BEDFB37}" srcOrd="2" destOrd="0" presId="urn:microsoft.com/office/officeart/2005/8/layout/vList2"/>
    <dgm:cxn modelId="{767E3094-3510-405A-9487-1509D7C06591}" type="presParOf" srcId="{C883A873-7C31-45A4-AE20-A2A66D2B3A98}" destId="{BBE79FAE-4B85-4AA7-BE00-62EA838137FD}" srcOrd="3" destOrd="0" presId="urn:microsoft.com/office/officeart/2005/8/layout/vList2"/>
    <dgm:cxn modelId="{1B6F5ACB-7247-4205-A045-F3FD7C90F32A}" type="presParOf" srcId="{C883A873-7C31-45A4-AE20-A2A66D2B3A98}" destId="{72EA97B0-5C16-44E7-945F-AED126CB9C6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15F20C-06B5-414C-9F5C-4B2B71CE6F4E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ru-RU"/>
        </a:p>
      </dgm:t>
    </dgm:pt>
    <dgm:pt modelId="{FCB1EF26-B5F9-4B92-88D0-E33B75684DB6}">
      <dgm:prSet/>
      <dgm:spPr/>
      <dgm:t>
        <a:bodyPr/>
        <a:lstStyle/>
        <a:p>
          <a:pPr rtl="0"/>
          <a:r>
            <a:rPr lang="ru-RU" smtClean="0"/>
            <a:t>сбор и анализ учебного материала по дисциплине «Дискретная математика»;</a:t>
          </a:r>
          <a:endParaRPr lang="ru-RU"/>
        </a:p>
      </dgm:t>
    </dgm:pt>
    <dgm:pt modelId="{EF8187AC-AED4-4A15-BAED-0DD66532186A}" type="parTrans" cxnId="{4F0B9189-118F-45F0-AA9F-84E120A7F202}">
      <dgm:prSet/>
      <dgm:spPr/>
      <dgm:t>
        <a:bodyPr/>
        <a:lstStyle/>
        <a:p>
          <a:endParaRPr lang="ru-RU"/>
        </a:p>
      </dgm:t>
    </dgm:pt>
    <dgm:pt modelId="{3876650B-1EA1-4656-9453-3417B16A4B53}" type="sibTrans" cxnId="{4F0B9189-118F-45F0-AA9F-84E120A7F202}">
      <dgm:prSet/>
      <dgm:spPr/>
      <dgm:t>
        <a:bodyPr/>
        <a:lstStyle/>
        <a:p>
          <a:endParaRPr lang="ru-RU"/>
        </a:p>
      </dgm:t>
    </dgm:pt>
    <dgm:pt modelId="{176AA103-C1AF-42B1-9796-6FC4FD2ACFB7}">
      <dgm:prSet/>
      <dgm:spPr/>
      <dgm:t>
        <a:bodyPr/>
        <a:lstStyle/>
        <a:p>
          <a:pPr rtl="0"/>
          <a:r>
            <a:rPr lang="ru-RU" smtClean="0"/>
            <a:t>изучение и анализ имеющихся программных средств для разработки электронных учебников;</a:t>
          </a:r>
          <a:endParaRPr lang="ru-RU"/>
        </a:p>
      </dgm:t>
    </dgm:pt>
    <dgm:pt modelId="{88FC8E0E-4B9C-470B-A11B-C55108F20955}" type="parTrans" cxnId="{5CA91C94-DBF6-4A14-B43E-24DED4AEAC9B}">
      <dgm:prSet/>
      <dgm:spPr/>
      <dgm:t>
        <a:bodyPr/>
        <a:lstStyle/>
        <a:p>
          <a:endParaRPr lang="ru-RU"/>
        </a:p>
      </dgm:t>
    </dgm:pt>
    <dgm:pt modelId="{36593FCE-760C-411B-B927-775DCEF411FC}" type="sibTrans" cxnId="{5CA91C94-DBF6-4A14-B43E-24DED4AEAC9B}">
      <dgm:prSet/>
      <dgm:spPr/>
      <dgm:t>
        <a:bodyPr/>
        <a:lstStyle/>
        <a:p>
          <a:endParaRPr lang="ru-RU"/>
        </a:p>
      </dgm:t>
    </dgm:pt>
    <dgm:pt modelId="{FED361D9-5C0D-4B80-BD04-7DDB85B79AB1}">
      <dgm:prSet/>
      <dgm:spPr/>
      <dgm:t>
        <a:bodyPr/>
        <a:lstStyle/>
        <a:p>
          <a:pPr rtl="0"/>
          <a:r>
            <a:rPr lang="ru-RU" smtClean="0"/>
            <a:t>разработка структуры и базы данных;</a:t>
          </a:r>
          <a:endParaRPr lang="ru-RU"/>
        </a:p>
      </dgm:t>
    </dgm:pt>
    <dgm:pt modelId="{B467E476-FA42-429A-9AB1-49E0D65EC32C}" type="parTrans" cxnId="{20C979EA-A4F1-4C50-98F7-97EF01529573}">
      <dgm:prSet/>
      <dgm:spPr/>
      <dgm:t>
        <a:bodyPr/>
        <a:lstStyle/>
        <a:p>
          <a:endParaRPr lang="ru-RU"/>
        </a:p>
      </dgm:t>
    </dgm:pt>
    <dgm:pt modelId="{32B720CA-9547-4C6F-8EB8-9BDDB6F0B875}" type="sibTrans" cxnId="{20C979EA-A4F1-4C50-98F7-97EF01529573}">
      <dgm:prSet/>
      <dgm:spPr/>
      <dgm:t>
        <a:bodyPr/>
        <a:lstStyle/>
        <a:p>
          <a:endParaRPr lang="ru-RU"/>
        </a:p>
      </dgm:t>
    </dgm:pt>
    <dgm:pt modelId="{A19F28DD-CEF6-433C-9948-827D4ACE62D4}">
      <dgm:prSet/>
      <dgm:spPr/>
      <dgm:t>
        <a:bodyPr/>
        <a:lstStyle/>
        <a:p>
          <a:pPr rtl="0"/>
          <a:r>
            <a:rPr lang="ru-RU" smtClean="0"/>
            <a:t>разработка программного продукта.</a:t>
          </a:r>
          <a:endParaRPr lang="ru-RU"/>
        </a:p>
      </dgm:t>
    </dgm:pt>
    <dgm:pt modelId="{FA89E0EE-2003-4730-8225-3045C655077F}" type="parTrans" cxnId="{E78F9A39-0C81-440D-A37A-49EC83D79C92}">
      <dgm:prSet/>
      <dgm:spPr/>
      <dgm:t>
        <a:bodyPr/>
        <a:lstStyle/>
        <a:p>
          <a:endParaRPr lang="ru-RU"/>
        </a:p>
      </dgm:t>
    </dgm:pt>
    <dgm:pt modelId="{0AB1477F-BFB3-4AFA-815A-C35B1288D982}" type="sibTrans" cxnId="{E78F9A39-0C81-440D-A37A-49EC83D79C92}">
      <dgm:prSet/>
      <dgm:spPr/>
      <dgm:t>
        <a:bodyPr/>
        <a:lstStyle/>
        <a:p>
          <a:endParaRPr lang="ru-RU"/>
        </a:p>
      </dgm:t>
    </dgm:pt>
    <dgm:pt modelId="{14CBFFD3-3DEF-42F7-8873-5D2398FA9861}" type="pres">
      <dgm:prSet presAssocID="{7315F20C-06B5-414C-9F5C-4B2B71CE6F4E}" presName="linear" presStyleCnt="0">
        <dgm:presLayoutVars>
          <dgm:animLvl val="lvl"/>
          <dgm:resizeHandles val="exact"/>
        </dgm:presLayoutVars>
      </dgm:prSet>
      <dgm:spPr/>
    </dgm:pt>
    <dgm:pt modelId="{20E3366F-7CC8-467A-A6B1-06B68AF14757}" type="pres">
      <dgm:prSet presAssocID="{FCB1EF26-B5F9-4B92-88D0-E33B75684DB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EA3ED8E-BE00-4C26-A2DC-A032A8DAC549}" type="pres">
      <dgm:prSet presAssocID="{3876650B-1EA1-4656-9453-3417B16A4B53}" presName="spacer" presStyleCnt="0"/>
      <dgm:spPr/>
    </dgm:pt>
    <dgm:pt modelId="{EE4BE0DB-0D4C-49E5-B43A-61A5CA662D87}" type="pres">
      <dgm:prSet presAssocID="{176AA103-C1AF-42B1-9796-6FC4FD2ACFB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77F9C30-9C21-46C3-BCEE-7165114E15DB}" type="pres">
      <dgm:prSet presAssocID="{36593FCE-760C-411B-B927-775DCEF411FC}" presName="spacer" presStyleCnt="0"/>
      <dgm:spPr/>
    </dgm:pt>
    <dgm:pt modelId="{7D1716B9-7C2D-4060-9088-AB32D20CC391}" type="pres">
      <dgm:prSet presAssocID="{FED361D9-5C0D-4B80-BD04-7DDB85B79AB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467D8B2-F23B-4EF3-9115-F474696A9706}" type="pres">
      <dgm:prSet presAssocID="{32B720CA-9547-4C6F-8EB8-9BDDB6F0B875}" presName="spacer" presStyleCnt="0"/>
      <dgm:spPr/>
    </dgm:pt>
    <dgm:pt modelId="{4A9626D7-91CA-4157-9ABB-35013E940E68}" type="pres">
      <dgm:prSet presAssocID="{A19F28DD-CEF6-433C-9948-827D4ACE62D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DBAF40C-F215-49F1-847C-AB08932E5B55}" type="presOf" srcId="{A19F28DD-CEF6-433C-9948-827D4ACE62D4}" destId="{4A9626D7-91CA-4157-9ABB-35013E940E68}" srcOrd="0" destOrd="0" presId="urn:microsoft.com/office/officeart/2005/8/layout/vList2"/>
    <dgm:cxn modelId="{CDEDE228-4813-4F42-BCF2-8953C5AD9B1A}" type="presOf" srcId="{FCB1EF26-B5F9-4B92-88D0-E33B75684DB6}" destId="{20E3366F-7CC8-467A-A6B1-06B68AF14757}" srcOrd="0" destOrd="0" presId="urn:microsoft.com/office/officeart/2005/8/layout/vList2"/>
    <dgm:cxn modelId="{A2064C42-6D99-4944-B583-A921DE8A2609}" type="presOf" srcId="{176AA103-C1AF-42B1-9796-6FC4FD2ACFB7}" destId="{EE4BE0DB-0D4C-49E5-B43A-61A5CA662D87}" srcOrd="0" destOrd="0" presId="urn:microsoft.com/office/officeart/2005/8/layout/vList2"/>
    <dgm:cxn modelId="{E78F9A39-0C81-440D-A37A-49EC83D79C92}" srcId="{7315F20C-06B5-414C-9F5C-4B2B71CE6F4E}" destId="{A19F28DD-CEF6-433C-9948-827D4ACE62D4}" srcOrd="3" destOrd="0" parTransId="{FA89E0EE-2003-4730-8225-3045C655077F}" sibTransId="{0AB1477F-BFB3-4AFA-815A-C35B1288D982}"/>
    <dgm:cxn modelId="{20C979EA-A4F1-4C50-98F7-97EF01529573}" srcId="{7315F20C-06B5-414C-9F5C-4B2B71CE6F4E}" destId="{FED361D9-5C0D-4B80-BD04-7DDB85B79AB1}" srcOrd="2" destOrd="0" parTransId="{B467E476-FA42-429A-9AB1-49E0D65EC32C}" sibTransId="{32B720CA-9547-4C6F-8EB8-9BDDB6F0B875}"/>
    <dgm:cxn modelId="{5CA91C94-DBF6-4A14-B43E-24DED4AEAC9B}" srcId="{7315F20C-06B5-414C-9F5C-4B2B71CE6F4E}" destId="{176AA103-C1AF-42B1-9796-6FC4FD2ACFB7}" srcOrd="1" destOrd="0" parTransId="{88FC8E0E-4B9C-470B-A11B-C55108F20955}" sibTransId="{36593FCE-760C-411B-B927-775DCEF411FC}"/>
    <dgm:cxn modelId="{4F0B9189-118F-45F0-AA9F-84E120A7F202}" srcId="{7315F20C-06B5-414C-9F5C-4B2B71CE6F4E}" destId="{FCB1EF26-B5F9-4B92-88D0-E33B75684DB6}" srcOrd="0" destOrd="0" parTransId="{EF8187AC-AED4-4A15-BAED-0DD66532186A}" sibTransId="{3876650B-1EA1-4656-9453-3417B16A4B53}"/>
    <dgm:cxn modelId="{EC6D9138-46BC-4469-B5C6-A0997EF364E8}" type="presOf" srcId="{7315F20C-06B5-414C-9F5C-4B2B71CE6F4E}" destId="{14CBFFD3-3DEF-42F7-8873-5D2398FA9861}" srcOrd="0" destOrd="0" presId="urn:microsoft.com/office/officeart/2005/8/layout/vList2"/>
    <dgm:cxn modelId="{E598D892-A3A5-4CBE-BDA8-D94619CA6C2B}" type="presOf" srcId="{FED361D9-5C0D-4B80-BD04-7DDB85B79AB1}" destId="{7D1716B9-7C2D-4060-9088-AB32D20CC391}" srcOrd="0" destOrd="0" presId="urn:microsoft.com/office/officeart/2005/8/layout/vList2"/>
    <dgm:cxn modelId="{F216B859-1347-48FD-AAE4-A4D0F9BD53CA}" type="presParOf" srcId="{14CBFFD3-3DEF-42F7-8873-5D2398FA9861}" destId="{20E3366F-7CC8-467A-A6B1-06B68AF14757}" srcOrd="0" destOrd="0" presId="urn:microsoft.com/office/officeart/2005/8/layout/vList2"/>
    <dgm:cxn modelId="{7F107A37-DD4E-4E7C-ADFA-986431FFC58E}" type="presParOf" srcId="{14CBFFD3-3DEF-42F7-8873-5D2398FA9861}" destId="{9EA3ED8E-BE00-4C26-A2DC-A032A8DAC549}" srcOrd="1" destOrd="0" presId="urn:microsoft.com/office/officeart/2005/8/layout/vList2"/>
    <dgm:cxn modelId="{44375A63-35C6-4960-8C43-55EADA7F964F}" type="presParOf" srcId="{14CBFFD3-3DEF-42F7-8873-5D2398FA9861}" destId="{EE4BE0DB-0D4C-49E5-B43A-61A5CA662D87}" srcOrd="2" destOrd="0" presId="urn:microsoft.com/office/officeart/2005/8/layout/vList2"/>
    <dgm:cxn modelId="{A171EDF4-F321-4010-8D9F-B33C3E653897}" type="presParOf" srcId="{14CBFFD3-3DEF-42F7-8873-5D2398FA9861}" destId="{277F9C30-9C21-46C3-BCEE-7165114E15DB}" srcOrd="3" destOrd="0" presId="urn:microsoft.com/office/officeart/2005/8/layout/vList2"/>
    <dgm:cxn modelId="{B2E72C47-DF14-4874-865B-C89067642657}" type="presParOf" srcId="{14CBFFD3-3DEF-42F7-8873-5D2398FA9861}" destId="{7D1716B9-7C2D-4060-9088-AB32D20CC391}" srcOrd="4" destOrd="0" presId="urn:microsoft.com/office/officeart/2005/8/layout/vList2"/>
    <dgm:cxn modelId="{07BA4BAF-849F-4FE8-9C68-6DE790BE8347}" type="presParOf" srcId="{14CBFFD3-3DEF-42F7-8873-5D2398FA9861}" destId="{C467D8B2-F23B-4EF3-9115-F474696A9706}" srcOrd="5" destOrd="0" presId="urn:microsoft.com/office/officeart/2005/8/layout/vList2"/>
    <dgm:cxn modelId="{0AB8DAD5-0817-4A96-9119-8BDFC1485DFE}" type="presParOf" srcId="{14CBFFD3-3DEF-42F7-8873-5D2398FA9861}" destId="{4A9626D7-91CA-4157-9ABB-35013E940E6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C4DA6-0FC6-4122-9D22-41B89EF20FFE}">
      <dsp:nvSpPr>
        <dsp:cNvPr id="0" name=""/>
        <dsp:cNvSpPr/>
      </dsp:nvSpPr>
      <dsp:spPr>
        <a:xfrm>
          <a:off x="0" y="56036"/>
          <a:ext cx="8568952" cy="128663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электронный курс является удобным и необходимым средством обучения. </a:t>
          </a:r>
          <a:endParaRPr lang="ru-RU" sz="2300" kern="1200" dirty="0"/>
        </a:p>
      </dsp:txBody>
      <dsp:txXfrm>
        <a:off x="62808" y="118844"/>
        <a:ext cx="8443336" cy="1161018"/>
      </dsp:txXfrm>
    </dsp:sp>
    <dsp:sp modelId="{E97798AC-30B7-47D1-9132-ECC02BEDFB37}">
      <dsp:nvSpPr>
        <dsp:cNvPr id="0" name=""/>
        <dsp:cNvSpPr/>
      </dsp:nvSpPr>
      <dsp:spPr>
        <a:xfrm>
          <a:off x="0" y="1408910"/>
          <a:ext cx="8568952" cy="128663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курс полезен при индивидуальной и самостоятельной работе, они очень важны для личностно-ориентационной системы обучения.</a:t>
          </a:r>
          <a:endParaRPr lang="ru-RU" sz="2300" kern="1200" dirty="0"/>
        </a:p>
      </dsp:txBody>
      <dsp:txXfrm>
        <a:off x="62808" y="1471718"/>
        <a:ext cx="8443336" cy="1161018"/>
      </dsp:txXfrm>
    </dsp:sp>
    <dsp:sp modelId="{72EA97B0-5C16-44E7-945F-AED126CB9C62}">
      <dsp:nvSpPr>
        <dsp:cNvPr id="0" name=""/>
        <dsp:cNvSpPr/>
      </dsp:nvSpPr>
      <dsp:spPr>
        <a:xfrm>
          <a:off x="0" y="2761785"/>
          <a:ext cx="8568952" cy="128663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применение и использование обучающих программ по разным дисциплинам позволяет повысить не только интерес к будущей специальности, но и успеваемость по данной дисциплине. </a:t>
          </a:r>
          <a:endParaRPr lang="ru-RU" sz="2300" kern="1200" dirty="0"/>
        </a:p>
      </dsp:txBody>
      <dsp:txXfrm>
        <a:off x="62808" y="2824593"/>
        <a:ext cx="8443336" cy="1161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3366F-7CC8-467A-A6B1-06B68AF14757}">
      <dsp:nvSpPr>
        <dsp:cNvPr id="0" name=""/>
        <dsp:cNvSpPr/>
      </dsp:nvSpPr>
      <dsp:spPr>
        <a:xfrm>
          <a:off x="0" y="64548"/>
          <a:ext cx="8366000" cy="75477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smtClean="0"/>
            <a:t>сбор и анализ учебного материала по дисциплине «Дискретная математика»;</a:t>
          </a:r>
          <a:endParaRPr lang="ru-RU" sz="1900" kern="1200"/>
        </a:p>
      </dsp:txBody>
      <dsp:txXfrm>
        <a:off x="36845" y="101393"/>
        <a:ext cx="8292310" cy="681087"/>
      </dsp:txXfrm>
    </dsp:sp>
    <dsp:sp modelId="{EE4BE0DB-0D4C-49E5-B43A-61A5CA662D87}">
      <dsp:nvSpPr>
        <dsp:cNvPr id="0" name=""/>
        <dsp:cNvSpPr/>
      </dsp:nvSpPr>
      <dsp:spPr>
        <a:xfrm>
          <a:off x="0" y="874046"/>
          <a:ext cx="8366000" cy="75477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smtClean="0"/>
            <a:t>изучение и анализ имеющихся программных средств для разработки электронных учебников;</a:t>
          </a:r>
          <a:endParaRPr lang="ru-RU" sz="1900" kern="1200"/>
        </a:p>
      </dsp:txBody>
      <dsp:txXfrm>
        <a:off x="36845" y="910891"/>
        <a:ext cx="8292310" cy="681087"/>
      </dsp:txXfrm>
    </dsp:sp>
    <dsp:sp modelId="{7D1716B9-7C2D-4060-9088-AB32D20CC391}">
      <dsp:nvSpPr>
        <dsp:cNvPr id="0" name=""/>
        <dsp:cNvSpPr/>
      </dsp:nvSpPr>
      <dsp:spPr>
        <a:xfrm>
          <a:off x="0" y="1683544"/>
          <a:ext cx="8366000" cy="75477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smtClean="0"/>
            <a:t>разработка структуры и базы данных;</a:t>
          </a:r>
          <a:endParaRPr lang="ru-RU" sz="1900" kern="1200"/>
        </a:p>
      </dsp:txBody>
      <dsp:txXfrm>
        <a:off x="36845" y="1720389"/>
        <a:ext cx="8292310" cy="681087"/>
      </dsp:txXfrm>
    </dsp:sp>
    <dsp:sp modelId="{4A9626D7-91CA-4157-9ABB-35013E940E68}">
      <dsp:nvSpPr>
        <dsp:cNvPr id="0" name=""/>
        <dsp:cNvSpPr/>
      </dsp:nvSpPr>
      <dsp:spPr>
        <a:xfrm>
          <a:off x="0" y="2493041"/>
          <a:ext cx="8366000" cy="75477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smtClean="0"/>
            <a:t>разработка программного продукта.</a:t>
          </a:r>
          <a:endParaRPr lang="ru-RU" sz="1900" kern="1200"/>
        </a:p>
      </dsp:txBody>
      <dsp:txXfrm>
        <a:off x="36845" y="2529886"/>
        <a:ext cx="8292310" cy="681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00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25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38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9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40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84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70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3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9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50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55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A65F3-731A-4DC6-94B8-8BF90BF85A0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75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0040" y="188640"/>
            <a:ext cx="7772400" cy="671984"/>
          </a:xfrm>
        </p:spPr>
        <p:txBody>
          <a:bodyPr>
            <a:normAutofit fontScale="90000"/>
          </a:bodyPr>
          <a:lstStyle/>
          <a:p>
            <a:r>
              <a:rPr lang="ru-RU" altLang="ru-RU" sz="1800" b="1" dirty="0">
                <a:latin typeface="+mn-lt"/>
              </a:rPr>
              <a:t>Казанский национальный исследовательский технологический университет</a:t>
            </a:r>
            <a:br>
              <a:rPr lang="ru-RU" altLang="ru-RU" sz="1800" b="1" dirty="0">
                <a:latin typeface="+mn-lt"/>
              </a:rPr>
            </a:br>
            <a:r>
              <a:rPr lang="ru-RU" altLang="ru-RU" sz="1800" b="1" dirty="0">
                <a:latin typeface="+mn-lt"/>
              </a:rPr>
              <a:t>Кафедра информатики и прикладной математики</a:t>
            </a:r>
            <a:r>
              <a:rPr lang="ru-RU" altLang="ru-RU" sz="2000" b="1" dirty="0">
                <a:latin typeface="+mn-lt"/>
              </a:rPr>
              <a:t/>
            </a:r>
            <a:br>
              <a:rPr lang="ru-RU" altLang="ru-RU" sz="2000" b="1" dirty="0">
                <a:latin typeface="+mn-lt"/>
              </a:rPr>
            </a:br>
            <a:endParaRPr lang="ru-RU" sz="2000" dirty="0">
              <a:latin typeface="+mn-lt"/>
            </a:endParaRPr>
          </a:p>
        </p:txBody>
      </p:sp>
      <p:pic>
        <p:nvPicPr>
          <p:cNvPr id="4" name="Рисунок 3" descr="ЛОГОТИП_КНИТУ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408" y="188640"/>
            <a:ext cx="3429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2195736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altLang="ru-RU" dirty="0"/>
              <a:t>Выпускная квалификационная </a:t>
            </a:r>
            <a:r>
              <a:rPr lang="ru-RU" altLang="ru-RU" dirty="0" smtClean="0"/>
              <a:t>работа</a:t>
            </a:r>
            <a:endParaRPr lang="ru-RU" alt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17340" y="1614180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Разработка электронного курса по дисциплине </a:t>
            </a:r>
          </a:p>
          <a:p>
            <a:pPr algn="ctr"/>
            <a:r>
              <a:rPr lang="ru-RU" sz="2400" b="1" dirty="0"/>
              <a:t>«Дискретная математика»</a:t>
            </a:r>
          </a:p>
          <a:p>
            <a:pPr algn="ctr"/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83968" y="4352108"/>
            <a:ext cx="4572000" cy="10895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dirty="0"/>
              <a:t>Выполнил: студент 7293-12 гр.</a:t>
            </a:r>
          </a:p>
          <a:p>
            <a:pPr algn="r"/>
            <a:r>
              <a:rPr lang="ru-RU" dirty="0"/>
              <a:t>Аминов И.Р.</a:t>
            </a:r>
          </a:p>
          <a:p>
            <a:pPr algn="r">
              <a:lnSpc>
                <a:spcPct val="80000"/>
              </a:lnSpc>
            </a:pPr>
            <a:r>
              <a:rPr lang="ru-RU" altLang="ru-RU" dirty="0"/>
              <a:t>Руководитель:  к.т.н., доцент </a:t>
            </a:r>
            <a:r>
              <a:rPr lang="ru-RU" altLang="ru-RU" dirty="0" err="1"/>
              <a:t>каф.ИПМ</a:t>
            </a:r>
            <a:endParaRPr lang="ru-RU" altLang="ru-RU" dirty="0"/>
          </a:p>
          <a:p>
            <a:pPr algn="r">
              <a:lnSpc>
                <a:spcPct val="80000"/>
              </a:lnSpc>
            </a:pPr>
            <a:r>
              <a:rPr lang="ru-RU" altLang="ru-RU" dirty="0"/>
              <a:t>Климова А.С</a:t>
            </a:r>
            <a:r>
              <a:rPr lang="ru-RU" altLang="ru-RU" dirty="0" smtClean="0"/>
              <a:t>.</a:t>
            </a:r>
            <a:endParaRPr lang="ru-RU" alt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764680" y="6165304"/>
            <a:ext cx="1434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Казань 2023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2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3528" y="-27384"/>
            <a:ext cx="8390731" cy="7200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Функции </a:t>
            </a:r>
            <a:r>
              <a:rPr lang="ru-RU" sz="3200" b="1" dirty="0" smtClean="0"/>
              <a:t>пользователя с ролью </a:t>
            </a:r>
            <a:r>
              <a:rPr lang="ru-RU" sz="3200" b="1" dirty="0" smtClean="0"/>
              <a:t>преподаватель</a:t>
            </a:r>
            <a:endParaRPr lang="ru-RU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95536" y="548680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764704"/>
            <a:ext cx="7989471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4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764" y="81498"/>
            <a:ext cx="882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Диаграмма классов </a:t>
            </a:r>
            <a:endParaRPr lang="ru-RU" b="1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endParaRPr lang="ru-RU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4" r="28338"/>
          <a:stretch/>
        </p:blipFill>
        <p:spPr>
          <a:xfrm>
            <a:off x="665312" y="404664"/>
            <a:ext cx="7848872" cy="632278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40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4652" y="71572"/>
            <a:ext cx="574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/>
              <a:t>Интерфейс клиентской части приложения для </a:t>
            </a:r>
            <a:r>
              <a:rPr lang="ru-RU" b="1" dirty="0" smtClean="0"/>
              <a:t>студента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49850"/>
            <a:ext cx="2159693" cy="136835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303" y="2018205"/>
            <a:ext cx="6696744" cy="4585016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22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00" y="764704"/>
            <a:ext cx="7642875" cy="540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8957" y="71572"/>
            <a:ext cx="6398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/>
              <a:t>Интерфейс клиентской части приложения для </a:t>
            </a:r>
            <a:r>
              <a:rPr lang="ru-RU" b="1" dirty="0" smtClean="0"/>
              <a:t>преподавателя</a:t>
            </a:r>
            <a:endParaRPr lang="ru-RU" b="1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68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065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Визуализация результатов работы службы техподдержки в виде диаграмм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06981"/>
            <a:ext cx="7909089" cy="44371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2219" y="71572"/>
            <a:ext cx="701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Пример </a:t>
            </a:r>
            <a:r>
              <a:rPr lang="ru-RU" b="1" dirty="0" smtClean="0"/>
              <a:t>вывода </a:t>
            </a:r>
            <a:r>
              <a:rPr lang="ru-RU" b="1" dirty="0" smtClean="0"/>
              <a:t>результатов обучения студентов группы в файл </a:t>
            </a:r>
            <a:r>
              <a:rPr lang="en-US" b="1" dirty="0" err="1" smtClean="0"/>
              <a:t>xlsx</a:t>
            </a:r>
            <a:endParaRPr lang="ru-RU" b="1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83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538387"/>
            <a:ext cx="8424936" cy="5544616"/>
          </a:xfrm>
        </p:spPr>
        <p:txBody>
          <a:bodyPr>
            <a:noAutofit/>
          </a:bodyPr>
          <a:lstStyle/>
          <a:p>
            <a:pPr algn="l"/>
            <a:r>
              <a:rPr lang="ru-RU" dirty="0" smtClean="0"/>
              <a:t>	</a:t>
            </a:r>
            <a:r>
              <a:rPr lang="ru-RU" dirty="0"/>
              <a:t>В ходе выполнения дипломного проекта была рассмотрена и разработана АИС для преподавателя дисциплины «Дискретная математика». Была описана часть необходимых функций, которыми должна обладать система. Из них были реализованы функции: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ru-RU" dirty="0"/>
              <a:t>Хранение, добавление, редактирование данных;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ru-RU" dirty="0"/>
              <a:t>Организация поиска;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ru-RU" dirty="0"/>
              <a:t>Организация учебной деятельности студентов;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ru-RU" dirty="0"/>
              <a:t>Формирование отчетной документации.</a:t>
            </a:r>
          </a:p>
          <a:p>
            <a:pPr algn="l"/>
            <a:r>
              <a:rPr lang="ru-RU" dirty="0"/>
              <a:t>Задачи дипломного проекта выполнены и как следствие цель достигнута.</a:t>
            </a:r>
          </a:p>
          <a:p>
            <a:pPr algn="l"/>
            <a:r>
              <a:rPr lang="ru-RU" dirty="0"/>
              <a:t>Достоинства: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ru-RU" dirty="0"/>
              <a:t>Удобный и понятный интерфейс;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ru-RU" dirty="0"/>
              <a:t>Организация защиты данных;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ru-RU" dirty="0"/>
              <a:t>Организован вывод статистических данных в виде диаграмм;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ru-RU" dirty="0"/>
              <a:t>Отображение прогресса обучения.</a:t>
            </a:r>
          </a:p>
          <a:p>
            <a:pPr algn="l"/>
            <a:r>
              <a:rPr lang="ru-RU" dirty="0"/>
              <a:t>Перспективами развития являются: создать </a:t>
            </a:r>
            <a:r>
              <a:rPr lang="en-US" dirty="0"/>
              <a:t>Web</a:t>
            </a:r>
            <a:r>
              <a:rPr lang="ru-RU" dirty="0"/>
              <a:t>-приложение для более широкого доступа к системе; расширение возможностей загрузки данных для преподавателя.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0153" y="7157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Заключение</a:t>
            </a:r>
            <a:endParaRPr lang="ru-RU" b="1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69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6772" y="-11537"/>
            <a:ext cx="6334472" cy="560217"/>
          </a:xfrm>
        </p:spPr>
        <p:txBody>
          <a:bodyPr>
            <a:normAutofit/>
          </a:bodyPr>
          <a:lstStyle/>
          <a:p>
            <a:r>
              <a:rPr lang="ru-RU" sz="3200" b="1" dirty="0"/>
              <a:t>Актуальность темы</a:t>
            </a: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274143749"/>
              </p:ext>
            </p:extLst>
          </p:nvPr>
        </p:nvGraphicFramePr>
        <p:xfrm>
          <a:off x="251520" y="764704"/>
          <a:ext cx="8568952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Прямая соединительная линия 4"/>
          <p:cNvCxnSpPr/>
          <p:nvPr/>
        </p:nvCxnSpPr>
        <p:spPr>
          <a:xfrm>
            <a:off x="467544" y="560140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38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47564" y="444186"/>
            <a:ext cx="7776864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000" dirty="0"/>
              <a:t>Цель и задачи</a:t>
            </a:r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578880" y="826823"/>
            <a:ext cx="7845548" cy="1650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2800" b="1" dirty="0">
                <a:solidFill>
                  <a:schemeClr val="tx1"/>
                </a:solidFill>
                <a:cs typeface="Times New Roman" pitchFamily="18" charset="0"/>
              </a:rPr>
              <a:t>Р</a:t>
            </a:r>
            <a:r>
              <a:rPr lang="ru-RU" sz="2800" b="1" dirty="0" smtClean="0">
                <a:solidFill>
                  <a:schemeClr val="tx1"/>
                </a:solidFill>
                <a:cs typeface="Times New Roman" pitchFamily="18" charset="0"/>
              </a:rPr>
              <a:t>азработка </a:t>
            </a:r>
            <a:r>
              <a:rPr lang="ru-RU" sz="2800" b="1" dirty="0">
                <a:solidFill>
                  <a:schemeClr val="tx1"/>
                </a:solidFill>
                <a:cs typeface="Times New Roman" pitchFamily="18" charset="0"/>
              </a:rPr>
              <a:t>электронного курса </a:t>
            </a:r>
            <a:r>
              <a:rPr lang="ru-RU" sz="2800" b="1" dirty="0" smtClean="0">
                <a:solidFill>
                  <a:schemeClr val="tx1"/>
                </a:solidFill>
                <a:cs typeface="Times New Roman" pitchFamily="18" charset="0"/>
              </a:rPr>
              <a:t>по </a:t>
            </a:r>
            <a:r>
              <a:rPr lang="ru-RU" sz="2800" b="1" dirty="0">
                <a:solidFill>
                  <a:schemeClr val="tx1"/>
                </a:solidFill>
                <a:cs typeface="Times New Roman" pitchFamily="18" charset="0"/>
              </a:rPr>
              <a:t>дисциплине «Дискретная математика».</a:t>
            </a: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652028" y="-187643"/>
            <a:ext cx="7772400" cy="792088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Цель </a:t>
            </a:r>
            <a:endParaRPr lang="ru-RU" sz="3600" b="1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467544" y="560140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54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4780" y="0"/>
            <a:ext cx="7772400" cy="559024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Задачи</a:t>
            </a: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289736218"/>
              </p:ext>
            </p:extLst>
          </p:nvPr>
        </p:nvGraphicFramePr>
        <p:xfrm>
          <a:off x="454472" y="836712"/>
          <a:ext cx="8366000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Прямая соединительная линия 3"/>
          <p:cNvCxnSpPr/>
          <p:nvPr/>
        </p:nvCxnSpPr>
        <p:spPr>
          <a:xfrm>
            <a:off x="467544" y="560140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98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8032" y="-171400"/>
            <a:ext cx="7772400" cy="720080"/>
          </a:xfrm>
        </p:spPr>
        <p:txBody>
          <a:bodyPr>
            <a:normAutofit/>
          </a:bodyPr>
          <a:lstStyle/>
          <a:p>
            <a:r>
              <a:rPr lang="ru-RU" sz="3200" b="1" dirty="0"/>
              <a:t>Выбор средств разработки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0135" y="908720"/>
            <a:ext cx="8208912" cy="3168352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В качестве средства проектирования базы данных, была выбрана </a:t>
            </a:r>
            <a:r>
              <a:rPr lang="ru-RU" sz="2400" b="1" dirty="0"/>
              <a:t>СУБД MS SQL </a:t>
            </a:r>
            <a:r>
              <a:rPr lang="ru-RU" sz="2400" b="1" dirty="0" err="1"/>
              <a:t>Server</a:t>
            </a:r>
            <a:r>
              <a:rPr lang="ru-RU" sz="2400" b="1" dirty="0"/>
              <a:t> 2014.</a:t>
            </a:r>
          </a:p>
          <a:p>
            <a:pPr algn="just"/>
            <a:r>
              <a:rPr lang="ru-RU" sz="2400" dirty="0"/>
              <a:t>Для написания программы была выбрана среда программирования </a:t>
            </a:r>
            <a:r>
              <a:rPr lang="ru-RU" sz="2400" dirty="0" err="1"/>
              <a:t>Visual</a:t>
            </a:r>
            <a:r>
              <a:rPr lang="ru-RU" sz="2400" dirty="0"/>
              <a:t> </a:t>
            </a:r>
            <a:r>
              <a:rPr lang="ru-RU" sz="2400" dirty="0" err="1"/>
              <a:t>Studio</a:t>
            </a:r>
            <a:r>
              <a:rPr lang="ru-RU" sz="2400" dirty="0"/>
              <a:t> 2019, основанная на языке программирования </a:t>
            </a:r>
            <a:r>
              <a:rPr lang="ru-RU" sz="2400" b="1" dirty="0"/>
              <a:t>C</a:t>
            </a:r>
            <a:r>
              <a:rPr lang="ru-RU" sz="2400" b="1" dirty="0" smtClean="0"/>
              <a:t>#(</a:t>
            </a:r>
            <a:r>
              <a:rPr lang="en-US" sz="2400" b="1" dirty="0" smtClean="0"/>
              <a:t>5</a:t>
            </a:r>
            <a:r>
              <a:rPr lang="ru-RU" sz="2400" b="1" dirty="0" smtClean="0"/>
              <a:t>-место в рейтинге</a:t>
            </a:r>
            <a:r>
              <a:rPr lang="ru-RU" sz="2400" b="1" dirty="0"/>
              <a:t> </a:t>
            </a:r>
            <a:r>
              <a:rPr lang="ru-RU" sz="2400" b="1" dirty="0" smtClean="0"/>
              <a:t>популярности языков программирования в мире). </a:t>
            </a:r>
            <a:endParaRPr lang="ru-RU" sz="2400" b="1" dirty="0" smtClean="0"/>
          </a:p>
          <a:p>
            <a:pPr algn="just"/>
            <a:r>
              <a:rPr lang="ru-RU" sz="2400" dirty="0" smtClean="0"/>
              <a:t>Данная </a:t>
            </a:r>
            <a:r>
              <a:rPr lang="ru-RU" sz="2400" dirty="0"/>
              <a:t>среда выгодно отличается эффективностью и надежностью.</a:t>
            </a:r>
          </a:p>
          <a:p>
            <a:pPr algn="just"/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67544" y="560140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27" y="4077072"/>
            <a:ext cx="8352928" cy="213009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39552" y="6309320"/>
            <a:ext cx="3753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https://www.tiobe.com/tiobe-index/</a:t>
            </a:r>
          </a:p>
        </p:txBody>
      </p:sp>
    </p:spTree>
    <p:extLst>
      <p:ext uri="{BB962C8B-B14F-4D97-AF65-F5344CB8AC3E}">
        <p14:creationId xmlns:p14="http://schemas.microsoft.com/office/powerpoint/2010/main" val="246804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72" y="836712"/>
            <a:ext cx="6579976" cy="5285060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611560" y="0"/>
            <a:ext cx="7772400" cy="7200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ER-</a:t>
            </a:r>
            <a:r>
              <a:rPr lang="ru-RU" sz="3200" b="1" dirty="0"/>
              <a:t>модель предметной области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467544" y="560140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52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1259633" y="1417336"/>
            <a:ext cx="105987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-1476672" y="794"/>
            <a:ext cx="7772400" cy="7200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Диаграмма </a:t>
            </a:r>
            <a:r>
              <a:rPr lang="en-US" sz="3200" b="1" dirty="0"/>
              <a:t>SQL Server</a:t>
            </a:r>
            <a:endParaRPr lang="ru-RU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95536" y="548680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81" y="1268388"/>
            <a:ext cx="7832438" cy="495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3528" y="-27384"/>
            <a:ext cx="8390731" cy="7200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Функции системы</a:t>
            </a:r>
            <a:endParaRPr lang="ru-RU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95536" y="548680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488739" y="836712"/>
            <a:ext cx="806030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Приложение предназначено для использования двумя типами пользователей:</a:t>
            </a:r>
            <a:endParaRPr lang="ru-RU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ru-RU" sz="2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endParaRPr lang="ru-RU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ru-RU" sz="2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  <a:endParaRPr lang="ru-RU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3528" y="-27384"/>
            <a:ext cx="8390731" cy="7200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/>
              <a:t>Функции </a:t>
            </a:r>
            <a:r>
              <a:rPr lang="ru-RU" sz="2800" b="1" dirty="0" smtClean="0"/>
              <a:t>пользователя с ролью студент</a:t>
            </a:r>
            <a:endParaRPr lang="ru-RU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95536" y="548680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08720"/>
            <a:ext cx="6048672" cy="519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5495</TotalTime>
  <Words>252</Words>
  <Application>Microsoft Office PowerPoint</Application>
  <PresentationFormat>Экран (4:3)</PresentationFormat>
  <Paragraphs>52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Тема Office</vt:lpstr>
      <vt:lpstr>Казанский национальный исследовательский технологический университет Кафедра информатики и прикладной математики </vt:lpstr>
      <vt:lpstr>Актуальность темы</vt:lpstr>
      <vt:lpstr>Цель </vt:lpstr>
      <vt:lpstr>Задачи</vt:lpstr>
      <vt:lpstr>Выбор средств разработки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Романов Владислав</dc:creator>
  <cp:lastModifiedBy>Main</cp:lastModifiedBy>
  <cp:revision>66</cp:revision>
  <dcterms:created xsi:type="dcterms:W3CDTF">2018-05-11T12:13:54Z</dcterms:created>
  <dcterms:modified xsi:type="dcterms:W3CDTF">2023-06-14T16:23:51Z</dcterms:modified>
</cp:coreProperties>
</file>