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5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27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0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56B-03B6-44BE-AC4A-441AD1F84F9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1109-D028-470C-8116-10B1DC10DA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8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9500" y="3060699"/>
            <a:ext cx="10287000" cy="1020763"/>
          </a:xfrm>
        </p:spPr>
        <p:txBody>
          <a:bodyPr/>
          <a:lstStyle/>
          <a:p>
            <a:r>
              <a:rPr lang="ru-RU" b="1" dirty="0" smtClean="0">
                <a:ln w="19050">
                  <a:solidFill>
                    <a:sysClr val="windowText" lastClr="000000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Ромашка – символ жизни</a:t>
            </a:r>
            <a:endParaRPr lang="ru-RU" b="1" dirty="0">
              <a:ln w="19050">
                <a:solidFill>
                  <a:sysClr val="windowText" lastClr="000000"/>
                </a:solidFill>
              </a:ln>
              <a:blipFill dpi="0" rotWithShape="1">
                <a:blip r:embed="rId2"/>
                <a:srcRect/>
                <a:tile tx="0" ty="0" sx="50000" sy="50000" flip="none" algn="tl"/>
              </a:blipFill>
              <a:effectLst>
                <a:glow>
                  <a:schemeClr val="bg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7852" y="182880"/>
            <a:ext cx="9046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МУНИЦИПАЛЬНОЕ БЮДЖЕТНОЕ ОБЩЕОБРАЗОВАТЕЛЬНОЕ УЧРЕЖДЕНИЕ</a:t>
            </a: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«СРЕДНЯЯ ОБЩЕОБРАЗОВАТЕЛЬНАЯ ШКОЛА №26, ИМ. М. Т. КАЛАШНИКОВА»</a:t>
            </a: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МУНИЦИПАЛЬНОГО ОБРАЗОВАНИЯ ГОРОДСКОЙ ОКРУГ СИМФЕРОПОЛЬ</a:t>
            </a: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РЕСПУБЛИКИ КРЫМ</a:t>
            </a: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ул. Тарабукина, дом 37, г. Симферополь, 295029</a:t>
            </a:r>
          </a:p>
          <a:p>
            <a:pPr algn="ctr"/>
            <a:r>
              <a:rPr lang="ru-RU" b="1" dirty="0">
                <a:latin typeface="Century Gothic" panose="020B0502020202020204" pitchFamily="34" charset="0"/>
              </a:rPr>
              <a:t>тел. (3652) 60-20-70, e-mail: </a:t>
            </a:r>
            <a:r>
              <a:rPr lang="ru-RU" b="1" dirty="0" smtClean="0">
                <a:latin typeface="Century Gothic" panose="020B0502020202020204" pitchFamily="34" charset="0"/>
              </a:rPr>
              <a:t>mbou_school26@mail.ru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103674"/>
            <a:ext cx="4374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Выполнил (а):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Яковенко Юлия </a:t>
            </a:r>
            <a:r>
              <a:rPr lang="ru-RU" dirty="0" smtClean="0">
                <a:latin typeface="Century Gothic" panose="020B0502020202020204" pitchFamily="34" charset="0"/>
              </a:rPr>
              <a:t>Витальевна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обучающийся (</a:t>
            </a:r>
            <a:r>
              <a:rPr lang="ru-RU" b="1" dirty="0" err="1">
                <a:latin typeface="Century Gothic" panose="020B0502020202020204" pitchFamily="34" charset="0"/>
              </a:rPr>
              <a:t>щаяся</a:t>
            </a:r>
            <a:r>
              <a:rPr lang="ru-RU" b="1" dirty="0">
                <a:latin typeface="Century Gothic" panose="020B0502020202020204" pitchFamily="34" charset="0"/>
              </a:rPr>
              <a:t>) 10-А </a:t>
            </a:r>
            <a:r>
              <a:rPr lang="ru-RU" b="1" dirty="0" smtClean="0">
                <a:latin typeface="Century Gothic" panose="020B0502020202020204" pitchFamily="34" charset="0"/>
              </a:rPr>
              <a:t>класса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Руководитель проекта: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Попова Александра Максимовна</a:t>
            </a:r>
            <a:r>
              <a:rPr lang="ru-RU" dirty="0" smtClean="0">
                <a:latin typeface="Century Gothic" panose="020B0502020202020204" pitchFamily="34" charset="0"/>
              </a:rPr>
              <a:t>,</a:t>
            </a:r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>
                <a:latin typeface="Century Gothic" panose="020B0502020202020204" pitchFamily="34" charset="0"/>
              </a:rPr>
              <a:t>учитель-биологии</a:t>
            </a:r>
          </a:p>
        </p:txBody>
      </p:sp>
    </p:spTree>
    <p:extLst>
      <p:ext uri="{BB962C8B-B14F-4D97-AF65-F5344CB8AC3E}">
        <p14:creationId xmlns:p14="http://schemas.microsoft.com/office/powerpoint/2010/main" val="25220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Заключение</a:t>
            </a:r>
            <a:endParaRPr lang="ru-RU" sz="5400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oundRect">
            <a:avLst/>
          </a:prstGeom>
          <a:noFill/>
        </p:spPr>
        <p:txBody>
          <a:bodyPr anchor="ctr" anchorCtr="0">
            <a:normAutofit fontScale="55000" lnSpcReduction="20000"/>
          </a:bodyPr>
          <a:lstStyle/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В современном быстром и напряженном мире, где сохранение здоровья становится приоритетом, роль природы и ее целебных ресурсов становится все более значимой. Ромашка, как символ здоровья и долголетия, вносит существенный вклад в поддержание физического и эмоционального благополучия человека. Ее успокаивающие свойства и положительное воздействие на организм могут стать ответом на вызовы стресса и суеты нашей современной жизни.</a:t>
            </a:r>
          </a:p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Этот проект о ромашке как символе здоровья является не только актуальным, но и важным для расширения наших знаний о природных способах поддержания здоровья. Исследование и изучение роли ромашки позволяет нам не только понять ее ценность в медицине и народной практике, но и применить новые знания в повседневной жизни для укрепления организма и поддержания чувства гармонии и благополучия.</a:t>
            </a:r>
          </a:p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Пусть ромашка и ее символика напоминают нам о важности заботы о себе и окружающей природе, и вдохновляют нас на стремление к здоровой и сбалансированной жизни.</a:t>
            </a:r>
          </a:p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Исследование позволило подтвердить гипотезу о том, что ромашка действительно обладает хорошими целебными свойствами, близкими к базовым. Ее положительное воздействие на организм и доступность для всех категорий населения подтверждают важность использования ромашки как ценного ресурса для поддержания здоровья и благополучия.</a:t>
            </a:r>
          </a:p>
        </p:txBody>
      </p:sp>
    </p:spTree>
    <p:extLst>
      <p:ext uri="{BB962C8B-B14F-4D97-AF65-F5344CB8AC3E}">
        <p14:creationId xmlns:p14="http://schemas.microsoft.com/office/powerpoint/2010/main" val="16623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 rot="20724087">
            <a:off x="1543250" y="2772076"/>
            <a:ext cx="9144000" cy="1045896"/>
          </a:xfrm>
        </p:spPr>
        <p:txBody>
          <a:bodyPr/>
          <a:lstStyle/>
          <a:p>
            <a:r>
              <a:rPr lang="ru-RU" b="1" dirty="0" smtClean="0">
                <a:ln w="19050">
                  <a:solidFill>
                    <a:sysClr val="windowText" lastClr="000000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2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noFill/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План</a:t>
            </a:r>
            <a:endParaRPr lang="ru-RU" sz="5400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noFill/>
        </p:spPr>
        <p:txBody>
          <a:bodyPr anchor="ctr" anchorCtr="0">
            <a:normAutofit fontScale="62500" lnSpcReduction="20000"/>
          </a:bodyPr>
          <a:lstStyle/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Введение	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Введение в исторический контекст использования ромашки как лекарственного растения.</a:t>
            </a: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Описание методов обработки ромашки и ее применения в народной медицине.</a:t>
            </a: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Анализ научных источников о целебных свойствах ромашки и результатов исследований.</a:t>
            </a: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Изучение химического состава ромашки и его влияния на организм.</a:t>
            </a: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Анализ результатов исследований, показывающих положительное воздействие ромашки на физическое здоровье.</a:t>
            </a: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Рассмотрение эмоциональных и психологических аспектов использования ромашки для поддержания эмоционального благополучия.</a:t>
            </a:r>
          </a:p>
          <a:p>
            <a:pPr indent="228600">
              <a:buFont typeface="Wingdings" panose="05000000000000000000" pitchFamily="2" charset="2"/>
              <a:buChar char="v"/>
            </a:pPr>
            <a:r>
              <a:rPr lang="ru-RU" b="1" dirty="0" smtClean="0">
                <a:latin typeface="Century Gothic" panose="020B0502020202020204" pitchFamily="34" charset="0"/>
              </a:rPr>
              <a:t>Заключение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Введение</a:t>
            </a:r>
            <a:endParaRPr lang="ru-RU" sz="5400" dirty="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oundRect">
            <a:avLst/>
          </a:prstGeom>
          <a:noFill/>
        </p:spPr>
        <p:txBody>
          <a:bodyPr anchor="ctr" anchorCtr="0">
            <a:normAutofit fontScale="70000" lnSpcReduction="20000"/>
          </a:bodyPr>
          <a:lstStyle/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В современном быстром и стрессовом мире сохранение здоровья становится одним из ключевых аспектов обеспечения качественной жизни. Поддержание физического и эмоционального благополучия требует внимания к своему организму и окружающей природе. В этом контексте стоит обратить внимание на роли растений как способа поддержания здоровья. Одним из таких уникальных растений является ромашка - символ здоровья и долголетия.</a:t>
            </a:r>
          </a:p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Актуальностью моего проекта является то, что ромашка, с ее нежными белыми лепестками и успокаивающим ароматом, не только является символом красоты и лета, но и обладает множеством полезных свойств для здоровья человека. В наше время, когда стресс и быстрый ритм жизни оказывают негативное воздействие на организм, есть важность возвращения к природным ресурсам для поддержания баланса и гармонии. Исследование и изучение роли ромашки как символа здоровья становится все более актуальным, позволяя обогатить знания о природных средствах поддержания здоровья и применить их в повседневной жизни для укрепления организма и поддержания эмоционального благополучия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Введение </a:t>
            </a:r>
            <a:r>
              <a:rPr lang="ru-RU" sz="2800" b="1" dirty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в исторический контекст использования ромашки как лекарственного растения</a:t>
            </a:r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ru-RU" sz="2800" b="1" dirty="0">
              <a:ln w="9525">
                <a:solidFill>
                  <a:schemeClr val="tx1"/>
                </a:solidFill>
              </a:ln>
              <a:blipFill dpi="0" rotWithShape="1">
                <a:blip r:embed="rId2"/>
                <a:srcRect/>
                <a:tile tx="0" ty="0" sx="50000" sy="50000" flip="none" algn="tl"/>
              </a:blipFill>
              <a:effectLst>
                <a:glow>
                  <a:schemeClr val="bg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37985" cy="4351338"/>
          </a:xfrm>
          <a:prstGeom prst="roundRect">
            <a:avLst/>
          </a:prstGeom>
          <a:noFill/>
        </p:spPr>
        <p:txBody>
          <a:bodyPr anchor="ctr" anchorCtr="0">
            <a:normAutofit fontScale="70000" lnSpcReduction="20000"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Ромашка</a:t>
            </a:r>
            <a:r>
              <a:rPr lang="ru-RU" dirty="0">
                <a:latin typeface="Century Gothic" panose="020B0502020202020204" pitchFamily="34" charset="0"/>
              </a:rPr>
              <a:t>, с древнейших времен, укоренилась в культуре и традициях многих народов. В Древнем Египте ромашка считалась символом божественного и использовалась в ритуалах и лечении. Греки и римляне ценили её за лечебные свойства, особенно в области гастроэнтерологии и дерматологии. В средневековой Европе ромашка использовалась в качестве лекарственного растения, а также входила в состав ароматических смесей и чаев. Эти исторические факты подчеркивают значимость ромашки в различных культурах, подкрепляя её репутацию универсального и полезного растения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Сады древнего Египта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82" y="1690688"/>
            <a:ext cx="3059196" cy="229439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ады древней греции (58 фото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82" y="4001294"/>
            <a:ext cx="3059196" cy="219752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Описание </a:t>
            </a:r>
            <a:r>
              <a:rPr lang="ru-RU" sz="2800" b="1" dirty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методов обработки ромашки и ее применения в народной медицине.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846319" y="1867135"/>
            <a:ext cx="6326973" cy="4351338"/>
          </a:xfrm>
          <a:prstGeom prst="roundRect">
            <a:avLst/>
          </a:prstGeom>
          <a:noFill/>
        </p:spPr>
        <p:txBody>
          <a:bodyPr anchor="ctr" anchorCtr="0">
            <a:noAutofit/>
          </a:bodyPr>
          <a:lstStyle/>
          <a:p>
            <a:pPr marL="0" indent="450000" algn="just">
              <a:buNone/>
            </a:pPr>
            <a:r>
              <a:rPr lang="ru-RU" sz="1200" dirty="0">
                <a:latin typeface="Century Gothic" panose="020B0502020202020204" pitchFamily="34" charset="0"/>
              </a:rPr>
              <a:t>Растение используют главным образом как противовоспалительное и антисептическое средство. Вот лишь некоторые способы применения аптечной ромашки</a:t>
            </a:r>
            <a:r>
              <a:rPr lang="ru-RU" sz="1200" dirty="0" smtClean="0">
                <a:latin typeface="Century Gothic" panose="020B0502020202020204" pitchFamily="34" charset="0"/>
              </a:rPr>
              <a:t>:</a:t>
            </a:r>
          </a:p>
          <a:p>
            <a:pPr marL="457200" indent="0" algn="just">
              <a:buFont typeface="+mj-lt"/>
              <a:buAutoNum type="arabicPeriod"/>
            </a:pPr>
            <a:r>
              <a:rPr lang="en-US" sz="1200" dirty="0" smtClean="0">
                <a:latin typeface="Century Gothic" panose="020B0502020202020204" pitchFamily="34" charset="0"/>
              </a:rPr>
              <a:t> </a:t>
            </a:r>
            <a:r>
              <a:rPr lang="ru-RU" sz="1200" dirty="0" smtClean="0">
                <a:latin typeface="Century Gothic" panose="020B0502020202020204" pitchFamily="34" charset="0"/>
              </a:rPr>
              <a:t>Прием настоев для терапии желудочно-кишечных расстройств. Исследования говорят о том, что ромашка облегчает симптомы и сокращает длительность диареи, а также снимает мышечные спазмы и купирует болевой синдром при коликах.</a:t>
            </a:r>
          </a:p>
          <a:p>
            <a:pPr marL="457200" indent="0" algn="just">
              <a:buFont typeface="+mj-lt"/>
              <a:buAutoNum type="arabicPeriod"/>
            </a:pPr>
            <a:r>
              <a:rPr lang="ru-RU" sz="1200" dirty="0" smtClean="0">
                <a:latin typeface="Century Gothic" panose="020B0502020202020204" pitchFamily="34" charset="0"/>
              </a:rPr>
              <a:t>Полоскания </a:t>
            </a:r>
            <a:r>
              <a:rPr lang="ru-RU" sz="1200" dirty="0">
                <a:latin typeface="Century Gothic" panose="020B0502020202020204" pitchFamily="34" charset="0"/>
              </a:rPr>
              <a:t>ротовой полости помогают при гингивитах, стоматитах, фарингитах.</a:t>
            </a:r>
          </a:p>
          <a:p>
            <a:pPr marL="457200" indent="0" algn="just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Ванночки с настоем ромашки используют для лечения геморроя и воспалительных заболеваний промежности.</a:t>
            </a:r>
          </a:p>
          <a:p>
            <a:pPr marL="457200" indent="0" algn="just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Заваривание ромашкового чая, который считается одним из самых популярных травяных чаев. Каждый день в мире люди выпивают около миллиона чашек полезного напитка. Можно делать его самостоятельно или купить готовый продукт — например, Эвалар </a:t>
            </a:r>
            <a:r>
              <a:rPr lang="ru-RU" sz="1200" dirty="0" err="1">
                <a:latin typeface="Century Gothic" panose="020B0502020202020204" pitchFamily="34" charset="0"/>
              </a:rPr>
              <a:t>Био</a:t>
            </a:r>
            <a:r>
              <a:rPr lang="ru-RU" sz="1200" dirty="0">
                <a:latin typeface="Century Gothic" panose="020B0502020202020204" pitchFamily="34" charset="0"/>
              </a:rPr>
              <a:t> или Хипп. Напиток обладает успокаивающим действием, улучшает сон и укрепляет иммунную систему. Его также можно употреблять во время простудных заболеваний для укрепления организма.</a:t>
            </a:r>
          </a:p>
          <a:p>
            <a:pPr marL="457200" indent="0" algn="just">
              <a:buFont typeface="+mj-lt"/>
              <a:buAutoNum type="arabicPeriod"/>
            </a:pPr>
            <a:r>
              <a:rPr lang="ru-RU" sz="1200" dirty="0">
                <a:latin typeface="Century Gothic" panose="020B0502020202020204" pitchFamily="34" charset="0"/>
              </a:rPr>
              <a:t>Вдыхание паров эфирных масел помогает снять тревогу</a:t>
            </a:r>
            <a:r>
              <a:rPr lang="ru-RU" sz="1200" dirty="0" smtClean="0">
                <a:latin typeface="Century Gothic" panose="020B0502020202020204" pitchFamily="34" charset="0"/>
              </a:rPr>
              <a:t>.</a:t>
            </a:r>
            <a:endParaRPr lang="ru-RU" sz="1200" dirty="0">
              <a:latin typeface="Century Gothic" panose="020B0502020202020204" pitchFamily="34" charset="0"/>
            </a:endParaRPr>
          </a:p>
        </p:txBody>
      </p:sp>
      <p:pic>
        <p:nvPicPr>
          <p:cNvPr id="3076" name="Picture 4" descr="Ромашка – полезные свойства, состав и противопоказания (+7 Фото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71886"/>
            <a:ext cx="3505200" cy="214604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92776"/>
            <a:ext cx="3505201" cy="261002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Анализ </a:t>
            </a:r>
            <a:r>
              <a:rPr lang="ru-RU" sz="2800" b="1" dirty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научных источников о целебных свойствах ромашки и результатов исследований</a:t>
            </a:r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ru-RU" sz="2800" b="1" dirty="0">
              <a:ln w="9525">
                <a:solidFill>
                  <a:schemeClr val="tx1"/>
                </a:solidFill>
              </a:ln>
              <a:blipFill dpi="0" rotWithShape="1">
                <a:blip r:embed="rId2"/>
                <a:srcRect/>
                <a:tile tx="0" ty="0" sx="50000" sy="50000" flip="none" algn="tl"/>
              </a:blipFill>
              <a:effectLst>
                <a:glow>
                  <a:schemeClr val="bg1"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  <a:prstGeom prst="roundRect">
            <a:avLst/>
          </a:prstGeom>
          <a:noFill/>
        </p:spPr>
        <p:txBody>
          <a:bodyPr anchor="ctr" anchorCtr="0">
            <a:normAutofit fontScale="55000" lnSpcReduction="20000"/>
          </a:bodyPr>
          <a:lstStyle/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Будучи одним из ценнейших лекарственных растений, ромашка естественным образом постоянно привлекала интерес исследователей в сфере медицины.</a:t>
            </a:r>
          </a:p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Целительные свойства ромашки изучались со времен Гиппократа, Плиния, </a:t>
            </a:r>
            <a:r>
              <a:rPr lang="ru-RU" dirty="0" err="1">
                <a:latin typeface="Century Gothic" panose="020B0502020202020204" pitchFamily="34" charset="0"/>
              </a:rPr>
              <a:t>Диоскорида</a:t>
            </a:r>
            <a:r>
              <a:rPr lang="ru-RU" dirty="0">
                <a:latin typeface="Century Gothic" panose="020B0502020202020204" pitchFamily="34" charset="0"/>
              </a:rPr>
              <a:t>, Галена и Асклепия. Гиппократ описывал ромашку как лекарственное растение, а Гален и Асклепий рекомендовали ромашковый чай. В травнике, написанном на латыни в 16-м веке, итальянский врач и ботаник </a:t>
            </a:r>
            <a:r>
              <a:rPr lang="ru-RU" dirty="0" err="1">
                <a:latin typeface="Century Gothic" panose="020B0502020202020204" pitchFamily="34" charset="0"/>
              </a:rPr>
              <a:t>Маттиоли</a:t>
            </a:r>
            <a:r>
              <a:rPr lang="ru-RU" dirty="0">
                <a:latin typeface="Century Gothic" panose="020B0502020202020204" pitchFamily="34" charset="0"/>
              </a:rPr>
              <a:t> приписывал эфирному маслу ромашки значение спазмолитика.</a:t>
            </a:r>
          </a:p>
          <a:p>
            <a:pPr marL="0" indent="457200" algn="just">
              <a:buNone/>
            </a:pPr>
            <a:r>
              <a:rPr lang="ru-RU" dirty="0" smtClean="0">
                <a:latin typeface="Century Gothic" panose="020B0502020202020204" pitchFamily="34" charset="0"/>
              </a:rPr>
              <a:t>Американский </a:t>
            </a:r>
            <a:r>
              <a:rPr lang="ru-RU" dirty="0">
                <a:latin typeface="Century Gothic" panose="020B0502020202020204" pitchFamily="34" charset="0"/>
              </a:rPr>
              <a:t>ботаник Джеймс Дьюк писал о роли ромашки в противоаллергической терапии. В своем труде «Зеленая аптека» (1992) Дьюк подчеркивает, что ромашка содержит семь различных антигистаминных химических компонентов, что объясняет роль растения в устранении симптомов аллергии (одновременно с этим существуют случаи индивидуальной непереносимости самой ромашки</a:t>
            </a:r>
            <a:r>
              <a:rPr lang="ru-RU" dirty="0" smtClean="0">
                <a:latin typeface="Century Gothic" panose="020B0502020202020204" pitchFamily="34" charset="0"/>
              </a:rPr>
              <a:t>).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Дьюк, Джеймс Бьюкенен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20044"/>
            <a:ext cx="3276600" cy="47625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97620" y="591953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Джеймс Дьюк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Изучение </a:t>
            </a:r>
            <a:r>
              <a:rPr lang="ru-RU" sz="2800" b="1" dirty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химического состава ромашки и его влияния на организм.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  <a:prstGeom prst="roundRect">
            <a:avLst/>
          </a:prstGeom>
          <a:noFill/>
        </p:spPr>
        <p:txBody>
          <a:bodyPr anchor="ctr" anchorCtr="0">
            <a:normAutofit fontScale="55000" lnSpcReduction="20000"/>
          </a:bodyPr>
          <a:lstStyle/>
          <a:p>
            <a:pPr marL="0" indent="457200" algn="just">
              <a:buNone/>
            </a:pPr>
            <a:r>
              <a:rPr lang="ru-RU" b="1" dirty="0">
                <a:latin typeface="Century Gothic" panose="020B0502020202020204" pitchFamily="34" charset="0"/>
              </a:rPr>
              <a:t>Состав:</a:t>
            </a:r>
            <a:r>
              <a:rPr lang="ru-RU" dirty="0">
                <a:latin typeface="Century Gothic" panose="020B0502020202020204" pitchFamily="34" charset="0"/>
              </a:rPr>
              <a:t> цветки ромашки содержат </a:t>
            </a:r>
            <a:r>
              <a:rPr lang="ru-RU" dirty="0" err="1">
                <a:latin typeface="Century Gothic" panose="020B0502020202020204" pitchFamily="34" charset="0"/>
              </a:rPr>
              <a:t>флавоноиды</a:t>
            </a:r>
            <a:r>
              <a:rPr lang="ru-RU" dirty="0">
                <a:latin typeface="Century Gothic" panose="020B0502020202020204" pitchFamily="34" charset="0"/>
              </a:rPr>
              <a:t> (</a:t>
            </a:r>
            <a:r>
              <a:rPr lang="ru-RU" dirty="0" err="1">
                <a:latin typeface="Century Gothic" panose="020B0502020202020204" pitchFamily="34" charset="0"/>
              </a:rPr>
              <a:t>апигенин</a:t>
            </a:r>
            <a:r>
              <a:rPr lang="ru-RU" dirty="0">
                <a:latin typeface="Century Gothic" panose="020B0502020202020204" pitchFamily="34" charset="0"/>
              </a:rPr>
              <a:t>), эфирное масло (</a:t>
            </a:r>
            <a:r>
              <a:rPr lang="ru-RU" dirty="0" err="1">
                <a:latin typeface="Century Gothic" panose="020B0502020202020204" pitchFamily="34" charset="0"/>
              </a:rPr>
              <a:t>сесквитерпены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</a:rPr>
              <a:t>матрицин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</a:rPr>
              <a:t>матрикарин</a:t>
            </a:r>
            <a:r>
              <a:rPr lang="ru-RU" dirty="0">
                <a:latin typeface="Century Gothic" panose="020B0502020202020204" pitchFamily="34" charset="0"/>
              </a:rPr>
              <a:t>), салициловую кислоту, </a:t>
            </a:r>
            <a:r>
              <a:rPr lang="ru-RU" dirty="0" err="1">
                <a:latin typeface="Century Gothic" panose="020B0502020202020204" pitchFamily="34" charset="0"/>
              </a:rPr>
              <a:t>каротиноиды</a:t>
            </a:r>
            <a:r>
              <a:rPr lang="ru-RU" dirty="0">
                <a:latin typeface="Century Gothic" panose="020B0502020202020204" pitchFamily="34" charset="0"/>
              </a:rPr>
              <a:t>, слизи, камеди, горечи и другие биологически активные вещества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0" indent="457200" algn="just">
              <a:buNone/>
            </a:pPr>
            <a:r>
              <a:rPr lang="ru-RU" b="1" dirty="0">
                <a:latin typeface="Century Gothic" panose="020B0502020202020204" pitchFamily="34" charset="0"/>
              </a:rPr>
              <a:t>Фармакологическое действие:</a:t>
            </a:r>
            <a:endParaRPr lang="ru-RU" dirty="0">
              <a:latin typeface="Century Gothic" panose="020B0502020202020204" pitchFamily="34" charset="0"/>
            </a:endParaRPr>
          </a:p>
          <a:p>
            <a:pPr marL="0" indent="45720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За многочисленные лекарственные свойства и возможности ромашку часто называют символом растительной медицины. Настой из ее цветков пьют при желудочных и кишечных болезнях - гастрите, язвенной болезни, энтерите, колите, метеоризме, диарее. Он помогает справиться со спазмами, уменьшить брожение, борется с микробами и воспалением. В виде микроклизм ромашку назначают при кишечных спазмах и геморрое. В качестве полосканий - при гингивитах, стоматитах, тонзиллитах, фарингитах. Благодаря комплексному действию она работает сразу и с болезненными симптомами, и с их причиной</a:t>
            </a:r>
            <a:r>
              <a:rPr lang="ru-RU" dirty="0" smtClean="0">
                <a:latin typeface="Century Gothic" panose="020B0502020202020204" pitchFamily="34" charset="0"/>
              </a:rPr>
              <a:t>.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825625"/>
            <a:ext cx="3105150" cy="2229338"/>
          </a:xfrm>
          <a:prstGeom prst="roundRect">
            <a:avLst/>
          </a:prstGeom>
        </p:spPr>
      </p:pic>
      <p:pic>
        <p:nvPicPr>
          <p:cNvPr id="4100" name="Picture 4" descr="Купить Салициловая кислота в Верхнем Туре – Telegrap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5" y="4189900"/>
            <a:ext cx="1917700" cy="19177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Анализ </a:t>
            </a:r>
            <a:r>
              <a:rPr lang="ru-RU" sz="2800" b="1" dirty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результатов исследований, показывающих положительное воздействие ромашки на физическое здоровье.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145280" y="1883377"/>
            <a:ext cx="7208520" cy="4351338"/>
          </a:xfrm>
          <a:prstGeom prst="roundRect">
            <a:avLst/>
          </a:prstGeom>
          <a:noFill/>
        </p:spPr>
        <p:txBody>
          <a:bodyPr anchor="ctr" anchorCtr="0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1600" b="1" dirty="0">
                <a:latin typeface="Century Gothic" panose="020B0502020202020204" pitchFamily="34" charset="0"/>
              </a:rPr>
              <a:t>1. Улучшает </a:t>
            </a:r>
            <a:r>
              <a:rPr lang="ru-RU" sz="1600" b="1" dirty="0" smtClean="0">
                <a:latin typeface="Century Gothic" panose="020B0502020202020204" pitchFamily="34" charset="0"/>
              </a:rPr>
              <a:t>пищеварение</a:t>
            </a:r>
            <a:endParaRPr lang="ru-RU" sz="1600" dirty="0">
              <a:latin typeface="Century Gothic" panose="020B0502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Ромашка подавляет </a:t>
            </a:r>
            <a:r>
              <a:rPr lang="ru-RU" sz="1600" dirty="0" err="1">
                <a:latin typeface="Century Gothic" panose="020B0502020202020204" pitchFamily="34" charset="0"/>
              </a:rPr>
              <a:t>Helicobacter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pylori</a:t>
            </a:r>
            <a:r>
              <a:rPr lang="ru-RU" sz="1600" dirty="0">
                <a:latin typeface="Century Gothic" panose="020B0502020202020204" pitchFamily="34" charset="0"/>
              </a:rPr>
              <a:t> — бактерии, которые способствуют образованию язвы желудка. Экстракты растения уменьшают спазмы гладкой мускулатуры, связанные с различными желудочно-кишечными воспалительными заболеваниями. Экстракты ромашки обладают сильными антидиарейными и антиоксидантными свойствами</a:t>
            </a:r>
            <a:r>
              <a:rPr lang="ru-RU" sz="1600" dirty="0" smtClean="0">
                <a:latin typeface="Century Gothic" panose="020B0502020202020204" pitchFamily="34" charset="0"/>
              </a:rPr>
              <a:t>.</a:t>
            </a:r>
            <a:endParaRPr lang="ru-RU" sz="1600" dirty="0">
              <a:latin typeface="Century Gothic" panose="020B0502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1600" b="1" dirty="0">
                <a:latin typeface="Century Gothic" panose="020B0502020202020204" pitchFamily="34" charset="0"/>
              </a:rPr>
              <a:t>2. Заживляет </a:t>
            </a:r>
            <a:r>
              <a:rPr lang="ru-RU" sz="1600" b="1" dirty="0" smtClean="0">
                <a:latin typeface="Century Gothic" panose="020B0502020202020204" pitchFamily="34" charset="0"/>
              </a:rPr>
              <a:t>раны</a:t>
            </a:r>
            <a:endParaRPr lang="ru-RU" sz="1600" dirty="0">
              <a:latin typeface="Century Gothic" panose="020B0502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1600" dirty="0">
                <a:latin typeface="Century Gothic" panose="020B0502020202020204" pitchFamily="34" charset="0"/>
              </a:rPr>
              <a:t>Местное применение ромашки ускоряет заживление ран. Исследования показывают, что содержащиеся в цветках вещества убивают вирусы и бактерии, в том числе золотистый стафилококк, вызывающий инфекции, уменьшают воспаление, а также предотвращают развитие язв. Ученые сравнили ромашку и кортикостероиды для лечения ран. Они пришли к выводу, что ромашка способствует быстрому заживлению язв — в среднем на девять дней раньше, чем при применении кортикостероидов</a:t>
            </a:r>
            <a:r>
              <a:rPr lang="ru-RU" sz="1600" dirty="0" smtClean="0">
                <a:latin typeface="Century Gothic" panose="020B0502020202020204" pitchFamily="34" charset="0"/>
              </a:rPr>
              <a:t>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Пищеварение Greendar. Блог Greend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72728"/>
            <a:ext cx="3174060" cy="178623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Чем обрабатывать резаные раны: народные и медицинские средства заживления -  КДП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41008"/>
            <a:ext cx="3174060" cy="199370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noFill/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Рассмотрение </a:t>
            </a:r>
            <a:r>
              <a:rPr lang="ru-RU" sz="2800" b="1" dirty="0">
                <a:ln w="9525">
                  <a:solidFill>
                    <a:schemeClr val="tx1"/>
                  </a:solidFill>
                </a:ln>
                <a:blipFill dpi="0" rotWithShape="1">
                  <a:blip r:embed="rId2"/>
                  <a:srcRect/>
                  <a:tile tx="0" ty="0" sx="50000" sy="50000" flip="none" algn="tl"/>
                </a:blipFill>
                <a:effectLst>
                  <a:glow>
                    <a:schemeClr val="bg1"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эмоциональных и психологических аспектов использования ромашки для поддержания эмоционального благополучия.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846319" y="1867135"/>
            <a:ext cx="6326973" cy="4351338"/>
          </a:xfrm>
          <a:prstGeom prst="roundRect">
            <a:avLst/>
          </a:prstGeom>
          <a:noFill/>
        </p:spPr>
        <p:txBody>
          <a:bodyPr anchor="ctr" anchorCtr="0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1100" b="1" dirty="0">
                <a:latin typeface="Century Gothic" panose="020B0502020202020204" pitchFamily="34" charset="0"/>
              </a:rPr>
              <a:t>1. Помогает от бессонницы</a:t>
            </a:r>
            <a:endParaRPr lang="ru-RU" sz="1100" dirty="0">
              <a:latin typeface="Century Gothic" panose="020B0502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1100" dirty="0">
                <a:latin typeface="Century Gothic" panose="020B0502020202020204" pitchFamily="34" charset="0"/>
              </a:rPr>
              <a:t>Ромашка — одно из наиболее широко используемых альтернативных средств для улучшения сна и лечения бессонницы. Исследование 2017 года с участием 77 пожилых людей в домах престарелых показало значительное улучшение качества сна, когда участникам давали 400-миллиграммовые капсулы ромашки два раза в день в течение четырех недель. В 2016 году врачи провели исследование с участием 40 женщин, которые только что родили. Респонденты выпивали одну чашку ромашкового чая в день в течение двух недель. В итоге у них значительно снизились симптомы депрессии и проблемы со сном по сравнению с контрольной группой, которая не употребляла напиток. Однако показатели сравнялись через месяц после того, как женщины перестали пить чай. Это позволяет предположить, что положительный эффект ромашки ограничен по времени</a:t>
            </a:r>
            <a:r>
              <a:rPr lang="ru-RU" sz="1100" dirty="0" smtClean="0">
                <a:latin typeface="Century Gothic" panose="020B0502020202020204" pitchFamily="34" charset="0"/>
              </a:rPr>
              <a:t>.</a:t>
            </a:r>
            <a:endParaRPr lang="ru-RU" sz="1100" dirty="0">
              <a:latin typeface="Century Gothic" panose="020B0502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1100" b="1" dirty="0">
                <a:latin typeface="Century Gothic" panose="020B0502020202020204" pitchFamily="34" charset="0"/>
              </a:rPr>
              <a:t>2. Снимает тревогу</a:t>
            </a:r>
            <a:endParaRPr lang="ru-RU" sz="1100" dirty="0">
              <a:latin typeface="Century Gothic" panose="020B0502020202020204" pitchFamily="34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1100" dirty="0">
                <a:latin typeface="Century Gothic" panose="020B0502020202020204" pitchFamily="34" charset="0"/>
              </a:rPr>
              <a:t>Ромашка эффективна при тревоге и нервном перевозбуждении. Первое контролируемое клиническое исследование экстракта ромашки в 2009 году показало, что он может оказывать умеренное успокаивающее действие на людей с общим тревожным расстройством легкой и средней степени тяжести. Участники принимали от 200 до 1100 мг ромашки в день в течение восьми недель. Исследование, проведенное в 2016 году, показало, что прием 500 мг экстракта ромашки три раза в день в течение 12 недель значительно снижает умеренные и тяжелые симптомы </a:t>
            </a:r>
            <a:r>
              <a:rPr lang="ru-RU" sz="1100" dirty="0" err="1">
                <a:latin typeface="Century Gothic" panose="020B0502020202020204" pitchFamily="34" charset="0"/>
              </a:rPr>
              <a:t>генерализованного</a:t>
            </a:r>
            <a:r>
              <a:rPr lang="ru-RU" sz="1100" dirty="0">
                <a:latin typeface="Century Gothic" panose="020B0502020202020204" pitchFamily="34" charset="0"/>
              </a:rPr>
              <a:t> тревожного расстройства, одного из наиболее распространенных. Ученые утверждают, что экстракт ромашки не только снижает беспокойство, но также может оказывать антидепрессивное воздействие.</a:t>
            </a:r>
          </a:p>
        </p:txBody>
      </p:sp>
      <p:pic>
        <p:nvPicPr>
          <p:cNvPr id="5122" name="Picture 2" descr="Профилактика и лечение бессонницы: симптомы, причины нарушения сн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135"/>
            <a:ext cx="3424047" cy="228135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Как распознать 6 распространённых симптомов тревоги (и что может быть их  причиной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83" y="4324935"/>
            <a:ext cx="2849880" cy="18977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986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Тема Office</vt:lpstr>
      <vt:lpstr>Ромашка – символ жизни</vt:lpstr>
      <vt:lpstr>План</vt:lpstr>
      <vt:lpstr>Введение</vt:lpstr>
      <vt:lpstr>Введение в исторический контекст использования ромашки как лекарственного растения.</vt:lpstr>
      <vt:lpstr>Описание методов обработки ромашки и ее применения в народной медицине.</vt:lpstr>
      <vt:lpstr>Анализ научных источников о целебных свойствах ромашки и результатов исследований.</vt:lpstr>
      <vt:lpstr>Изучение химического состава ромашки и его влияния на организм.</vt:lpstr>
      <vt:lpstr>Анализ результатов исследований, показывающих положительное воздействие ромашки на физическое здоровье.</vt:lpstr>
      <vt:lpstr>Рассмотрение эмоциональных и психологических аспектов использования ромашки для поддержания эмоционального благополучия.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Ромашка – символ жизни</dc:title>
  <dc:creator>123</dc:creator>
  <cp:lastModifiedBy>123</cp:lastModifiedBy>
  <cp:revision>10</cp:revision>
  <dcterms:created xsi:type="dcterms:W3CDTF">2024-04-14T11:25:47Z</dcterms:created>
  <dcterms:modified xsi:type="dcterms:W3CDTF">2024-04-15T19:18:11Z</dcterms:modified>
</cp:coreProperties>
</file>