
<file path=[Content_Types].xml><?xml version="1.0" encoding="utf-8"?>
<Types xmlns="http://schemas.openxmlformats.org/package/2006/content-types">
  <Override PartName="/ppt/slides/slide45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Default Extension="jpeg" ContentType="image/jpeg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46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50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47.xml" ContentType="application/vnd.openxmlformats-officedocument.presentationml.slide+xml"/>
  <Override PartName="/ppt/slides/slide43.xml" ContentType="application/vnd.openxmlformats-officedocument.presentationml.slide+xml"/>
  <Override PartName="/ppt/slides/slide5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48.xml" ContentType="application/vnd.openxmlformats-officedocument.presentationml.slide+xml"/>
  <Default Extension="tiff" ContentType="image/tiff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9.xml" ContentType="application/vnd.openxmlformats-officedocument.presentationml.slide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0" r:id="rId7"/>
    <p:sldId id="261" r:id="rId8"/>
    <p:sldId id="262" r:id="rId9"/>
    <p:sldId id="303" r:id="rId10"/>
    <p:sldId id="263" r:id="rId11"/>
    <p:sldId id="290" r:id="rId12"/>
    <p:sldId id="292" r:id="rId13"/>
    <p:sldId id="293" r:id="rId14"/>
    <p:sldId id="294" r:id="rId15"/>
    <p:sldId id="295" r:id="rId16"/>
    <p:sldId id="299" r:id="rId17"/>
    <p:sldId id="296" r:id="rId18"/>
    <p:sldId id="301" r:id="rId19"/>
    <p:sldId id="300" r:id="rId20"/>
    <p:sldId id="283" r:id="rId21"/>
    <p:sldId id="264" r:id="rId22"/>
    <p:sldId id="265" r:id="rId23"/>
    <p:sldId id="281" r:id="rId24"/>
    <p:sldId id="282" r:id="rId25"/>
    <p:sldId id="266" r:id="rId26"/>
    <p:sldId id="267" r:id="rId27"/>
    <p:sldId id="268" r:id="rId28"/>
    <p:sldId id="269" r:id="rId29"/>
    <p:sldId id="284" r:id="rId30"/>
    <p:sldId id="270" r:id="rId31"/>
    <p:sldId id="271" r:id="rId32"/>
    <p:sldId id="286" r:id="rId33"/>
    <p:sldId id="302" r:id="rId34"/>
    <p:sldId id="272" r:id="rId35"/>
    <p:sldId id="304" r:id="rId36"/>
    <p:sldId id="308" r:id="rId37"/>
    <p:sldId id="275" r:id="rId38"/>
    <p:sldId id="305" r:id="rId39"/>
    <p:sldId id="306" r:id="rId40"/>
    <p:sldId id="309" r:id="rId41"/>
    <p:sldId id="307" r:id="rId42"/>
    <p:sldId id="288" r:id="rId43"/>
    <p:sldId id="287" r:id="rId44"/>
    <p:sldId id="289" r:id="rId45"/>
    <p:sldId id="273" r:id="rId46"/>
    <p:sldId id="274" r:id="rId47"/>
    <p:sldId id="276" r:id="rId48"/>
    <p:sldId id="277" r:id="rId49"/>
    <p:sldId id="278" r:id="rId50"/>
    <p:sldId id="279" r:id="rId51"/>
    <p:sldId id="298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02" autoAdjust="0"/>
    <p:restoredTop sz="94591" autoAdjust="0"/>
  </p:normalViewPr>
  <p:slideViewPr>
    <p:cSldViewPr snapToGrid="0" snapToObjects="1">
      <p:cViewPr varScale="1">
        <p:scale>
          <a:sx n="118" d="100"/>
          <a:sy n="118" d="100"/>
        </p:scale>
        <p:origin x="-6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7/7/13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7/7/13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7/7/13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7/7/13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7/7/13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7/7/13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7/7/13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7/7/13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7/7/13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7/7/13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7/7/13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A13A8-8AAE-C644-88BA-8AE54D099F24}" type="datetimeFigureOut">
              <a:rPr lang="en-US" smtClean="0"/>
              <a:pPr/>
              <a:t>7/7/13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watermark100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pic>
        <p:nvPicPr>
          <p:cNvPr id="8" name="Picture 7" descr="logo-SlideBG1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553200" y="2806700"/>
            <a:ext cx="2540000" cy="4051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tiff"/><Relationship Id="rId12" Type="http://schemas.openxmlformats.org/officeDocument/2006/relationships/image" Target="../media/image27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tiff"/><Relationship Id="rId3" Type="http://schemas.openxmlformats.org/officeDocument/2006/relationships/image" Target="../media/image18.tiff"/><Relationship Id="rId4" Type="http://schemas.openxmlformats.org/officeDocument/2006/relationships/image" Target="../media/image19.tiff"/><Relationship Id="rId5" Type="http://schemas.openxmlformats.org/officeDocument/2006/relationships/image" Target="../media/image20.tiff"/><Relationship Id="rId6" Type="http://schemas.openxmlformats.org/officeDocument/2006/relationships/image" Target="../media/image21.tiff"/><Relationship Id="rId7" Type="http://schemas.openxmlformats.org/officeDocument/2006/relationships/image" Target="../media/image22.tiff"/><Relationship Id="rId8" Type="http://schemas.openxmlformats.org/officeDocument/2006/relationships/image" Target="../media/image23.tiff"/><Relationship Id="rId9" Type="http://schemas.openxmlformats.org/officeDocument/2006/relationships/image" Target="../media/image24.tiff"/><Relationship Id="rId10" Type="http://schemas.openxmlformats.org/officeDocument/2006/relationships/image" Target="../media/image25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ongodb.org/downloads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tif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education.10gen.com" TargetMode="External"/><Relationship Id="rId4" Type="http://schemas.openxmlformats.org/officeDocument/2006/relationships/hyperlink" Target="http://www.youtube.com/user/mongodb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ongodb.org/display/DOCS/Advanced+Queries%23AdvancedQueries-$or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mymind.net/2011/3/28/The-Little-MongoDB-Boo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744" y="2806700"/>
            <a:ext cx="2540000" cy="4051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1737"/>
            <a:ext cx="7772400" cy="1868713"/>
          </a:xfrm>
        </p:spPr>
        <p:txBody>
          <a:bodyPr>
            <a:noAutofit/>
          </a:bodyPr>
          <a:lstStyle/>
          <a:p>
            <a:r>
              <a:rPr lang="en-US" sz="6000" dirty="0" smtClean="0"/>
              <a:t>ADB	</a:t>
            </a:r>
            <a:br>
              <a:rPr lang="en-US" sz="6000" dirty="0" smtClean="0"/>
            </a:br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John Cabibbo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jcabibbo@fullsail.com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AIM: </a:t>
            </a:r>
            <a:r>
              <a:rPr lang="en-US" dirty="0" err="1" smtClean="0">
                <a:solidFill>
                  <a:schemeClr val="tx1"/>
                </a:solidFill>
              </a:rPr>
              <a:t>jcabibbo@fullsail.com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SQL</a:t>
            </a:r>
          </a:p>
          <a:p>
            <a:r>
              <a:rPr lang="en-US" dirty="0" smtClean="0"/>
              <a:t>Download &amp; Install Mongo</a:t>
            </a:r>
          </a:p>
          <a:p>
            <a:r>
              <a:rPr lang="en-US" dirty="0" smtClean="0"/>
              <a:t>Managing Documents</a:t>
            </a:r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540399"/>
            <a:ext cx="8229600" cy="5828944"/>
          </a:xfrm>
        </p:spPr>
        <p:txBody>
          <a:bodyPr/>
          <a:lstStyle/>
          <a:p>
            <a:r>
              <a:rPr lang="en-US" dirty="0" smtClean="0"/>
              <a:t>What is a DB (Database)? </a:t>
            </a:r>
          </a:p>
          <a:p>
            <a:r>
              <a:rPr lang="en-US" dirty="0" smtClean="0"/>
              <a:t>Why do we need one? Why not use a text file? </a:t>
            </a:r>
          </a:p>
          <a:p>
            <a:r>
              <a:rPr lang="en-US" dirty="0" smtClean="0"/>
              <a:t>What are the benefits?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Consistency 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93522"/>
            <a:ext cx="8229600" cy="2032640"/>
          </a:xfrm>
        </p:spPr>
        <p:txBody>
          <a:bodyPr/>
          <a:lstStyle/>
          <a:p>
            <a:r>
              <a:rPr lang="en-US" smtClean="0"/>
              <a:t>My SQL</a:t>
            </a:r>
          </a:p>
          <a:p>
            <a:r>
              <a:rPr lang="en-US" smtClean="0"/>
              <a:t>Oracle</a:t>
            </a:r>
          </a:p>
          <a:p>
            <a:r>
              <a:rPr lang="en-US" smtClean="0"/>
              <a:t>MS SQL Server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17639"/>
            <a:ext cx="82295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200" dirty="0" smtClean="0"/>
              <a:t> Data is stored in tables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 Developed in the 70’ &amp; 80’s.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 Tables are composed of rows and columns.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 Tables are related to other tables through   “relationships” (Foreign Keys)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Objects</a:t>
            </a:r>
            <a:endParaRPr lang="en-US" dirty="0"/>
          </a:p>
        </p:txBody>
      </p:sp>
      <p:pic>
        <p:nvPicPr>
          <p:cNvPr id="10" name="Content Placeholder 9" descr="userTableData1.jpg"/>
          <p:cNvPicPr>
            <a:picLocks noGrp="1" noChangeAspect="1"/>
          </p:cNvPicPr>
          <p:nvPr>
            <p:ph idx="1"/>
          </p:nvPr>
        </p:nvPicPr>
        <p:blipFill>
          <a:blip r:embed="rId2"/>
          <a:srcRect t="-27545" b="-27545"/>
          <a:stretch>
            <a:fillRect/>
          </a:stretch>
        </p:blipFill>
        <p:spPr>
          <a:xfrm>
            <a:off x="514406" y="1879795"/>
            <a:ext cx="7881997" cy="4334795"/>
          </a:xfrm>
        </p:spPr>
      </p:pic>
      <p:sp>
        <p:nvSpPr>
          <p:cNvPr id="11" name="TextBox 10"/>
          <p:cNvSpPr txBox="1"/>
          <p:nvPr/>
        </p:nvSpPr>
        <p:spPr>
          <a:xfrm>
            <a:off x="2257454" y="1661727"/>
            <a:ext cx="4717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Tables, Rows, Columns &amp; Fields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pic>
        <p:nvPicPr>
          <p:cNvPr id="4" name="Content Placeholder 3" descr="images1.jpg"/>
          <p:cNvPicPr>
            <a:picLocks noGrp="1" noChangeAspect="1"/>
          </p:cNvPicPr>
          <p:nvPr>
            <p:ph idx="1"/>
          </p:nvPr>
        </p:nvPicPr>
        <p:blipFill>
          <a:blip r:embed="rId2"/>
          <a:srcRect l="-79603" r="-79603"/>
          <a:stretch>
            <a:fillRect/>
          </a:stretch>
        </p:blipFill>
        <p:spPr>
          <a:xfrm>
            <a:off x="-1160379" y="1417638"/>
            <a:ext cx="4650106" cy="2557379"/>
          </a:xfrm>
        </p:spPr>
      </p:pic>
      <p:pic>
        <p:nvPicPr>
          <p:cNvPr id="5" name="Picture 4" descr="flopp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492" y="1417638"/>
            <a:ext cx="3010469" cy="2598207"/>
          </a:xfrm>
          <a:prstGeom prst="rect">
            <a:avLst/>
          </a:prstGeom>
        </p:spPr>
      </p:pic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961" y="1417638"/>
            <a:ext cx="3340100" cy="2438400"/>
          </a:xfrm>
          <a:prstGeom prst="rect">
            <a:avLst/>
          </a:prstGeom>
        </p:spPr>
      </p:pic>
      <p:pic>
        <p:nvPicPr>
          <p:cNvPr id="7" name="Picture 6" descr="new_hard_drive_smal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26" y="3975017"/>
            <a:ext cx="3256801" cy="2627646"/>
          </a:xfrm>
          <a:prstGeom prst="rect">
            <a:avLst/>
          </a:prstGeom>
        </p:spPr>
      </p:pic>
      <p:pic>
        <p:nvPicPr>
          <p:cNvPr id="9" name="Picture 8" descr="oldpc-22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0513" y="3949004"/>
            <a:ext cx="2547806" cy="2842155"/>
          </a:xfrm>
          <a:prstGeom prst="rect">
            <a:avLst/>
          </a:prstGeom>
        </p:spPr>
      </p:pic>
      <p:pic>
        <p:nvPicPr>
          <p:cNvPr id="11" name="Picture 10" descr="hp_load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8319" y="3856038"/>
            <a:ext cx="2818481" cy="20528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Non-Relational Databases	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417638"/>
            <a:ext cx="8229600" cy="528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stored documents (for Mongo)</a:t>
            </a:r>
            <a:r>
              <a:rPr lang="en-US" sz="3200" dirty="0" smtClean="0"/>
              <a:t>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200" dirty="0" smtClean="0"/>
              <a:t>Data is schema-less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baseline="0" dirty="0" smtClean="0"/>
              <a:t>Relationships</a:t>
            </a:r>
            <a:r>
              <a:rPr lang="en-US" sz="3200" dirty="0" smtClean="0"/>
              <a:t> are not defined.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200" dirty="0" smtClean="0"/>
              <a:t>Horizontality Scalable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32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Benefits: </a:t>
            </a:r>
            <a:r>
              <a:rPr lang="en-US" sz="3200" dirty="0" smtClean="0"/>
              <a:t>Performance, Maintenance, Lower Cost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Cons:</a:t>
            </a:r>
            <a:r>
              <a:rPr lang="en-US" sz="3200" dirty="0" smtClean="0"/>
              <a:t>Disk Space, Consistency 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endParaRPr lang="en-US" sz="3200" dirty="0" smtClean="0"/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endParaRPr lang="en-US" sz="3200" dirty="0" smtClean="0"/>
          </a:p>
          <a:p>
            <a:pPr marL="800100" lvl="1" indent="-342900">
              <a:spcBef>
                <a:spcPct val="20000"/>
              </a:spcBef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Non-Relational Databases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832" y="1417638"/>
            <a:ext cx="8229600" cy="5121190"/>
          </a:xfrm>
        </p:spPr>
        <p:txBody>
          <a:bodyPr>
            <a:normAutofit/>
          </a:bodyPr>
          <a:lstStyle/>
          <a:p>
            <a:r>
              <a:rPr lang="en-US" dirty="0" err="1" smtClean="0"/>
              <a:t>Couchbase</a:t>
            </a:r>
            <a:endParaRPr lang="en-US" dirty="0" smtClean="0"/>
          </a:p>
          <a:p>
            <a:r>
              <a:rPr lang="en-US" dirty="0" smtClean="0"/>
              <a:t>Mongo</a:t>
            </a:r>
          </a:p>
          <a:p>
            <a:r>
              <a:rPr lang="en-US" dirty="0" smtClean="0"/>
              <a:t>Big Table (Google)</a:t>
            </a:r>
          </a:p>
          <a:p>
            <a:r>
              <a:rPr lang="en-US" dirty="0" err="1" smtClean="0"/>
              <a:t>Memcache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417638"/>
            <a:ext cx="8229600" cy="528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endParaRPr lang="en-US" sz="3200" dirty="0" smtClean="0"/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endParaRPr lang="en-US" sz="3200" dirty="0" smtClean="0"/>
          </a:p>
          <a:p>
            <a:pPr marL="800100" lvl="1" indent="-342900">
              <a:spcBef>
                <a:spcPct val="20000"/>
              </a:spcBef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Non-Relational Databases</a:t>
            </a:r>
            <a:endParaRPr lang="en-US" dirty="0"/>
          </a:p>
        </p:txBody>
      </p:sp>
      <p:pic>
        <p:nvPicPr>
          <p:cNvPr id="6" name="Content Placeholder 5" descr="images3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0281" r="-10281"/>
          <a:stretch>
            <a:fillRect/>
          </a:stretch>
        </p:blipFill>
        <p:spPr>
          <a:xfrm>
            <a:off x="5293895" y="4127857"/>
            <a:ext cx="3633535" cy="1998305"/>
          </a:xfrm>
        </p:spPr>
      </p:pic>
      <p:pic>
        <p:nvPicPr>
          <p:cNvPr id="7" name="Picture 6" descr="new_bi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17638"/>
            <a:ext cx="2593330" cy="1481903"/>
          </a:xfrm>
          <a:prstGeom prst="rect">
            <a:avLst/>
          </a:prstGeom>
        </p:spPr>
      </p:pic>
      <p:pic>
        <p:nvPicPr>
          <p:cNvPr id="8" name="Picture 7" descr="texting-while-driving-b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355773"/>
            <a:ext cx="3707649" cy="2181712"/>
          </a:xfrm>
          <a:prstGeom prst="rect">
            <a:avLst/>
          </a:prstGeom>
        </p:spPr>
      </p:pic>
      <p:pic>
        <p:nvPicPr>
          <p:cNvPr id="9" name="Picture 8" descr="origina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3895" y="1201487"/>
            <a:ext cx="3850105" cy="2165684"/>
          </a:xfrm>
          <a:prstGeom prst="rect">
            <a:avLst/>
          </a:prstGeom>
        </p:spPr>
      </p:pic>
      <p:pic>
        <p:nvPicPr>
          <p:cNvPr id="10" name="Picture 9" descr="Attention_Deficit_Disorder-A_Million_Stor_3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0530" y="2265110"/>
            <a:ext cx="2657786" cy="26577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99.999% Uptime</a:t>
            </a:r>
            <a:endParaRPr lang="en-US" dirty="0"/>
          </a:p>
        </p:txBody>
      </p:sp>
      <p:pic>
        <p:nvPicPr>
          <p:cNvPr id="4" name="Content Placeholder 3" descr="twitter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28437" r="-28437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Installations</a:t>
            </a:r>
            <a:endParaRPr lang="en-US" dirty="0"/>
          </a:p>
        </p:txBody>
      </p:sp>
      <p:pic>
        <p:nvPicPr>
          <p:cNvPr id="4" name="Content Placeholder 3" descr="open-source-database-marketshare-oct-20112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2992" r="-22992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you know already?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OOP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JQuery</a:t>
            </a:r>
          </a:p>
          <a:p>
            <a:r>
              <a:rPr lang="en-US" dirty="0" smtClean="0"/>
              <a:t>SQL (MySQL)</a:t>
            </a:r>
          </a:p>
          <a:p>
            <a:r>
              <a:rPr lang="en-US" dirty="0" smtClean="0"/>
              <a:t>GIT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</a:t>
            </a:r>
            <a:r>
              <a:rPr lang="en-US" dirty="0" err="1" smtClean="0"/>
              <a:t>MongoDB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1600" dirty="0" smtClean="0"/>
              <a:t>For a complete list: http://</a:t>
            </a:r>
            <a:r>
              <a:rPr lang="en-US" sz="1600" dirty="0" err="1" smtClean="0"/>
              <a:t>www.mongodb.org/display/DOCS/Production+Deployments</a:t>
            </a:r>
            <a:endParaRPr lang="en-US" sz="1600" dirty="0"/>
          </a:p>
        </p:txBody>
      </p:sp>
      <p:pic>
        <p:nvPicPr>
          <p:cNvPr id="6" name="Picture 5" descr="four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600200"/>
            <a:ext cx="2667000" cy="723900"/>
          </a:xfrm>
          <a:prstGeom prst="rect">
            <a:avLst/>
          </a:prstGeom>
        </p:spPr>
      </p:pic>
      <p:pic>
        <p:nvPicPr>
          <p:cNvPr id="7" name="Picture 6" descr="github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0" y="1676400"/>
            <a:ext cx="1244600" cy="571500"/>
          </a:xfrm>
          <a:prstGeom prst="rect">
            <a:avLst/>
          </a:prstGeom>
        </p:spPr>
      </p:pic>
      <p:pic>
        <p:nvPicPr>
          <p:cNvPr id="8" name="Picture 7" descr="intuit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300" y="1600200"/>
            <a:ext cx="2222500" cy="850900"/>
          </a:xfrm>
          <a:prstGeom prst="rect">
            <a:avLst/>
          </a:prstGeom>
        </p:spPr>
      </p:pic>
      <p:pic>
        <p:nvPicPr>
          <p:cNvPr id="9" name="Picture 8" descr="times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1350" y="4222750"/>
            <a:ext cx="2628900" cy="419100"/>
          </a:xfrm>
          <a:prstGeom prst="rect">
            <a:avLst/>
          </a:prstGeom>
        </p:spPr>
      </p:pic>
      <p:pic>
        <p:nvPicPr>
          <p:cNvPr id="11" name="Picture 10" descr="forbes.tif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8750" y="2511062"/>
            <a:ext cx="2057400" cy="597626"/>
          </a:xfrm>
          <a:prstGeom prst="rect">
            <a:avLst/>
          </a:prstGeom>
        </p:spPr>
      </p:pic>
      <p:pic>
        <p:nvPicPr>
          <p:cNvPr id="12" name="Picture 11" descr="shutter.tif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800" y="3127012"/>
            <a:ext cx="2679700" cy="901700"/>
          </a:xfrm>
          <a:prstGeom prst="rect">
            <a:avLst/>
          </a:prstGeom>
        </p:spPr>
      </p:pic>
      <p:pic>
        <p:nvPicPr>
          <p:cNvPr id="13" name="Picture 12" descr="word.tif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8000" y="2372088"/>
            <a:ext cx="1358900" cy="1346200"/>
          </a:xfrm>
          <a:prstGeom prst="rect">
            <a:avLst/>
          </a:prstGeom>
        </p:spPr>
      </p:pic>
      <p:pic>
        <p:nvPicPr>
          <p:cNvPr id="14" name="Picture 13" descr="disney.tif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2333262"/>
            <a:ext cx="2590800" cy="1181100"/>
          </a:xfrm>
          <a:prstGeom prst="rect">
            <a:avLst/>
          </a:prstGeom>
        </p:spPr>
      </p:pic>
      <p:pic>
        <p:nvPicPr>
          <p:cNvPr id="15" name="Picture 14" descr="mtv.tif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35500" y="1676400"/>
            <a:ext cx="1682750" cy="1247412"/>
          </a:xfrm>
          <a:prstGeom prst="rect">
            <a:avLst/>
          </a:prstGeom>
        </p:spPr>
      </p:pic>
      <p:pic>
        <p:nvPicPr>
          <p:cNvPr id="16" name="Picture 15" descr="sap.tif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3900" y="3470338"/>
            <a:ext cx="2108200" cy="1085723"/>
          </a:xfrm>
          <a:prstGeom prst="rect">
            <a:avLst/>
          </a:prstGeom>
        </p:spPr>
      </p:pic>
      <p:pic>
        <p:nvPicPr>
          <p:cNvPr id="17" name="Picture 16" descr="sourceforgw.tif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47950" y="4152900"/>
            <a:ext cx="2628900" cy="55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4102100" cy="47085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CRUD</a:t>
            </a:r>
          </a:p>
          <a:p>
            <a:r>
              <a:rPr lang="en-US" dirty="0" smtClean="0"/>
              <a:t>Select</a:t>
            </a:r>
          </a:p>
          <a:p>
            <a:r>
              <a:rPr lang="en-US" dirty="0" smtClean="0"/>
              <a:t>Insert</a:t>
            </a:r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Delete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Primary Keys</a:t>
            </a:r>
          </a:p>
          <a:p>
            <a:pPr>
              <a:buNone/>
            </a:pPr>
            <a:r>
              <a:rPr lang="en-US" dirty="0" smtClean="0"/>
              <a:t>Foreign Keys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1417638"/>
            <a:ext cx="4953000" cy="3818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472" indent="-347472">
              <a:lnSpc>
                <a:spcPct val="90000"/>
              </a:lnSpc>
              <a:spcBef>
                <a:spcPts val="768"/>
              </a:spcBef>
            </a:pPr>
            <a:r>
              <a:rPr lang="en-US" sz="3200" dirty="0" smtClean="0"/>
              <a:t>Natural </a:t>
            </a:r>
            <a:r>
              <a:rPr lang="en-US" sz="3200" dirty="0" err="1" smtClean="0"/>
              <a:t>vs</a:t>
            </a:r>
            <a:r>
              <a:rPr lang="en-US" sz="3200" dirty="0" smtClean="0"/>
              <a:t> Surrogate</a:t>
            </a:r>
          </a:p>
          <a:p>
            <a:pPr marL="347472" indent="-347472">
              <a:lnSpc>
                <a:spcPct val="90000"/>
              </a:lnSpc>
              <a:spcBef>
                <a:spcPts val="768"/>
              </a:spcBef>
            </a:pPr>
            <a:endParaRPr lang="en-US" sz="3200" dirty="0" smtClean="0"/>
          </a:p>
          <a:p>
            <a:pPr marL="347472" indent="-347472">
              <a:lnSpc>
                <a:spcPct val="90000"/>
              </a:lnSpc>
              <a:spcBef>
                <a:spcPts val="768"/>
              </a:spcBef>
            </a:pPr>
            <a:r>
              <a:rPr lang="en-US" sz="3200" dirty="0" smtClean="0"/>
              <a:t>Joins</a:t>
            </a:r>
          </a:p>
          <a:p>
            <a:pPr marL="347472" indent="-347472">
              <a:lnSpc>
                <a:spcPct val="90000"/>
              </a:lnSpc>
              <a:spcBef>
                <a:spcPts val="768"/>
              </a:spcBef>
              <a:buFont typeface="Arial"/>
              <a:buChar char="•"/>
            </a:pPr>
            <a:r>
              <a:rPr lang="en-US" sz="3200" dirty="0" smtClean="0"/>
              <a:t>Inner </a:t>
            </a:r>
          </a:p>
          <a:p>
            <a:pPr marL="347472" indent="-347472">
              <a:lnSpc>
                <a:spcPct val="90000"/>
              </a:lnSpc>
              <a:spcBef>
                <a:spcPts val="768"/>
              </a:spcBef>
              <a:buFont typeface="Arial"/>
              <a:buChar char="•"/>
            </a:pPr>
            <a:r>
              <a:rPr lang="en-US" sz="3200" dirty="0" smtClean="0"/>
              <a:t>Outer</a:t>
            </a:r>
          </a:p>
          <a:p>
            <a:pPr marL="347472" indent="-347472">
              <a:lnSpc>
                <a:spcPct val="90000"/>
              </a:lnSpc>
              <a:spcBef>
                <a:spcPts val="768"/>
              </a:spcBef>
              <a:buFont typeface="Arial"/>
              <a:buChar char="•"/>
            </a:pPr>
            <a:r>
              <a:rPr lang="en-US" sz="3200" dirty="0" smtClean="0"/>
              <a:t>Cross – Cartesian Product</a:t>
            </a:r>
          </a:p>
          <a:p>
            <a:pPr marL="347472" indent="-347472">
              <a:lnSpc>
                <a:spcPct val="90000"/>
              </a:lnSpc>
              <a:spcBef>
                <a:spcPts val="768"/>
              </a:spcBef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Indexes &amp; Constraints</a:t>
            </a:r>
          </a:p>
          <a:p>
            <a:r>
              <a:rPr lang="en-US" smtClean="0"/>
              <a:t>Unique</a:t>
            </a:r>
          </a:p>
          <a:p>
            <a:r>
              <a:rPr lang="en-US" smtClean="0"/>
              <a:t>Non-Unique</a:t>
            </a:r>
          </a:p>
          <a:p>
            <a:endParaRPr lang="en-US" smtClean="0"/>
          </a:p>
          <a:p>
            <a:r>
              <a:rPr lang="en-US" smtClean="0"/>
              <a:t>Order of Operations</a:t>
            </a:r>
          </a:p>
          <a:p>
            <a:r>
              <a:rPr lang="en-US" smtClean="0"/>
              <a:t>Views</a:t>
            </a:r>
          </a:p>
          <a:p>
            <a:r>
              <a:rPr lang="en-US" smtClean="0"/>
              <a:t>Normal Form (1-3)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46600" y="1600200"/>
            <a:ext cx="41402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7472" indent="-347472">
              <a:lnSpc>
                <a:spcPct val="90000"/>
              </a:lnSpc>
              <a:spcBef>
                <a:spcPts val="768"/>
              </a:spcBef>
              <a:buFont typeface="Arial"/>
              <a:buChar char="•"/>
            </a:pPr>
            <a:r>
              <a:rPr lang="en-US" sz="3200" dirty="0" smtClean="0"/>
              <a:t>Select</a:t>
            </a:r>
          </a:p>
          <a:p>
            <a:pPr marL="347472" lvl="0" indent="-347472">
              <a:lnSpc>
                <a:spcPct val="90000"/>
              </a:lnSpc>
              <a:spcBef>
                <a:spcPts val="768"/>
              </a:spcBef>
              <a:buFont typeface="Arial"/>
              <a:buChar char="•"/>
            </a:pPr>
            <a:r>
              <a:rPr lang="en-US" sz="3200" dirty="0" smtClean="0"/>
              <a:t>Aggregates</a:t>
            </a:r>
          </a:p>
          <a:p>
            <a:pPr marL="347472" lvl="0" indent="-347472">
              <a:lnSpc>
                <a:spcPct val="90000"/>
              </a:lnSpc>
              <a:spcBef>
                <a:spcPts val="768"/>
              </a:spcBef>
              <a:buFont typeface="Arial"/>
              <a:buChar char="•"/>
            </a:pPr>
            <a:r>
              <a:rPr lang="en-US" sz="3200" dirty="0" smtClean="0"/>
              <a:t>Group by</a:t>
            </a:r>
          </a:p>
          <a:p>
            <a:pPr marL="347472" lvl="0" indent="-347472">
              <a:lnSpc>
                <a:spcPct val="90000"/>
              </a:lnSpc>
              <a:spcBef>
                <a:spcPts val="768"/>
              </a:spcBef>
              <a:buFont typeface="Arial"/>
              <a:buChar char="•"/>
            </a:pPr>
            <a:r>
              <a:rPr lang="en-US" sz="3200" dirty="0" smtClean="0"/>
              <a:t>Count</a:t>
            </a:r>
          </a:p>
          <a:p>
            <a:pPr marL="347472" lvl="0" indent="-347472">
              <a:lnSpc>
                <a:spcPct val="90000"/>
              </a:lnSpc>
              <a:spcBef>
                <a:spcPts val="768"/>
              </a:spcBef>
              <a:buFont typeface="Arial"/>
              <a:buChar char="•"/>
            </a:pPr>
            <a:r>
              <a:rPr lang="en-US" sz="3200" dirty="0" smtClean="0"/>
              <a:t>Having</a:t>
            </a:r>
          </a:p>
          <a:p>
            <a:pPr marL="347472" lvl="0" indent="-347472">
              <a:lnSpc>
                <a:spcPct val="90000"/>
              </a:lnSpc>
              <a:spcBef>
                <a:spcPts val="768"/>
              </a:spcBef>
              <a:buFont typeface="Arial"/>
              <a:buChar char="•"/>
            </a:pPr>
            <a:r>
              <a:rPr lang="en-US" sz="3200" dirty="0" smtClean="0"/>
              <a:t>Unions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Short 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 Lion: http://www.macupdate.com/app/mac/24105/cd-to</a:t>
            </a:r>
          </a:p>
          <a:p>
            <a:endParaRPr lang="en-US" dirty="0" smtClean="0"/>
          </a:p>
          <a:p>
            <a:r>
              <a:rPr lang="en-US" dirty="0" smtClean="0"/>
              <a:t>Lion: http://stackoverflow.com/questions/420456/open-terminal-here-in-mac-os-finder</a:t>
            </a:r>
          </a:p>
          <a:p>
            <a:endParaRPr lang="en-US" dirty="0" smtClean="0"/>
          </a:p>
          <a:p>
            <a:r>
              <a:rPr lang="en-US" dirty="0" smtClean="0"/>
              <a:t>App Store</a:t>
            </a:r>
            <a:r>
              <a:rPr lang="en-US" smtClean="0"/>
              <a:t>: go2shell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pwd</a:t>
            </a:r>
            <a:r>
              <a:rPr lang="en-US" dirty="0" smtClean="0"/>
              <a:t> – present working directory</a:t>
            </a:r>
          </a:p>
          <a:p>
            <a:r>
              <a:rPr lang="en-US" dirty="0" err="1" smtClean="0"/>
              <a:t>ls</a:t>
            </a:r>
            <a:r>
              <a:rPr lang="en-US" dirty="0" smtClean="0"/>
              <a:t> – list the contents of my current location.</a:t>
            </a:r>
          </a:p>
          <a:p>
            <a:r>
              <a:rPr lang="en-US" dirty="0" err="1" smtClean="0"/>
              <a:t>cd</a:t>
            </a:r>
            <a:r>
              <a:rPr lang="en-US" dirty="0" smtClean="0"/>
              <a:t> ___ – change to the directory</a:t>
            </a:r>
          </a:p>
          <a:p>
            <a:r>
              <a:rPr lang="en-US" dirty="0" err="1" smtClean="0"/>
              <a:t>cd</a:t>
            </a:r>
            <a:r>
              <a:rPr lang="en-US" dirty="0" smtClean="0"/>
              <a:t> .. – go back one directory  </a:t>
            </a:r>
          </a:p>
          <a:p>
            <a:r>
              <a:rPr lang="en-US" dirty="0" err="1" smtClean="0"/>
              <a:t>mkdir</a:t>
            </a:r>
            <a:r>
              <a:rPr lang="en-US" dirty="0" smtClean="0"/>
              <a:t> ___ - creates a new directory</a:t>
            </a:r>
          </a:p>
          <a:p>
            <a:r>
              <a:rPr lang="en-US" dirty="0" err="1" smtClean="0"/>
              <a:t>ln</a:t>
            </a:r>
            <a:r>
              <a:rPr lang="en-US" dirty="0" smtClean="0"/>
              <a:t> –</a:t>
            </a:r>
            <a:r>
              <a:rPr lang="en-US" dirty="0" err="1" smtClean="0"/>
              <a:t>s</a:t>
            </a:r>
            <a:r>
              <a:rPr lang="en-US" dirty="0" smtClean="0"/>
              <a:t> /Applications/MAMP/</a:t>
            </a:r>
            <a:r>
              <a:rPr lang="en-US" dirty="0" err="1" smtClean="0"/>
              <a:t>htdocs</a:t>
            </a:r>
            <a:r>
              <a:rPr lang="en-US" dirty="0" smtClean="0"/>
              <a:t> </a:t>
            </a:r>
            <a:r>
              <a:rPr lang="en-US" dirty="0" err="1" smtClean="0"/>
              <a:t>htdocs</a:t>
            </a:r>
            <a:r>
              <a:rPr lang="en-US" dirty="0" smtClean="0"/>
              <a:t> -Symbolic Links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&amp;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http://www.mongodb.org/downloads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OS X 64-bit (Latest stable version)</a:t>
            </a:r>
          </a:p>
          <a:p>
            <a:r>
              <a:rPr lang="en-US" dirty="0" smtClean="0"/>
              <a:t>Unzip and move to Desktop</a:t>
            </a:r>
          </a:p>
          <a:p>
            <a:r>
              <a:rPr lang="en-US" dirty="0" smtClean="0"/>
              <a:t>Rename the folder “</a:t>
            </a:r>
            <a:r>
              <a:rPr lang="en-US" dirty="0" err="1" smtClean="0"/>
              <a:t>mongodb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err="1" smtClean="0"/>
              <a:t>MongoHub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mongohub.todayclose.com</a:t>
            </a:r>
            <a:r>
              <a:rPr lang="en-US" dirty="0" smtClean="0"/>
              <a:t>/ </a:t>
            </a:r>
          </a:p>
          <a:p>
            <a:endParaRPr lang="en-US" dirty="0" smtClean="0"/>
          </a:p>
          <a:p>
            <a:r>
              <a:rPr lang="en-US" dirty="0" smtClean="0"/>
              <a:t>We will be working (mostly) in terminal &amp; not a GUI. </a:t>
            </a:r>
          </a:p>
          <a:p>
            <a:pPr lvl="1">
              <a:buNone/>
            </a:pPr>
            <a:r>
              <a:rPr lang="en-US" dirty="0" smtClean="0"/>
              <a:t>Get use to it!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Mongo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508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Open a terminal window from </a:t>
            </a:r>
            <a:r>
              <a:rPr lang="en-US" dirty="0" err="1" smtClean="0"/>
              <a:t>mongodb</a:t>
            </a:r>
            <a:r>
              <a:rPr lang="en-US" dirty="0" smtClean="0"/>
              <a:t>/bin.</a:t>
            </a:r>
          </a:p>
          <a:p>
            <a:endParaRPr lang="en-US" dirty="0" smtClean="0"/>
          </a:p>
          <a:p>
            <a:r>
              <a:rPr lang="en-US" dirty="0" smtClean="0"/>
              <a:t>Create a directory to hold your database files: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mkdir</a:t>
            </a:r>
            <a:r>
              <a:rPr lang="en-US" dirty="0" smtClean="0"/>
              <a:t> db	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Set this directory as the DB path &amp; start the database:</a:t>
            </a:r>
          </a:p>
          <a:p>
            <a:pPr>
              <a:buNone/>
            </a:pPr>
            <a:r>
              <a:rPr lang="en-US" dirty="0" smtClean="0"/>
              <a:t>	./</a:t>
            </a:r>
            <a:r>
              <a:rPr lang="en-US" dirty="0" err="1" smtClean="0"/>
              <a:t>mongod</a:t>
            </a:r>
            <a:r>
              <a:rPr lang="en-US" dirty="0" smtClean="0"/>
              <a:t> --</a:t>
            </a:r>
            <a:r>
              <a:rPr lang="en-US" dirty="0" err="1" smtClean="0"/>
              <a:t>dbpath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Look in your DB directory.</a:t>
            </a:r>
          </a:p>
          <a:p>
            <a:pPr>
              <a:buNone/>
            </a:pPr>
            <a:r>
              <a:rPr lang="en-US" dirty="0" smtClean="0"/>
              <a:t>	Leave the window running.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 start terminal access:</a:t>
            </a:r>
          </a:p>
          <a:p>
            <a:pPr>
              <a:buNone/>
            </a:pPr>
            <a:r>
              <a:rPr lang="en-US" dirty="0" smtClean="0"/>
              <a:t>	  ./mongo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You will be running these commands every time you</a:t>
            </a:r>
          </a:p>
          <a:p>
            <a:pPr>
              <a:buNone/>
            </a:pPr>
            <a:r>
              <a:rPr lang="en-US" dirty="0" smtClean="0"/>
              <a:t>start mongo.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Mongo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ensure the server is running, go to:</a:t>
            </a:r>
          </a:p>
          <a:p>
            <a:pPr>
              <a:buNone/>
            </a:pPr>
            <a:r>
              <a:rPr lang="en-US" dirty="0" smtClean="0"/>
              <a:t>	http://127.0.0.1:28017/</a:t>
            </a:r>
          </a:p>
          <a:p>
            <a:r>
              <a:rPr lang="en-US" dirty="0" smtClean="0"/>
              <a:t>To create a change to a database:</a:t>
            </a:r>
          </a:p>
          <a:p>
            <a:pPr>
              <a:buNone/>
            </a:pPr>
            <a:r>
              <a:rPr lang="en-US" dirty="0" smtClean="0"/>
              <a:t>	use DATABASENAME</a:t>
            </a:r>
          </a:p>
          <a:p>
            <a:pPr>
              <a:buNone/>
            </a:pPr>
            <a:r>
              <a:rPr lang="en-US" dirty="0" smtClean="0"/>
              <a:t>	We’ll be using </a:t>
            </a:r>
            <a:r>
              <a:rPr lang="en-US" dirty="0" err="1" smtClean="0"/>
              <a:t>adbXXXX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= {</a:t>
            </a:r>
            <a:r>
              <a:rPr lang="en-US" dirty="0" err="1" smtClean="0"/>
              <a:t>type:'user</a:t>
            </a:r>
            <a:r>
              <a:rPr lang="en-US" dirty="0" smtClean="0"/>
              <a:t>', name: 'John Doe'}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Type ‘</a:t>
            </a:r>
            <a:r>
              <a:rPr lang="en-US" dirty="0" err="1" smtClean="0"/>
              <a:t>x</a:t>
            </a:r>
            <a:r>
              <a:rPr lang="en-US" dirty="0" smtClean="0"/>
              <a:t>’ to display the document.</a:t>
            </a:r>
          </a:p>
          <a:p>
            <a:pPr>
              <a:buNone/>
            </a:pPr>
            <a:r>
              <a:rPr lang="en-US" dirty="0" smtClean="0"/>
              <a:t>	This document only exists locally. It is not saved</a:t>
            </a:r>
          </a:p>
          <a:p>
            <a:pPr>
              <a:buNone/>
            </a:pPr>
            <a:r>
              <a:rPr lang="en-US" dirty="0" smtClean="0"/>
              <a:t>	to the database yet.</a:t>
            </a:r>
          </a:p>
          <a:p>
            <a:endParaRPr lang="en-US" dirty="0" smtClean="0"/>
          </a:p>
          <a:p>
            <a:r>
              <a:rPr lang="en-US" dirty="0" smtClean="0"/>
              <a:t>To save to the database: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db.adbXXXX.save(x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your DB directory. Once you save your first document, the database is created to the file system.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you learn?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 Relational Databases</a:t>
            </a:r>
          </a:p>
          <a:p>
            <a:r>
              <a:rPr lang="en-US" dirty="0" smtClean="0"/>
              <a:t>Mongo</a:t>
            </a:r>
          </a:p>
          <a:p>
            <a:r>
              <a:rPr lang="en-US" dirty="0" smtClean="0"/>
              <a:t>CRUD </a:t>
            </a:r>
          </a:p>
          <a:p>
            <a:r>
              <a:rPr lang="en-US" dirty="0" smtClean="0"/>
              <a:t>A server side language (PHP, CF</a:t>
            </a:r>
            <a:r>
              <a:rPr lang="en-US" smtClean="0"/>
              <a:t>, Python) </a:t>
            </a:r>
            <a:endParaRPr lang="en-US" dirty="0" smtClean="0"/>
          </a:p>
          <a:p>
            <a:r>
              <a:rPr lang="en-US" dirty="0" smtClean="0"/>
              <a:t>API integration with JQuery and Json.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Documents can also be created with a single line of code: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db. </a:t>
            </a:r>
            <a:r>
              <a:rPr lang="en-US" dirty="0" err="1" smtClean="0"/>
              <a:t>adbXXXX.save({type</a:t>
            </a:r>
            <a:r>
              <a:rPr lang="en-US" dirty="0" smtClean="0"/>
              <a:t>: ’user', </a:t>
            </a:r>
            <a:r>
              <a:rPr lang="en-US" dirty="0" err="1" smtClean="0"/>
              <a:t>name:’Joe</a:t>
            </a:r>
            <a:r>
              <a:rPr lang="en-US" dirty="0" smtClean="0"/>
              <a:t> Smith'})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Let’s add 2 users.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return all of the documents in your database: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db.adbXXXX.find</a:t>
            </a:r>
            <a:r>
              <a:rPr lang="en-US" dirty="0" smtClean="0"/>
              <a:t>()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db.adbXXXX.find().pretty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Documents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10 users (total)</a:t>
            </a:r>
          </a:p>
          <a:p>
            <a:r>
              <a:rPr lang="en-US" dirty="0" smtClean="0"/>
              <a:t>4 documents with an age field. (Numeric)</a:t>
            </a:r>
          </a:p>
          <a:p>
            <a:r>
              <a:rPr lang="en-US" dirty="0" smtClean="0"/>
              <a:t>4 documents with height field. (Numeric)</a:t>
            </a:r>
          </a:p>
          <a:p>
            <a:r>
              <a:rPr lang="en-US" dirty="0" smtClean="0"/>
              <a:t>4 documents with an </a:t>
            </a:r>
            <a:r>
              <a:rPr lang="en-US" dirty="0" err="1" smtClean="0"/>
              <a:t>eyeColor</a:t>
            </a:r>
            <a:r>
              <a:rPr lang="en-US" dirty="0" smtClean="0"/>
              <a:t> field. (Text)</a:t>
            </a:r>
          </a:p>
          <a:p>
            <a:r>
              <a:rPr lang="en-US" dirty="0" smtClean="0"/>
              <a:t>All documents must have a type = ‘user’ and a name. </a:t>
            </a:r>
          </a:p>
          <a:p>
            <a:r>
              <a:rPr lang="en-US" dirty="0" smtClean="0"/>
              <a:t>Do not change the previous 2 users we added.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Bson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Object Notation</a:t>
            </a:r>
          </a:p>
          <a:p>
            <a:r>
              <a:rPr lang="en-US" dirty="0" smtClean="0"/>
              <a:t>Binary JSON</a:t>
            </a:r>
          </a:p>
          <a:p>
            <a:endParaRPr lang="en-US" dirty="0" smtClean="0"/>
          </a:p>
          <a:p>
            <a:r>
              <a:rPr lang="en-US" dirty="0" smtClean="0"/>
              <a:t>In Mongo, a single document is limited to 16 meg.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return filtered data:</a:t>
            </a:r>
          </a:p>
          <a:p>
            <a:pPr>
              <a:buNone/>
            </a:pPr>
            <a:r>
              <a:rPr lang="en-US" dirty="0" err="1" smtClean="0"/>
              <a:t>db.adbXXXX.find({type:'user</a:t>
            </a:r>
            <a:r>
              <a:rPr lang="en-US" dirty="0" smtClean="0"/>
              <a:t>'})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 sort your data:</a:t>
            </a:r>
          </a:p>
          <a:p>
            <a:pPr>
              <a:buNone/>
            </a:pPr>
            <a:r>
              <a:rPr lang="en-US" dirty="0" err="1" smtClean="0"/>
              <a:t>db.abdXXXX.find({type:'user'}).sort</a:t>
            </a:r>
            <a:r>
              <a:rPr lang="en-US" dirty="0" smtClean="0"/>
              <a:t>({ name: 1 })or</a:t>
            </a:r>
          </a:p>
          <a:p>
            <a:pPr>
              <a:buNone/>
            </a:pPr>
            <a:r>
              <a:rPr lang="en-US" dirty="0" smtClean="0"/>
              <a:t>db.adbXXXX.find({type:'user'}).sort({name:-1})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0-9A-Za-z </a:t>
            </a:r>
          </a:p>
          <a:p>
            <a:r>
              <a:rPr lang="en-US" dirty="0" smtClean="0"/>
              <a:t>Caps com before lower case</a:t>
            </a:r>
          </a:p>
          <a:p>
            <a:r>
              <a:rPr lang="en-US" dirty="0" smtClean="0"/>
              <a:t>Remember, as Mongo is scheme-less, field type may be mix.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db.adbXXXX.find().limit(N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db.adbXXXX.find().skip(N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db.adbXXXX.find().count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db.adbXXXX.find({type</a:t>
            </a:r>
            <a:r>
              <a:rPr lang="en-US" dirty="0" smtClean="0"/>
              <a:t>: 'user', age: { $</a:t>
            </a:r>
            <a:r>
              <a:rPr lang="en-US" dirty="0" err="1" smtClean="0"/>
              <a:t>gt</a:t>
            </a:r>
            <a:r>
              <a:rPr lang="en-US" dirty="0" smtClean="0"/>
              <a:t>: 22 }})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db.adbXXXX.find({type</a:t>
            </a:r>
            <a:r>
              <a:rPr lang="en-US" dirty="0" smtClean="0"/>
              <a:t>: 'user', age: { $</a:t>
            </a:r>
            <a:r>
              <a:rPr lang="en-US" dirty="0" err="1" smtClean="0"/>
              <a:t>lte</a:t>
            </a:r>
            <a:r>
              <a:rPr lang="en-US" dirty="0" smtClean="0"/>
              <a:t>: 25 }})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db.adbXXXX.find({name</a:t>
            </a:r>
            <a:r>
              <a:rPr lang="en-US" dirty="0" smtClean="0"/>
              <a:t>: {$</a:t>
            </a:r>
            <a:r>
              <a:rPr lang="en-US" dirty="0" err="1" smtClean="0"/>
              <a:t>gte:"j",$lte:"jz</a:t>
            </a:r>
            <a:r>
              <a:rPr lang="en-US" dirty="0" smtClean="0"/>
              <a:t>"}})</a:t>
            </a:r>
          </a:p>
          <a:p>
            <a:pPr>
              <a:buNone/>
            </a:pPr>
            <a:r>
              <a:rPr lang="en-US" dirty="0" smtClean="0"/>
              <a:t>	Similar to :</a:t>
            </a:r>
          </a:p>
          <a:p>
            <a:pPr>
              <a:buNone/>
            </a:pPr>
            <a:r>
              <a:rPr lang="en-US" dirty="0" smtClean="0"/>
              <a:t>	where name like ‘</a:t>
            </a:r>
            <a:r>
              <a:rPr lang="en-US" dirty="0" err="1" smtClean="0"/>
              <a:t>j</a:t>
            </a:r>
            <a:r>
              <a:rPr lang="en-US" dirty="0" smtClean="0"/>
              <a:t>%’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db.addXXXX.find({name</a:t>
            </a:r>
            <a:r>
              <a:rPr lang="en-US" dirty="0" smtClean="0"/>
              <a:t>: {$</a:t>
            </a:r>
            <a:r>
              <a:rPr lang="en-US" dirty="0" err="1" smtClean="0"/>
              <a:t>regex:"^S</a:t>
            </a:r>
            <a:r>
              <a:rPr lang="en-US" dirty="0" smtClean="0"/>
              <a:t>"}}) </a:t>
            </a:r>
          </a:p>
          <a:p>
            <a:pPr>
              <a:buNone/>
            </a:pPr>
            <a:r>
              <a:rPr lang="en-US" dirty="0" smtClean="0"/>
              <a:t>	Returns names starting with an "S"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4 Labs (45% total)</a:t>
            </a:r>
          </a:p>
          <a:p>
            <a:r>
              <a:rPr lang="en-US" dirty="0" smtClean="0"/>
              <a:t>1 Practical (Total: 35%)</a:t>
            </a:r>
          </a:p>
          <a:p>
            <a:r>
              <a:rPr lang="en-US" dirty="0" smtClean="0"/>
              <a:t>Screen captures are due every day (2-6, 5%). These should include a summary of what you learned the previous class. Day 7 will be a student lecture. (5%)  At least 3 screen captures &amp; the student lecture must be submitted to pass this course. Late work will be accepted -25% per 24 hours.</a:t>
            </a:r>
          </a:p>
          <a:p>
            <a:r>
              <a:rPr lang="en-US" dirty="0" smtClean="0"/>
              <a:t>GPS (10%)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Regular </a:t>
            </a:r>
            <a:r>
              <a:rPr lang="en-US" dirty="0" err="1" smtClean="0"/>
              <a:t>Exps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^S – Starts with S followed by N characters</a:t>
            </a:r>
          </a:p>
          <a:p>
            <a:r>
              <a:rPr lang="en-US" dirty="0" err="1" smtClean="0"/>
              <a:t>c</a:t>
            </a:r>
            <a:r>
              <a:rPr lang="en-US" dirty="0" smtClean="0"/>
              <a:t>$ - Ends in a </a:t>
            </a:r>
            <a:r>
              <a:rPr lang="en-US" dirty="0" err="1" smtClean="0"/>
              <a:t>c</a:t>
            </a:r>
            <a:r>
              <a:rPr lang="en-US" dirty="0" smtClean="0"/>
              <a:t> </a:t>
            </a:r>
            <a:r>
              <a:rPr lang="en-US" dirty="0" err="1" smtClean="0"/>
              <a:t>preceeded</a:t>
            </a:r>
            <a:r>
              <a:rPr lang="en-US" dirty="0" smtClean="0"/>
              <a:t> by N characters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db.adbXXXX.find({name</a:t>
            </a:r>
            <a:r>
              <a:rPr lang="en-US" dirty="0" smtClean="0"/>
              <a:t>: {$type:2}}) </a:t>
            </a:r>
          </a:p>
          <a:p>
            <a:pPr>
              <a:buNone/>
            </a:pPr>
            <a:r>
              <a:rPr lang="en-US" dirty="0" smtClean="0"/>
              <a:t>	Returns string fields</a:t>
            </a:r>
            <a:endParaRPr lang="en-US" dirty="0"/>
          </a:p>
        </p:txBody>
      </p:sp>
      <p:pic>
        <p:nvPicPr>
          <p:cNvPr id="4" name="Picture 3" descr="typ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915" y="2272965"/>
            <a:ext cx="1454169" cy="453902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Operators: $or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db.adbXXXX.find</a:t>
            </a:r>
            <a:r>
              <a:rPr lang="en-US" dirty="0" smtClean="0"/>
              <a:t>( { $or: [ { age: 23 }, { name: 'John Doe'} ] } 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db.adbXXXX.find</a:t>
            </a:r>
            <a:r>
              <a:rPr lang="en-US" dirty="0" smtClean="0"/>
              <a:t>( { $or: [{age: { $</a:t>
            </a:r>
            <a:r>
              <a:rPr lang="en-US" dirty="0" err="1" smtClean="0"/>
              <a:t>gt</a:t>
            </a:r>
            <a:r>
              <a:rPr lang="en-US" dirty="0" smtClean="0"/>
              <a:t>: 21 }}, {height :{$gte:70}} ] } )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Operators: $exists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db.adbXXXX.find</a:t>
            </a:r>
            <a:r>
              <a:rPr lang="en-US" dirty="0" smtClean="0"/>
              <a:t>( { age: { $exists : true } } );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db.adbXXXX.find</a:t>
            </a:r>
            <a:r>
              <a:rPr lang="en-US" dirty="0" smtClean="0"/>
              <a:t>( { height: { $exists : false } } ); 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$ne</a:t>
            </a:r>
          </a:p>
          <a:p>
            <a:r>
              <a:rPr lang="en-US" dirty="0" smtClean="0"/>
              <a:t>$in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nin</a:t>
            </a:r>
            <a:endParaRPr lang="en-US" dirty="0" smtClean="0"/>
          </a:p>
          <a:p>
            <a:r>
              <a:rPr lang="en-US" dirty="0" smtClean="0"/>
              <a:t>$size</a:t>
            </a:r>
          </a:p>
          <a:p>
            <a:endParaRPr lang="en-US" dirty="0" smtClean="0"/>
          </a:p>
          <a:p>
            <a:r>
              <a:rPr lang="en-US" dirty="0" smtClean="0"/>
              <a:t>http://www.mongodb.org/display/DOCS/Advanced+Queries#AdvancedQueries-%24or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limit the documents returned:</a:t>
            </a:r>
          </a:p>
          <a:p>
            <a:pPr>
              <a:buNone/>
            </a:pPr>
            <a:r>
              <a:rPr lang="en-US" dirty="0" err="1" smtClean="0"/>
              <a:t>db.abdXXXX.find({type</a:t>
            </a:r>
            <a:r>
              <a:rPr lang="en-US" dirty="0" smtClean="0"/>
              <a:t>: '</a:t>
            </a:r>
            <a:r>
              <a:rPr lang="en-US" dirty="0" err="1" smtClean="0"/>
              <a:t>user'}).sort</a:t>
            </a:r>
            <a:r>
              <a:rPr lang="en-US" dirty="0" smtClean="0"/>
              <a:t>({ name: 1 }).limit(1)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 load a document for editing:</a:t>
            </a:r>
          </a:p>
          <a:p>
            <a:pPr>
              <a:buNone/>
            </a:pPr>
            <a:r>
              <a:rPr lang="en-US" dirty="0" err="1" smtClean="0"/>
              <a:t>x</a:t>
            </a:r>
            <a:r>
              <a:rPr lang="en-US" dirty="0" smtClean="0"/>
              <a:t> = </a:t>
            </a:r>
            <a:r>
              <a:rPr lang="en-US" dirty="0" err="1" smtClean="0"/>
              <a:t>db.abdXXXX.findone({type</a:t>
            </a:r>
            <a:r>
              <a:rPr lang="en-US" dirty="0" smtClean="0"/>
              <a:t>: 'user'})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x</a:t>
            </a:r>
            <a:r>
              <a:rPr lang="en-US" dirty="0" smtClean="0"/>
              <a:t>= </a:t>
            </a:r>
            <a:r>
              <a:rPr lang="en-US" dirty="0" err="1" smtClean="0"/>
              <a:t>db.adbXXXX.findOne({name</a:t>
            </a:r>
            <a:r>
              <a:rPr lang="en-US" dirty="0" smtClean="0"/>
              <a:t>: 'John Doe'})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x.age</a:t>
            </a:r>
            <a:r>
              <a:rPr lang="en-US" dirty="0" smtClean="0"/>
              <a:t> = 23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db.adbXXXX.save(x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Aggregate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perform a distinct function:</a:t>
            </a:r>
          </a:p>
          <a:p>
            <a:pPr>
              <a:buNone/>
            </a:pPr>
            <a:r>
              <a:rPr lang="en-US" dirty="0" err="1" smtClean="0"/>
              <a:t>db.adbXXXX.distinct('type</a:t>
            </a:r>
            <a:r>
              <a:rPr lang="en-US" dirty="0" smtClean="0"/>
              <a:t>')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</a:t>
            </a:r>
            <a:r>
              <a:rPr lang="en-US" smtClean="0"/>
              <a:t>(aggregate)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db.adbXXXX.group</a:t>
            </a:r>
            <a:r>
              <a:rPr lang="en-US" dirty="0" smtClean="0"/>
              <a:t>({</a:t>
            </a:r>
          </a:p>
          <a:p>
            <a:pPr>
              <a:buNone/>
            </a:pPr>
            <a:r>
              <a:rPr lang="en-US" dirty="0" err="1" smtClean="0"/>
              <a:t>cond</a:t>
            </a:r>
            <a:r>
              <a:rPr lang="en-US" dirty="0" smtClean="0"/>
              <a:t>: {age: { $exists: true }}, </a:t>
            </a:r>
          </a:p>
          <a:p>
            <a:pPr>
              <a:buNone/>
            </a:pPr>
            <a:r>
              <a:rPr lang="en-US" dirty="0" smtClean="0"/>
              <a:t>key: {type: true}, </a:t>
            </a:r>
          </a:p>
          <a:p>
            <a:pPr>
              <a:buNone/>
            </a:pPr>
            <a:r>
              <a:rPr lang="en-US" dirty="0" smtClean="0"/>
              <a:t>initial: {</a:t>
            </a:r>
            <a:r>
              <a:rPr lang="en-US" dirty="0" err="1" smtClean="0"/>
              <a:t>totalAge</a:t>
            </a:r>
            <a:r>
              <a:rPr lang="en-US" dirty="0" smtClean="0"/>
              <a:t>: 0, count: 0}, </a:t>
            </a:r>
          </a:p>
          <a:p>
            <a:pPr>
              <a:buNone/>
            </a:pPr>
            <a:r>
              <a:rPr lang="en-US" dirty="0" smtClean="0"/>
              <a:t>reduce: </a:t>
            </a:r>
            <a:r>
              <a:rPr lang="en-US" dirty="0" err="1" smtClean="0"/>
              <a:t>function(obj,prev</a:t>
            </a:r>
            <a:r>
              <a:rPr lang="en-US" dirty="0" smtClean="0"/>
              <a:t>){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prev.totalAge</a:t>
            </a:r>
            <a:r>
              <a:rPr lang="en-US" dirty="0" smtClean="0"/>
              <a:t> += </a:t>
            </a:r>
            <a:r>
              <a:rPr lang="en-US" dirty="0" err="1" smtClean="0"/>
              <a:t>obj.age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prev.count</a:t>
            </a:r>
            <a:r>
              <a:rPr lang="en-US" dirty="0" smtClean="0"/>
              <a:t>++; }, </a:t>
            </a:r>
          </a:p>
          <a:p>
            <a:pPr>
              <a:buNone/>
            </a:pPr>
            <a:r>
              <a:rPr lang="en-US" dirty="0" smtClean="0"/>
              <a:t>finalize: </a:t>
            </a:r>
            <a:r>
              <a:rPr lang="en-US" dirty="0" err="1" smtClean="0"/>
              <a:t>function(out</a:t>
            </a:r>
            <a:r>
              <a:rPr lang="en-US" dirty="0" smtClean="0"/>
              <a:t>){ </a:t>
            </a:r>
            <a:r>
              <a:rPr lang="en-US" dirty="0" err="1" smtClean="0"/>
              <a:t>out.avgAge</a:t>
            </a:r>
            <a:r>
              <a:rPr lang="en-US" dirty="0" smtClean="0"/>
              <a:t> = </a:t>
            </a:r>
            <a:r>
              <a:rPr lang="en-US" dirty="0" err="1" smtClean="0"/>
              <a:t>out.totalAge</a:t>
            </a:r>
            <a:r>
              <a:rPr lang="en-US" dirty="0" smtClean="0"/>
              <a:t> / </a:t>
            </a:r>
            <a:r>
              <a:rPr lang="en-US" dirty="0" err="1" smtClean="0"/>
              <a:t>out.count</a:t>
            </a:r>
            <a:r>
              <a:rPr lang="en-US" dirty="0" smtClean="0"/>
              <a:t>; } }) 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db.adbXXXX.remove({name:'John</a:t>
            </a:r>
            <a:r>
              <a:rPr lang="en-US" dirty="0" smtClean="0"/>
              <a:t> Doe'})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	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3814918" cy="3221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459"/>
                <a:gridCol w="1907459"/>
              </a:tblGrid>
              <a:tr h="536849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</a:t>
                      </a:r>
                      <a:endParaRPr lang="en-US" dirty="0"/>
                    </a:p>
                  </a:txBody>
                  <a:tcPr/>
                </a:tc>
              </a:tr>
              <a:tr h="536849">
                <a:tc>
                  <a:txBody>
                    <a:bodyPr/>
                    <a:lstStyle/>
                    <a:p>
                      <a:r>
                        <a:rPr lang="en-US" dirty="0" smtClean="0"/>
                        <a:t>4 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45%</a:t>
                      </a:r>
                      <a:endParaRPr lang="en-US" dirty="0"/>
                    </a:p>
                  </a:txBody>
                  <a:tcPr/>
                </a:tc>
              </a:tr>
              <a:tr h="536849">
                <a:tc>
                  <a:txBody>
                    <a:bodyPr/>
                    <a:lstStyle/>
                    <a:p>
                      <a:r>
                        <a:rPr lang="en-US" dirty="0" smtClean="0"/>
                        <a:t>1 Practical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35%</a:t>
                      </a:r>
                      <a:endParaRPr lang="en-US" dirty="0"/>
                    </a:p>
                  </a:txBody>
                  <a:tcPr/>
                </a:tc>
              </a:tr>
              <a:tr h="536849">
                <a:tc>
                  <a:txBody>
                    <a:bodyPr/>
                    <a:lstStyle/>
                    <a:p>
                      <a:r>
                        <a:rPr lang="en-US" dirty="0" smtClean="0"/>
                        <a:t>Screen Captures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/>
                </a:tc>
              </a:tr>
              <a:tr h="536849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Lecture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/>
                </a:tc>
              </a:tr>
              <a:tr h="536849">
                <a:tc>
                  <a:txBody>
                    <a:bodyPr/>
                    <a:lstStyle/>
                    <a:p>
                      <a:r>
                        <a:rPr lang="en-US" dirty="0" smtClean="0"/>
                        <a:t>GPS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Documentation:	</a:t>
            </a:r>
            <a:r>
              <a:rPr lang="en-US" dirty="0" smtClean="0">
                <a:hlinkClick r:id="rId2"/>
              </a:rPr>
              <a:t>http://www.mongodb.org/display/DOCS/Advanced+Queries#AdvancedQueries-%24or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http://education.10gen.com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http://www.youtube.com/user/mongodb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Due for Day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 cast on a database related topic</a:t>
            </a:r>
          </a:p>
          <a:p>
            <a:r>
              <a:rPr lang="en-US" dirty="0" smtClean="0"/>
              <a:t>Lab 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 to </a:t>
            </a:r>
            <a:r>
              <a:rPr lang="en-US" dirty="0" err="1" smtClean="0"/>
              <a:t>MongoDB</a:t>
            </a:r>
            <a:r>
              <a:rPr lang="en-US" dirty="0" smtClean="0"/>
              <a:t> (iTunes Import) </a:t>
            </a:r>
          </a:p>
          <a:p>
            <a:pPr>
              <a:buNone/>
            </a:pPr>
            <a:r>
              <a:rPr lang="en-US" dirty="0" smtClean="0"/>
              <a:t>		Due: Start of Day 2</a:t>
            </a:r>
          </a:p>
          <a:p>
            <a:r>
              <a:rPr lang="en-US" dirty="0" smtClean="0"/>
              <a:t>Mongo / MySQL Sync (PHP, CF or Python) </a:t>
            </a:r>
          </a:p>
          <a:p>
            <a:pPr>
              <a:buNone/>
            </a:pPr>
            <a:r>
              <a:rPr lang="en-US" dirty="0" smtClean="0"/>
              <a:t>		Due: Start of Day 3</a:t>
            </a:r>
          </a:p>
          <a:p>
            <a:r>
              <a:rPr lang="en-US" dirty="0" smtClean="0"/>
              <a:t>Create APIs to MongoDB</a:t>
            </a:r>
          </a:p>
          <a:p>
            <a:pPr>
              <a:buNone/>
            </a:pPr>
            <a:r>
              <a:rPr lang="en-US" dirty="0" smtClean="0"/>
              <a:t>		Due: End of Day 5</a:t>
            </a:r>
          </a:p>
          <a:p>
            <a:r>
              <a:rPr lang="en-US" dirty="0" smtClean="0"/>
              <a:t>Blog using APIs.</a:t>
            </a:r>
          </a:p>
          <a:p>
            <a:pPr>
              <a:buNone/>
            </a:pPr>
            <a:r>
              <a:rPr lang="en-US" dirty="0" smtClean="0"/>
              <a:t>		Due: End of Day 7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Hours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Appointment</a:t>
            </a:r>
          </a:p>
          <a:p>
            <a:r>
              <a:rPr lang="en-US" dirty="0" smtClean="0"/>
              <a:t>AIM or Email</a:t>
            </a:r>
          </a:p>
          <a:p>
            <a:r>
              <a:rPr lang="en-US" dirty="0" smtClean="0"/>
              <a:t>My Calendar: </a:t>
            </a:r>
          </a:p>
          <a:p>
            <a:pPr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www.google.com/calendar/embed?src</a:t>
            </a:r>
            <a:r>
              <a:rPr lang="en-US" dirty="0" smtClean="0"/>
              <a:t>=11ricrk7e4m7fuo8pqs8mng6pk%40group.calendar.google.com&amp;ctz=America/</a:t>
            </a:r>
            <a:r>
              <a:rPr lang="en-US" dirty="0" err="1" smtClean="0"/>
              <a:t>New_York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Full Sail Class Policies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cell phones to silent</a:t>
            </a:r>
          </a:p>
          <a:p>
            <a:r>
              <a:rPr lang="en-US" dirty="0" smtClean="0"/>
              <a:t>Attendance</a:t>
            </a:r>
          </a:p>
          <a:p>
            <a:pPr lvl="1"/>
            <a:r>
              <a:rPr lang="en-US" dirty="0" smtClean="0"/>
              <a:t>Tardy after: 15</a:t>
            </a:r>
          </a:p>
          <a:p>
            <a:pPr lvl="1"/>
            <a:r>
              <a:rPr lang="en-US" dirty="0" smtClean="0"/>
              <a:t>1 hour after: 30</a:t>
            </a:r>
          </a:p>
          <a:p>
            <a:pPr lvl="1"/>
            <a:r>
              <a:rPr lang="en-US" dirty="0" smtClean="0"/>
              <a:t>Excused absences require documentation</a:t>
            </a:r>
          </a:p>
          <a:p>
            <a:r>
              <a:rPr lang="en-US" dirty="0" smtClean="0"/>
              <a:t>Late assignments will be accepted with a penalty of 25% per day.</a:t>
            </a:r>
          </a:p>
          <a:p>
            <a:r>
              <a:rPr lang="en-US" dirty="0" smtClean="0"/>
              <a:t>See the student manual regarding  behavior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Little MongoDB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http://openmymind.net/2011/3/28/The-Little-MongoDB-Book/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2381</TotalTime>
  <Words>1676</Words>
  <Application>Microsoft Macintosh PowerPoint</Application>
  <PresentationFormat>On-screen Show (4:3)</PresentationFormat>
  <Paragraphs>307</Paragraphs>
  <Slides>51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ADB  Day 1</vt:lpstr>
      <vt:lpstr>What should you know already?</vt:lpstr>
      <vt:lpstr>What will you learn?</vt:lpstr>
      <vt:lpstr>Structure </vt:lpstr>
      <vt:lpstr>Grading </vt:lpstr>
      <vt:lpstr>Assignments</vt:lpstr>
      <vt:lpstr>Office Hours </vt:lpstr>
      <vt:lpstr>Full Sail Class Policies</vt:lpstr>
      <vt:lpstr>The Little MongoDB Book</vt:lpstr>
      <vt:lpstr>Day 1 Agenda</vt:lpstr>
      <vt:lpstr>Slide 11</vt:lpstr>
      <vt:lpstr>Relational Databases</vt:lpstr>
      <vt:lpstr>Database Objects</vt:lpstr>
      <vt:lpstr>Relational Databases</vt:lpstr>
      <vt:lpstr>Non-Relational Databases </vt:lpstr>
      <vt:lpstr>Non-Relational Databases </vt:lpstr>
      <vt:lpstr>Non-Relational Databases</vt:lpstr>
      <vt:lpstr>99.999% Uptime</vt:lpstr>
      <vt:lpstr>Database Installations</vt:lpstr>
      <vt:lpstr>Who Uses MongoDB?</vt:lpstr>
      <vt:lpstr>Review SQL</vt:lpstr>
      <vt:lpstr>Review SQL</vt:lpstr>
      <vt:lpstr>Terminal Short Cuts</vt:lpstr>
      <vt:lpstr>Terminal Review</vt:lpstr>
      <vt:lpstr>Download &amp; Install</vt:lpstr>
      <vt:lpstr>Starting Mongo</vt:lpstr>
      <vt:lpstr>Starting Mongo</vt:lpstr>
      <vt:lpstr>Creating Documents</vt:lpstr>
      <vt:lpstr>File Locations</vt:lpstr>
      <vt:lpstr>Creating Documents</vt:lpstr>
      <vt:lpstr>Returning Documents</vt:lpstr>
      <vt:lpstr>Creating Documents</vt:lpstr>
      <vt:lpstr>Json vs Bson</vt:lpstr>
      <vt:lpstr>Returning Documents</vt:lpstr>
      <vt:lpstr>Sort Order</vt:lpstr>
      <vt:lpstr>Returning Documents</vt:lpstr>
      <vt:lpstr>Filtering Documents</vt:lpstr>
      <vt:lpstr>Filtering Documents</vt:lpstr>
      <vt:lpstr>Filtering Documents</vt:lpstr>
      <vt:lpstr>Common Regular Exps</vt:lpstr>
      <vt:lpstr>Filtering Documents</vt:lpstr>
      <vt:lpstr>Operators: $or</vt:lpstr>
      <vt:lpstr>Operators: $exists</vt:lpstr>
      <vt:lpstr>Operators</vt:lpstr>
      <vt:lpstr>Returning Documents</vt:lpstr>
      <vt:lpstr>Updating Documents</vt:lpstr>
      <vt:lpstr>Aggregate Functions</vt:lpstr>
      <vt:lpstr>Group (aggregate)</vt:lpstr>
      <vt:lpstr>Deleting Documents</vt:lpstr>
      <vt:lpstr>Helpful Links</vt:lpstr>
      <vt:lpstr>Due for Day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Cabibbo</dc:creator>
  <cp:lastModifiedBy>John Cabibbo</cp:lastModifiedBy>
  <cp:revision>278</cp:revision>
  <dcterms:created xsi:type="dcterms:W3CDTF">2013-07-07T22:50:45Z</dcterms:created>
  <dcterms:modified xsi:type="dcterms:W3CDTF">2013-07-07T22:51:33Z</dcterms:modified>
</cp:coreProperties>
</file>