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2" r:id="rId4"/>
    <p:sldId id="266" r:id="rId5"/>
    <p:sldId id="295" r:id="rId6"/>
    <p:sldId id="294" r:id="rId7"/>
    <p:sldId id="296" r:id="rId8"/>
    <p:sldId id="297" r:id="rId9"/>
    <p:sldId id="299" r:id="rId10"/>
    <p:sldId id="298" r:id="rId11"/>
    <p:sldId id="300" r:id="rId12"/>
    <p:sldId id="301" r:id="rId13"/>
    <p:sldId id="293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4" autoAdjust="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21CCC-108D-4F79-BA36-567265A84E8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B2F2-5AB0-4002-8654-908E54CDD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7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0B2F2-5AB0-4002-8654-908E54CDDD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5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0B2F2-5AB0-4002-8654-908E54CDDD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7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3394D-BF6D-4492-81F7-3CF033C0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013D4B-9CF1-4E2D-9EAF-67717843B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DD385-7EA1-4F40-8752-7AA2EFEE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A4762-BD2C-4A7E-B6F8-F3D6A3DF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16D7C-E34C-4BEB-B684-0FD45240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7C2D5-9CA1-4DD6-8682-260EFE8E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9D8B7-2680-42B9-9F40-50E3139B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6A298-24D3-42C7-914F-BD8B01E0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6884A-3657-442D-A1E3-F97BDEC5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1F3B8-E351-41F8-9F67-E362940E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E35AFD-B290-4537-98A7-2A05A3B02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B16A6-9B30-49FB-8CE7-30F154969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E8A9E-4693-4B3D-A749-FA7FFF57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9C3E8-36A8-45E6-97DC-0D36DFF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0A9C5-1E51-4277-959B-C5BB64D1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1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E1253-00CB-47E7-8483-F015ED88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3485F-6FCD-405A-A480-5D5CE3CE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A9D98-45ED-4518-8336-21F69433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00642-6824-4713-AEB3-1107F4D4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146E2-9173-4460-BBEE-78C37A9F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7A16F-1AE4-4992-8A4D-50F3651F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CE734-5B3E-4B56-B4DB-8F455DD38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466B2-FE79-4E51-BFAE-DCA7FECF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ABFAF-7909-4B37-8A33-4EB2CF3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0CAA5-36F7-49A5-897D-46A5FD32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5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93EE8-2C40-44B6-A3AE-775C3A47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8E85-B2C9-4FEA-8B72-263BD5EEE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14D50-A944-4FD7-9AE9-B04C5A2F1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5103A-5003-460B-86D8-789FED0E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EE805-EE98-4266-8EDE-2C8527A8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6D54A-A5B8-44FD-A1DE-76EAEF1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2C66-3B84-4725-875F-AB2DE735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D4037-75EA-4D0D-995B-042E8F69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B709B-DA62-4BC1-8DF9-C6C9C6BE1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8474F-0D89-4783-8760-4F4DF2380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6C864-77EE-4300-B6E2-3EBA14CBF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09B803-7D7C-4727-B645-6E013485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3CD84F-16AE-473C-8DDF-777C5231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E6F2B3-FA68-4042-8733-C6FC2596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ACC7C-D514-40F6-AC2B-6561113C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9F9520-D070-4C85-B64E-9A794A42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CC0627-4486-490C-BEA5-E8F20DC6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55503-E3DB-4BC0-AA50-4AF807E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5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50741-DD26-4A4B-A64E-FDA7E443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5EB376-2C0C-4BA2-AC36-DAC44CF3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2780E-A8F4-4D46-BB50-19F14E25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F6768-48C0-4438-BCFF-33BF543D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F7B5A-2058-4A03-858F-6974EA8F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F20831-6655-49A5-A3A1-E34C52872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BEF8E-733E-4B1A-A68D-91E1EB59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83010-E245-4DED-A0A8-3B0C20DB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64CBC-4865-4D84-ACE5-C9117B57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7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67458-9734-4621-8B10-06647B4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E5B227-C067-4EA5-924B-B85C235A7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D02D2-96A2-4D3F-8DAD-D21CEF89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BD645-EF19-476E-8499-B3F5C421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B2499-835F-4354-B3CE-C704AAD4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B2696-6990-4C18-823F-C61BCF95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6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EC7FD7-D7B7-498A-9477-AC55ECA1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0F682-8539-4B59-8A2F-DE01955C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20C4-44CB-45C2-804D-86416A4DC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A97A-5F5D-4D33-945B-A2B01257BE84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C2DD2-6AB7-4376-A41B-71C1DA97E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E1499-F583-4A05-B77E-6239288A1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66D5-E042-4D82-ABA1-FE519E20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2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supportkorea_ni&amp;logNo=22116038029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devicemart.co.kr/goods/view?no=132689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icemart.co.kr/goods/view?no=132689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1FE4327-487F-4C14-B7DC-9960273CF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주간보고</a:t>
            </a:r>
            <a:r>
              <a:rPr lang="en-US" altLang="ko-KR" dirty="0"/>
              <a:t>(7.21~7.23)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7F5E655-6427-4462-8250-E6FD2352B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UROP </a:t>
            </a:r>
            <a:r>
              <a:rPr lang="ko-KR" altLang="en-US" dirty="0"/>
              <a:t>참가자</a:t>
            </a:r>
            <a:endParaRPr lang="en-US" altLang="ko-KR" dirty="0"/>
          </a:p>
          <a:p>
            <a:r>
              <a:rPr lang="ko-KR" altLang="en-US" dirty="0"/>
              <a:t>서울대 기계항공공학부</a:t>
            </a:r>
            <a:endParaRPr lang="en-US" altLang="ko-KR" dirty="0"/>
          </a:p>
          <a:p>
            <a:r>
              <a:rPr lang="ko-KR" altLang="en-US" dirty="0" err="1"/>
              <a:t>조훈호</a:t>
            </a:r>
            <a:r>
              <a:rPr lang="ko-KR" altLang="en-US" dirty="0"/>
              <a:t> </a:t>
            </a:r>
            <a:r>
              <a:rPr lang="en-US" altLang="ko-KR" dirty="0"/>
              <a:t>(2016-14218)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87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0515600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7.22: Mini-Sensor </a:t>
            </a:r>
            <a:r>
              <a:rPr lang="ko-KR" altLang="en-US" sz="2000" b="1" dirty="0"/>
              <a:t>제작 </a:t>
            </a:r>
            <a:r>
              <a:rPr lang="en-US" altLang="ko-KR" sz="2000" b="1" dirty="0"/>
              <a:t>&amp; Sensing </a:t>
            </a:r>
            <a:r>
              <a:rPr lang="ko-KR" altLang="en-US" sz="2000" b="1" dirty="0"/>
              <a:t>회로 제작을 위한 회로 이해</a:t>
            </a:r>
          </a:p>
          <a:p>
            <a:pPr marL="0" indent="0">
              <a:buNone/>
            </a:pPr>
            <a:r>
              <a:rPr lang="en-US" altLang="ko-KR" sz="1400" b="1" dirty="0"/>
              <a:t>Sensing</a:t>
            </a:r>
            <a:r>
              <a:rPr lang="ko-KR" altLang="en-US" sz="1400" b="1" dirty="0"/>
              <a:t> 회로 제작을 위한 부품</a:t>
            </a:r>
            <a:r>
              <a:rPr lang="en-US" altLang="ko-KR" sz="1400" b="1" dirty="0"/>
              <a:t>3 – </a:t>
            </a:r>
            <a:r>
              <a:rPr lang="en-US" altLang="ko-KR" sz="1400" b="1" dirty="0" err="1"/>
              <a:t>VirtualBench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dirty="0" err="1"/>
              <a:t>VirtualBench</a:t>
            </a:r>
            <a:r>
              <a:rPr lang="ko-KR" altLang="en-US" sz="1400" dirty="0"/>
              <a:t> </a:t>
            </a:r>
            <a:r>
              <a:rPr lang="en-US" altLang="ko-KR" sz="1400" dirty="0"/>
              <a:t>8054</a:t>
            </a:r>
            <a:r>
              <a:rPr lang="ko-KR" altLang="en-US" sz="1400" dirty="0"/>
              <a:t> </a:t>
            </a:r>
            <a:r>
              <a:rPr lang="en-US" altLang="ko-KR" sz="1400" dirty="0"/>
              <a:t>spec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https://m.blog.naver.com/PostView.naver?isHttpsRedirect=true&amp;blogId=supportkorea_ni&amp;logNo=221160380296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dirty="0"/>
              <a:t>Function Generator </a:t>
            </a:r>
            <a:r>
              <a:rPr lang="ko-KR" altLang="en-US" sz="1400" dirty="0"/>
              <a:t>기능</a:t>
            </a:r>
            <a:r>
              <a:rPr lang="en-US" altLang="ko-KR" sz="1400" dirty="0"/>
              <a:t>: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 MHz</a:t>
            </a:r>
            <a:r>
              <a:rPr lang="ko-KR" altLang="en-US" sz="1400" dirty="0"/>
              <a:t>의 </a:t>
            </a:r>
            <a:r>
              <a:rPr lang="en-US" altLang="ko-KR" sz="1400" dirty="0"/>
              <a:t>sine</a:t>
            </a:r>
            <a:r>
              <a:rPr lang="ko-KR" altLang="en-US" sz="1400" dirty="0"/>
              <a:t>파형</a:t>
            </a:r>
            <a:r>
              <a:rPr lang="en-US" altLang="ko-KR" sz="1400" dirty="0"/>
              <a:t>, 1</a:t>
            </a:r>
            <a:r>
              <a:rPr lang="ko-KR" altLang="en-US" sz="1400" dirty="0"/>
              <a:t>개 </a:t>
            </a:r>
            <a:r>
              <a:rPr lang="ko-KR" altLang="en-US" sz="1400" dirty="0" err="1"/>
              <a:t>체널</a:t>
            </a:r>
            <a:endParaRPr lang="en-US" altLang="ko-KR" sz="1400" dirty="0"/>
          </a:p>
          <a:p>
            <a:r>
              <a:rPr lang="en-US" altLang="ko-KR" sz="1400" dirty="0"/>
              <a:t>Digital I/O: 8</a:t>
            </a:r>
            <a:r>
              <a:rPr lang="ko-KR" altLang="en-US" sz="1400" dirty="0"/>
              <a:t>개의 양방향 </a:t>
            </a:r>
            <a:r>
              <a:rPr lang="en-US" altLang="ko-KR" sz="1400" dirty="0"/>
              <a:t>I/O </a:t>
            </a:r>
            <a:r>
              <a:rPr lang="ko-KR" altLang="en-US" sz="1400" dirty="0"/>
              <a:t>지원</a:t>
            </a:r>
            <a:endParaRPr lang="en-US" altLang="ko-KR" sz="1400" dirty="0"/>
          </a:p>
          <a:p>
            <a:r>
              <a:rPr lang="en-US" altLang="ko-KR" sz="1400" dirty="0"/>
              <a:t>DC Power</a:t>
            </a:r>
            <a:r>
              <a:rPr lang="ko-KR" altLang="en-US" sz="1400" dirty="0"/>
              <a:t> </a:t>
            </a:r>
            <a:r>
              <a:rPr lang="en-US" altLang="ko-KR" sz="1400" dirty="0"/>
              <a:t>Supply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1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0515600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7.23: VCCS </a:t>
            </a:r>
            <a:r>
              <a:rPr lang="ko-KR" altLang="en-US" sz="2000" b="1" dirty="0"/>
              <a:t>회로 공부 </a:t>
            </a:r>
            <a:r>
              <a:rPr lang="en-US" altLang="ko-KR" sz="2000" b="1" dirty="0"/>
              <a:t>+ </a:t>
            </a:r>
            <a:r>
              <a:rPr lang="en-US" altLang="ko-KR" sz="2000" b="1" dirty="0" err="1"/>
              <a:t>VirtualBench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사용법 익히기</a:t>
            </a:r>
          </a:p>
          <a:p>
            <a:pPr marL="0" indent="0">
              <a:buNone/>
            </a:pPr>
            <a:r>
              <a:rPr lang="en-US" altLang="ko-KR" sz="1400" b="1" dirty="0"/>
              <a:t>AC Current </a:t>
            </a:r>
            <a:r>
              <a:rPr lang="ko-KR" altLang="en-US" sz="1400" b="1" dirty="0"/>
              <a:t>공급을 위한 </a:t>
            </a:r>
            <a:r>
              <a:rPr lang="en-US" altLang="ko-KR" sz="1400" b="1" dirty="0"/>
              <a:t>VCCS </a:t>
            </a:r>
            <a:r>
              <a:rPr lang="ko-KR" altLang="en-US" sz="1400" b="1" dirty="0"/>
              <a:t>설계 공부</a:t>
            </a:r>
            <a:endParaRPr lang="en-US" altLang="ko-KR" sz="1400" b="1" dirty="0"/>
          </a:p>
          <a:p>
            <a:r>
              <a:rPr lang="ko-KR" altLang="en-US" sz="1400" dirty="0"/>
              <a:t>본 연구에선 </a:t>
            </a:r>
            <a:r>
              <a:rPr lang="en-US" altLang="ko-KR" sz="1400" dirty="0"/>
              <a:t>200kHz AC </a:t>
            </a:r>
            <a:r>
              <a:rPr lang="ko-KR" altLang="en-US" sz="1400" dirty="0"/>
              <a:t>필요</a:t>
            </a:r>
            <a:r>
              <a:rPr lang="en-US" altLang="ko-KR" sz="1400" dirty="0"/>
              <a:t>, 6Vpp</a:t>
            </a:r>
            <a:r>
              <a:rPr lang="ko-KR" altLang="en-US" sz="1400" dirty="0"/>
              <a:t>로 </a:t>
            </a:r>
            <a:r>
              <a:rPr lang="en-US" altLang="ko-KR" sz="1400" dirty="0"/>
              <a:t>Max 0.42mA </a:t>
            </a:r>
            <a:r>
              <a:rPr lang="ko-KR" altLang="en-US" sz="1400" dirty="0"/>
              <a:t>수준 </a:t>
            </a:r>
            <a:endParaRPr lang="en-US" altLang="ko-KR" sz="1400" dirty="0"/>
          </a:p>
          <a:p>
            <a:r>
              <a:rPr lang="en-US" altLang="ko-KR" sz="1400" dirty="0"/>
              <a:t>AC</a:t>
            </a:r>
            <a:r>
              <a:rPr lang="ko-KR" altLang="en-US" sz="1400" dirty="0"/>
              <a:t> </a:t>
            </a:r>
            <a:r>
              <a:rPr lang="en-US" altLang="ko-KR" sz="1400" dirty="0"/>
              <a:t>Current</a:t>
            </a:r>
            <a:r>
              <a:rPr lang="ko-KR" altLang="en-US" sz="1400" dirty="0"/>
              <a:t>를 위한 </a:t>
            </a:r>
            <a:r>
              <a:rPr lang="en-US" altLang="ko-KR" sz="1400" dirty="0"/>
              <a:t>VCCS: “Howland</a:t>
            </a:r>
            <a:r>
              <a:rPr lang="ko-KR" altLang="en-US" sz="1400" dirty="0"/>
              <a:t> </a:t>
            </a:r>
            <a:r>
              <a:rPr lang="en-US" altLang="ko-KR" sz="1400" dirty="0"/>
              <a:t>Current</a:t>
            </a:r>
            <a:r>
              <a:rPr lang="ko-KR" altLang="en-US" sz="1400" dirty="0"/>
              <a:t> </a:t>
            </a:r>
            <a:r>
              <a:rPr lang="en-US" altLang="ko-KR" sz="1400" dirty="0"/>
              <a:t>Source”</a:t>
            </a:r>
          </a:p>
          <a:p>
            <a:r>
              <a:rPr lang="en-US" altLang="ko-KR" sz="1400" b="1" dirty="0"/>
              <a:t>dual op-amp Howland current source</a:t>
            </a:r>
            <a:r>
              <a:rPr lang="en-US" altLang="ko-KR" sz="1400" dirty="0"/>
              <a:t>: 250kHz </a:t>
            </a:r>
            <a:r>
              <a:rPr lang="ko-KR" altLang="en-US" sz="1400" dirty="0"/>
              <a:t>수준에서 </a:t>
            </a:r>
            <a:r>
              <a:rPr lang="en-US" altLang="ko-KR" sz="1400" dirty="0"/>
              <a:t>1%</a:t>
            </a:r>
            <a:r>
              <a:rPr lang="ko-KR" altLang="en-US" sz="1400" dirty="0"/>
              <a:t>의 </a:t>
            </a:r>
            <a:r>
              <a:rPr lang="en-US" altLang="ko-KR" sz="1400" dirty="0"/>
              <a:t>tolerance</a:t>
            </a:r>
          </a:p>
          <a:p>
            <a:pPr lvl="1"/>
            <a:r>
              <a:rPr lang="en-US" altLang="ko-KR" sz="1200" b="1" dirty="0"/>
              <a:t>“Analysis of Performance of Howland AC Current Source for Electrical Impedance Spectro‑Tomography”</a:t>
            </a:r>
            <a:endParaRPr lang="en-US" altLang="ko-KR" sz="1000" b="1" dirty="0"/>
          </a:p>
          <a:p>
            <a:endParaRPr lang="en-US" altLang="ko-KR" sz="1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9DB442-B0F5-496C-9571-83D4DE97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674706" cy="2896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E677B7-EF8E-49EB-BBA4-5130E704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194" y="3605039"/>
            <a:ext cx="6252872" cy="1704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9D6E9-1B79-434E-ABE5-99D1CF457589}"/>
              </a:ext>
            </a:extLst>
          </p:cNvPr>
          <p:cNvSpPr txBox="1"/>
          <p:nvPr/>
        </p:nvSpPr>
        <p:spPr>
          <a:xfrm>
            <a:off x="5553052" y="5234473"/>
            <a:ext cx="526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a1, a2: OP Amp</a:t>
            </a:r>
            <a:r>
              <a:rPr lang="ko-KR" altLang="en-US" sz="1200" dirty="0"/>
              <a:t>의 </a:t>
            </a:r>
            <a:r>
              <a:rPr lang="en-US" altLang="ko-KR" sz="1200" dirty="0"/>
              <a:t>Gain</a:t>
            </a:r>
          </a:p>
          <a:p>
            <a:r>
              <a:rPr lang="en-US" altLang="ko-KR" sz="1200" dirty="0"/>
              <a:t>1: Direct Path </a:t>
            </a:r>
            <a:r>
              <a:rPr lang="ko-KR" altLang="en-US" sz="1200" dirty="0"/>
              <a:t>쪽</a:t>
            </a:r>
            <a:r>
              <a:rPr lang="en-US" altLang="ko-KR" sz="1200" dirty="0"/>
              <a:t>, 2: Feedback </a:t>
            </a:r>
            <a:r>
              <a:rPr lang="ko-KR" altLang="en-US" sz="1200" dirty="0"/>
              <a:t>회로 쪽</a:t>
            </a:r>
            <a:endParaRPr lang="en-US" altLang="ko-KR" sz="1200" dirty="0"/>
          </a:p>
          <a:p>
            <a:r>
              <a:rPr lang="en-US" altLang="ko-KR" sz="1200" dirty="0"/>
              <a:t>V_L</a:t>
            </a:r>
            <a:r>
              <a:rPr lang="ko-KR" altLang="en-US" sz="1200" dirty="0"/>
              <a:t>에의 항이 </a:t>
            </a:r>
            <a:r>
              <a:rPr lang="en-US" altLang="ko-KR" sz="1200" dirty="0"/>
              <a:t>0</a:t>
            </a:r>
            <a:r>
              <a:rPr lang="ko-KR" altLang="en-US" sz="1200" dirty="0"/>
              <a:t>이 되게 설계하면 </a:t>
            </a:r>
            <a:r>
              <a:rPr lang="en-US" altLang="ko-KR" sz="1200" dirty="0"/>
              <a:t>VCCS</a:t>
            </a:r>
            <a:r>
              <a:rPr lang="ko-KR" altLang="en-US" sz="1200" dirty="0"/>
              <a:t>로 사용 가능한듯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a</a:t>
            </a:r>
            <a:r>
              <a:rPr lang="ko-KR" altLang="en-US" sz="1200" dirty="0"/>
              <a:t>가 매우 큰 값이므로</a:t>
            </a:r>
            <a:r>
              <a:rPr lang="en-US" altLang="ko-KR" sz="1200" dirty="0"/>
              <a:t>, R_3/R_1 = R_4/R_2 </a:t>
            </a:r>
            <a:r>
              <a:rPr lang="ko-KR" altLang="en-US" sz="1200" dirty="0"/>
              <a:t>이면 </a:t>
            </a:r>
            <a:r>
              <a:rPr lang="en-US" altLang="ko-KR" sz="1200" dirty="0"/>
              <a:t>V_L </a:t>
            </a:r>
            <a:r>
              <a:rPr lang="ko-KR" altLang="en-US" sz="1200" dirty="0"/>
              <a:t>항 </a:t>
            </a:r>
            <a:r>
              <a:rPr lang="en-US" altLang="ko-KR" sz="1200" dirty="0"/>
              <a:t>0 </a:t>
            </a:r>
            <a:r>
              <a:rPr lang="ko-KR" altLang="en-US" sz="1200" dirty="0"/>
              <a:t>근사 가능</a:t>
            </a:r>
            <a:endParaRPr lang="en-US" altLang="ko-KR" sz="1200" dirty="0"/>
          </a:p>
          <a:p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en-US" altLang="ko-KR" sz="1200" b="1" dirty="0"/>
              <a:t>I_L = - (2/R) * </a:t>
            </a:r>
            <a:r>
              <a:rPr lang="en-US" altLang="ko-KR" sz="1200" b="1" dirty="0" err="1"/>
              <a:t>V_i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en-US" altLang="ko-KR" sz="1200" dirty="0"/>
              <a:t>R1=R3=R5=1kOhm, R2=R4=2kOhm, a=9.95*10^3</a:t>
            </a:r>
            <a:r>
              <a:rPr lang="ko-KR" altLang="en-US" sz="1200" dirty="0"/>
              <a:t>일 때</a:t>
            </a:r>
            <a:br>
              <a:rPr lang="en-US" altLang="ko-KR" sz="1200" dirty="0"/>
            </a:br>
            <a:r>
              <a:rPr lang="en-US" altLang="ko-KR" sz="1200" dirty="0" err="1"/>
              <a:t>Vp</a:t>
            </a:r>
            <a:r>
              <a:rPr lang="en-US" altLang="ko-KR" sz="1200" dirty="0"/>
              <a:t>-p = 1V </a:t>
            </a:r>
            <a:r>
              <a:rPr lang="ko-KR" altLang="en-US" sz="1200" dirty="0"/>
              <a:t>수준에서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-p = 2mA, VL</a:t>
            </a:r>
            <a:r>
              <a:rPr lang="ko-KR" altLang="en-US" sz="1200" dirty="0"/>
              <a:t>쪽 임피던스 역수 값</a:t>
            </a:r>
            <a:r>
              <a:rPr lang="en-US" altLang="ko-KR" sz="1200" dirty="0"/>
              <a:t>: 1/10^5</a:t>
            </a:r>
            <a:r>
              <a:rPr lang="ko-KR" altLang="en-US" sz="1200" dirty="0"/>
              <a:t>정도</a:t>
            </a:r>
          </a:p>
        </p:txBody>
      </p:sp>
    </p:spTree>
    <p:extLst>
      <p:ext uri="{BB962C8B-B14F-4D97-AF65-F5344CB8AC3E}">
        <p14:creationId xmlns:p14="http://schemas.microsoft.com/office/powerpoint/2010/main" val="383452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0515600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7.23: VCCS </a:t>
            </a:r>
            <a:r>
              <a:rPr lang="ko-KR" altLang="en-US" sz="2000" b="1" dirty="0"/>
              <a:t>회로 공부 </a:t>
            </a:r>
            <a:r>
              <a:rPr lang="en-US" altLang="ko-KR" sz="2000" b="1" dirty="0"/>
              <a:t>+ </a:t>
            </a:r>
            <a:r>
              <a:rPr lang="en-US" altLang="ko-KR" sz="2000" b="1" dirty="0" err="1"/>
              <a:t>VirtualBench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사용법 익히기</a:t>
            </a:r>
          </a:p>
          <a:p>
            <a:pPr marL="0" indent="0">
              <a:buNone/>
            </a:pPr>
            <a:r>
              <a:rPr lang="en-US" altLang="ko-KR" sz="1400" b="1" dirty="0" err="1"/>
              <a:t>VirtualBench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사용법 익히기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dirty="0"/>
              <a:t>Model: </a:t>
            </a:r>
            <a:r>
              <a:rPr lang="en-US" altLang="ko-KR" sz="1400" dirty="0" err="1"/>
              <a:t>VirtualBench</a:t>
            </a:r>
            <a:r>
              <a:rPr lang="ko-KR" altLang="en-US" sz="1400" dirty="0"/>
              <a:t> </a:t>
            </a:r>
            <a:r>
              <a:rPr lang="en-US" altLang="ko-KR" sz="1400" dirty="0"/>
              <a:t>8012</a:t>
            </a:r>
            <a:r>
              <a:rPr lang="ko-KR" altLang="en-US" sz="1400" dirty="0"/>
              <a:t> </a:t>
            </a:r>
            <a:r>
              <a:rPr lang="en-US" altLang="ko-KR" sz="1400" dirty="0"/>
              <a:t>spec</a:t>
            </a:r>
          </a:p>
          <a:p>
            <a:r>
              <a:rPr lang="en-US" altLang="ko-KR" sz="1400" dirty="0"/>
              <a:t>Function Generator </a:t>
            </a:r>
            <a:r>
              <a:rPr lang="ko-KR" altLang="en-US" sz="1400" dirty="0"/>
              <a:t>기능</a:t>
            </a:r>
            <a:r>
              <a:rPr lang="en-US" altLang="ko-KR" sz="1400" dirty="0"/>
              <a:t>: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 MHz</a:t>
            </a:r>
            <a:r>
              <a:rPr lang="ko-KR" altLang="en-US" sz="1400" dirty="0"/>
              <a:t>의 </a:t>
            </a:r>
            <a:r>
              <a:rPr lang="en-US" altLang="ko-KR" sz="1400" dirty="0"/>
              <a:t>sine</a:t>
            </a:r>
            <a:r>
              <a:rPr lang="ko-KR" altLang="en-US" sz="1400" dirty="0"/>
              <a:t>파형</a:t>
            </a:r>
            <a:r>
              <a:rPr lang="en-US" altLang="ko-KR" sz="1400" dirty="0"/>
              <a:t>, 1</a:t>
            </a:r>
            <a:r>
              <a:rPr lang="ko-KR" altLang="en-US" sz="1400" dirty="0"/>
              <a:t>개 채널</a:t>
            </a:r>
            <a:r>
              <a:rPr lang="en-US" altLang="ko-KR" sz="1400" dirty="0"/>
              <a:t>, 50 Ohm</a:t>
            </a:r>
          </a:p>
          <a:p>
            <a:r>
              <a:rPr lang="en-US" altLang="ko-KR" sz="1400" dirty="0"/>
              <a:t>Digital I/O: 8</a:t>
            </a:r>
            <a:r>
              <a:rPr lang="ko-KR" altLang="en-US" sz="1400" dirty="0"/>
              <a:t>개의 양방향 </a:t>
            </a:r>
            <a:r>
              <a:rPr lang="en-US" altLang="ko-KR" sz="1400" dirty="0"/>
              <a:t>I/O </a:t>
            </a:r>
            <a:r>
              <a:rPr lang="ko-KR" altLang="en-US" sz="1400" dirty="0"/>
              <a:t>지원</a:t>
            </a:r>
            <a:endParaRPr lang="en-US" altLang="ko-KR" sz="1400" dirty="0"/>
          </a:p>
          <a:p>
            <a:r>
              <a:rPr lang="en-US" altLang="ko-KR" sz="1400" dirty="0"/>
              <a:t>DC Power</a:t>
            </a:r>
            <a:r>
              <a:rPr lang="ko-KR" altLang="en-US" sz="1400" dirty="0"/>
              <a:t> </a:t>
            </a:r>
            <a:r>
              <a:rPr lang="en-US" altLang="ko-KR" sz="1400" dirty="0"/>
              <a:t>Supply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Generator control </a:t>
            </a:r>
            <a:r>
              <a:rPr lang="ko-KR" altLang="en-US" sz="1400" dirty="0"/>
              <a:t>방법 습득</a:t>
            </a:r>
            <a:endParaRPr lang="en-US" altLang="ko-KR" sz="1400" dirty="0"/>
          </a:p>
          <a:p>
            <a:r>
              <a:rPr lang="en-US" altLang="ko-KR" sz="1400" dirty="0"/>
              <a:t>VCCS </a:t>
            </a:r>
            <a:r>
              <a:rPr lang="ko-KR" altLang="en-US" sz="1400" dirty="0"/>
              <a:t>회로 구성중</a:t>
            </a:r>
            <a:r>
              <a:rPr lang="en-US" altLang="ko-KR" sz="1400" dirty="0"/>
              <a:t>(in breadboard)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94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61B7-71B8-43B3-A553-AFA6E916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949B8-2AD7-4C03-A4B0-E51282FF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VirtualBench</a:t>
            </a:r>
            <a:r>
              <a:rPr lang="ko-KR" altLang="en-US" dirty="0"/>
              <a:t>가 </a:t>
            </a:r>
            <a:r>
              <a:rPr lang="en-US" altLang="ko-KR" dirty="0"/>
              <a:t>Current Source</a:t>
            </a:r>
            <a:r>
              <a:rPr lang="ko-KR" altLang="en-US" dirty="0"/>
              <a:t>의 역할을 할 수 있는가</a:t>
            </a:r>
            <a:r>
              <a:rPr lang="en-US" altLang="ko-KR" dirty="0"/>
              <a:t>(</a:t>
            </a:r>
            <a:r>
              <a:rPr lang="en-US" altLang="ko-KR" b="1" dirty="0"/>
              <a:t>C</a:t>
            </a:r>
            <a:r>
              <a:rPr lang="en-US" altLang="ko-KR" dirty="0"/>
              <a:t>onstant </a:t>
            </a:r>
            <a:r>
              <a:rPr lang="en-US" altLang="ko-KR" b="1" dirty="0"/>
              <a:t>C</a:t>
            </a:r>
            <a:r>
              <a:rPr lang="en-US" altLang="ko-KR" dirty="0"/>
              <a:t>urrent Mode) </a:t>
            </a:r>
            <a:r>
              <a:rPr lang="en-US" altLang="ko-KR" dirty="0">
                <a:solidFill>
                  <a:srgbClr val="FF0000"/>
                </a:solidFill>
              </a:rPr>
              <a:t>virtual bench </a:t>
            </a:r>
            <a:r>
              <a:rPr lang="ko-KR" altLang="en-US" dirty="0">
                <a:solidFill>
                  <a:srgbClr val="FF0000"/>
                </a:solidFill>
              </a:rPr>
              <a:t>사용법 </a:t>
            </a:r>
            <a:r>
              <a:rPr lang="ko-KR" altLang="en-US" dirty="0" err="1">
                <a:solidFill>
                  <a:srgbClr val="FF0000"/>
                </a:solidFill>
              </a:rPr>
              <a:t>익혀보기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VCCS</a:t>
            </a:r>
            <a:r>
              <a:rPr lang="ko-KR" altLang="en-US" dirty="0"/>
              <a:t> 회로 부품 받아서 직접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EIT </a:t>
            </a:r>
            <a:r>
              <a:rPr lang="ko-KR" altLang="en-US" dirty="0"/>
              <a:t>관련 리뷰논문 </a:t>
            </a:r>
            <a:r>
              <a:rPr lang="en-US" altLang="ko-KR" dirty="0"/>
              <a:t>– </a:t>
            </a:r>
            <a:r>
              <a:rPr lang="ko-KR" altLang="en-US" dirty="0"/>
              <a:t>원리</a:t>
            </a:r>
            <a:r>
              <a:rPr lang="en-US" altLang="ko-KR" dirty="0"/>
              <a:t>, </a:t>
            </a:r>
            <a:r>
              <a:rPr lang="ko-KR" altLang="en-US" dirty="0"/>
              <a:t>디자인 방법 등등 참고하기 좋음</a:t>
            </a:r>
            <a:r>
              <a:rPr lang="en-US" altLang="ko-KR" dirty="0"/>
              <a:t>! </a:t>
            </a:r>
            <a:r>
              <a:rPr lang="ko-KR" altLang="en-US" dirty="0" err="1"/>
              <a:t>틈틈히</a:t>
            </a:r>
            <a:r>
              <a:rPr lang="ko-KR" altLang="en-US" dirty="0"/>
              <a:t> </a:t>
            </a:r>
            <a:r>
              <a:rPr lang="ko-KR" altLang="en-US" dirty="0" err="1"/>
              <a:t>읽어보기</a:t>
            </a:r>
            <a:r>
              <a:rPr lang="en-US" altLang="ko-KR" dirty="0"/>
              <a:t>(reference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Electrical Impedance Tomography for Artificial Sensitive Robotic Skin: A Review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15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48948-A14B-45B0-9DEC-3B5B9005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46184-5CA2-4E5B-A40E-7CA1CE99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아날로그 회로 공부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프린터 이용한 계측기 만들기 </a:t>
            </a:r>
            <a:r>
              <a:rPr lang="en-US" altLang="ko-KR" dirty="0"/>
              <a:t>+ </a:t>
            </a:r>
            <a:r>
              <a:rPr lang="ko-KR" altLang="en-US" dirty="0"/>
              <a:t>실제 계측</a:t>
            </a:r>
            <a:endParaRPr lang="en-US" altLang="ko-KR" dirty="0"/>
          </a:p>
          <a:p>
            <a:r>
              <a:rPr lang="en-US" altLang="ko-KR" sz="1600" dirty="0"/>
              <a:t>Sensor </a:t>
            </a:r>
            <a:r>
              <a:rPr lang="ko-KR" altLang="en-US" sz="1600" dirty="0"/>
              <a:t>설계 및 제작</a:t>
            </a:r>
            <a:endParaRPr lang="en-US" altLang="ko-KR" sz="1600" dirty="0"/>
          </a:p>
          <a:p>
            <a:pPr lvl="1"/>
            <a:r>
              <a:rPr lang="en-US" altLang="ko-KR" sz="1400" dirty="0"/>
              <a:t>Flat </a:t>
            </a:r>
            <a:r>
              <a:rPr lang="ko-KR" altLang="en-US" sz="1400" dirty="0"/>
              <a:t>형상 </a:t>
            </a:r>
            <a:r>
              <a:rPr lang="en-US" altLang="ko-KR" sz="1400" dirty="0"/>
              <a:t>– </a:t>
            </a:r>
            <a:r>
              <a:rPr lang="ko-KR" altLang="en-US" sz="1400" dirty="0"/>
              <a:t>원형</a:t>
            </a:r>
            <a:r>
              <a:rPr lang="en-US" altLang="ko-KR" sz="1400" dirty="0"/>
              <a:t>, </a:t>
            </a:r>
            <a:r>
              <a:rPr lang="ko-KR" altLang="en-US" sz="1400" dirty="0"/>
              <a:t>직사각형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err="1"/>
              <a:t>빵판</a:t>
            </a:r>
            <a:r>
              <a:rPr lang="ko-KR" altLang="en-US" sz="1400" dirty="0"/>
              <a:t> 사용 계측 </a:t>
            </a:r>
            <a:r>
              <a:rPr lang="en-US" altLang="ko-KR" sz="1400" dirty="0"/>
              <a:t>Setup</a:t>
            </a:r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093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6440C-3CBB-4E70-AEBA-8FB5E5AC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주제 및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436DD-79F0-4DF9-8F54-5035167F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주제</a:t>
            </a:r>
            <a:r>
              <a:rPr lang="en-US" altLang="ko-KR" sz="2400" b="1" dirty="0"/>
              <a:t>:</a:t>
            </a:r>
          </a:p>
          <a:p>
            <a:pPr marL="0" indent="0">
              <a:buNone/>
            </a:pPr>
            <a:r>
              <a:rPr lang="en-US" altLang="ko-KR" sz="2000" dirty="0" err="1"/>
              <a:t>Velostat</a:t>
            </a:r>
            <a:r>
              <a:rPr lang="ko-KR" altLang="en-US" sz="2000" dirty="0"/>
              <a:t>을 이용한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</a:t>
            </a:r>
            <a:r>
              <a:rPr lang="en-US" altLang="ko-KR" sz="2000" dirty="0"/>
              <a:t>Object</a:t>
            </a:r>
            <a:r>
              <a:rPr lang="ko-KR" altLang="en-US" sz="2000" dirty="0"/>
              <a:t>의 표면에 부착할 수 있는 </a:t>
            </a:r>
            <a:r>
              <a:rPr lang="en-US" altLang="ko-KR" sz="2000" dirty="0"/>
              <a:t>Tactile Sensor </a:t>
            </a:r>
            <a:r>
              <a:rPr lang="ko-KR" altLang="en-US" sz="2000" dirty="0"/>
              <a:t>제작</a:t>
            </a:r>
            <a:endParaRPr lang="en-US" altLang="ko-KR" sz="20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b="1" dirty="0"/>
              <a:t>연구의 목적</a:t>
            </a:r>
            <a:r>
              <a:rPr lang="en-US" altLang="ko-KR" sz="2400" b="1" dirty="0"/>
              <a:t>:</a:t>
            </a:r>
          </a:p>
          <a:p>
            <a:pPr marL="0" indent="0">
              <a:buNone/>
            </a:pPr>
            <a:r>
              <a:rPr lang="ko-KR" altLang="en-US" sz="2000" dirty="0"/>
              <a:t>사람이 다양한 </a:t>
            </a:r>
            <a:r>
              <a:rPr lang="en-US" altLang="ko-KR" sz="2000" dirty="0"/>
              <a:t>Object</a:t>
            </a:r>
            <a:r>
              <a:rPr lang="ko-KR" altLang="en-US" sz="2000" dirty="0"/>
              <a:t>를 </a:t>
            </a:r>
            <a:r>
              <a:rPr lang="en-US" altLang="ko-KR" sz="2000" dirty="0"/>
              <a:t>Grasping </a:t>
            </a:r>
            <a:r>
              <a:rPr lang="ko-KR" altLang="en-US" sz="2000" dirty="0"/>
              <a:t>할 때</a:t>
            </a:r>
            <a:r>
              <a:rPr lang="en-US" altLang="ko-KR" sz="2000" dirty="0"/>
              <a:t>, Contact Point</a:t>
            </a:r>
            <a:r>
              <a:rPr lang="ko-KR" altLang="en-US" sz="2000" dirty="0"/>
              <a:t>가 어떻게 나타나는지에 대한 데이터를 수집할 수 있는 </a:t>
            </a:r>
            <a:r>
              <a:rPr lang="en-US" altLang="ko-KR" sz="2000" dirty="0"/>
              <a:t>sensor</a:t>
            </a:r>
            <a:r>
              <a:rPr lang="ko-KR" altLang="en-US" sz="2000" dirty="0"/>
              <a:t>를</a:t>
            </a:r>
            <a:r>
              <a:rPr lang="en-US" altLang="ko-KR" sz="2000" dirty="0"/>
              <a:t>, 1. </a:t>
            </a:r>
            <a:r>
              <a:rPr lang="ko-KR" altLang="en-US" sz="2000" dirty="0"/>
              <a:t>값싸게</a:t>
            </a:r>
            <a:r>
              <a:rPr lang="en-US" altLang="ko-KR" sz="2000" dirty="0"/>
              <a:t>, 2. Reliable</a:t>
            </a:r>
            <a:r>
              <a:rPr lang="ko-KR" altLang="en-US" sz="2000" dirty="0"/>
              <a:t>하게</a:t>
            </a:r>
            <a:r>
              <a:rPr lang="en-US" altLang="ko-KR" sz="2000" dirty="0"/>
              <a:t>, 3. </a:t>
            </a:r>
            <a:r>
              <a:rPr lang="ko-KR" altLang="en-US" sz="2000" dirty="0"/>
              <a:t>다양한 형상에 따른 제작이 용이하게</a:t>
            </a:r>
            <a:r>
              <a:rPr lang="en-US" altLang="ko-KR" sz="2000" dirty="0"/>
              <a:t>, 4. </a:t>
            </a:r>
            <a:r>
              <a:rPr lang="ko-KR" altLang="en-US" sz="2000" dirty="0"/>
              <a:t>높은 </a:t>
            </a:r>
            <a:r>
              <a:rPr lang="en-US" altLang="ko-KR" sz="2000" dirty="0"/>
              <a:t>Resolution</a:t>
            </a:r>
            <a:r>
              <a:rPr lang="ko-KR" altLang="en-US" sz="2000" dirty="0"/>
              <a:t>을 갖게 제작한다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다양한 형상 제작의 용이를 위해</a:t>
            </a:r>
            <a:r>
              <a:rPr lang="en-US" altLang="ko-KR" sz="1600" dirty="0"/>
              <a:t>, Array Sensor </a:t>
            </a:r>
            <a:r>
              <a:rPr lang="ko-KR" altLang="en-US" sz="1600" dirty="0"/>
              <a:t>분석이 아닌 </a:t>
            </a:r>
            <a:r>
              <a:rPr lang="en-US" altLang="ko-KR" sz="1600" dirty="0"/>
              <a:t>EIT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Grasping </a:t>
            </a:r>
            <a:r>
              <a:rPr lang="ko-KR" altLang="en-US" sz="2000" dirty="0"/>
              <a:t>시 </a:t>
            </a:r>
            <a:r>
              <a:rPr lang="en-US" altLang="ko-KR" sz="2000" dirty="0"/>
              <a:t>Contact Point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Data </a:t>
            </a:r>
            <a:r>
              <a:rPr lang="ko-KR" altLang="en-US" sz="2000" dirty="0"/>
              <a:t>수집의 필요성</a:t>
            </a:r>
            <a:r>
              <a:rPr lang="en-US" altLang="ko-KR" sz="2000" dirty="0"/>
              <a:t>: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600" dirty="0"/>
              <a:t>  사람이 물체를 </a:t>
            </a:r>
            <a:r>
              <a:rPr lang="en-US" altLang="ko-KR" sz="1600" dirty="0"/>
              <a:t>Grasping </a:t>
            </a:r>
            <a:r>
              <a:rPr lang="ko-KR" altLang="en-US" sz="1600" dirty="0"/>
              <a:t>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시각 정보 뿐이 아닌</a:t>
            </a:r>
            <a:r>
              <a:rPr lang="en-US" altLang="ko-KR" sz="1600" dirty="0"/>
              <a:t> </a:t>
            </a:r>
            <a:r>
              <a:rPr lang="ko-KR" altLang="en-US" sz="1600" dirty="0"/>
              <a:t>촉각 정보의 사용 유무 파악에 중요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-&gt; </a:t>
            </a:r>
            <a:r>
              <a:rPr lang="ko-KR" altLang="en-US" sz="1600" dirty="0"/>
              <a:t>촉각 정보가 사용이 된다면</a:t>
            </a:r>
            <a:r>
              <a:rPr lang="en-US" altLang="ko-KR" sz="1600" dirty="0"/>
              <a:t>, </a:t>
            </a:r>
            <a:r>
              <a:rPr lang="ko-KR" altLang="en-US" sz="1600" dirty="0"/>
              <a:t>그 정보의 사용 방법까지 알아내어</a:t>
            </a:r>
            <a:r>
              <a:rPr lang="en-US" altLang="ko-KR" sz="1600" dirty="0"/>
              <a:t> </a:t>
            </a:r>
            <a:r>
              <a:rPr lang="ko-KR" altLang="en-US" sz="1600" dirty="0"/>
              <a:t>로봇에 적용시</a:t>
            </a:r>
            <a:r>
              <a:rPr lang="en-US" altLang="ko-KR" sz="1600" dirty="0"/>
              <a:t>,</a:t>
            </a:r>
            <a:r>
              <a:rPr lang="ko-KR" altLang="en-US" sz="1600" dirty="0"/>
              <a:t> 더 좋은 </a:t>
            </a:r>
            <a:r>
              <a:rPr lang="en-US" altLang="ko-KR" sz="1600" dirty="0"/>
              <a:t>Grasping </a:t>
            </a:r>
            <a:r>
              <a:rPr lang="ko-KR" altLang="en-US" sz="1600" dirty="0"/>
              <a:t>성능을 갖는 </a:t>
            </a:r>
            <a:r>
              <a:rPr lang="en-US" altLang="ko-KR" sz="1600" dirty="0"/>
              <a:t>Gripper </a:t>
            </a:r>
            <a:r>
              <a:rPr lang="ko-KR" altLang="en-US" sz="1600" dirty="0"/>
              <a:t>개발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0609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5DCFD4-0844-4E56-B5AB-94233880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9193719-4054-4377-821D-24E556E4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230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prstClr val="black"/>
                </a:solidFill>
              </a:rPr>
              <a:t>7.21: </a:t>
            </a:r>
            <a:r>
              <a:rPr lang="en-US" altLang="ko-KR" sz="2000" b="1" dirty="0"/>
              <a:t>Conductive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Adhesive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Cutting </a:t>
            </a:r>
            <a:r>
              <a:rPr lang="ko-KR" altLang="en-US" sz="2000" b="1" dirty="0"/>
              <a:t>조건 찾기 </a:t>
            </a:r>
            <a:r>
              <a:rPr lang="en-US" altLang="ko-KR" sz="2000" b="1" dirty="0"/>
              <a:t>&amp; Sensing Principle </a:t>
            </a:r>
            <a:r>
              <a:rPr lang="ko-KR" altLang="en-US" sz="2000" b="1" dirty="0"/>
              <a:t>이해를 위한 논문 읽기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000" b="1" dirty="0"/>
              <a:t>7.22: Mini-Sensor </a:t>
            </a:r>
            <a:r>
              <a:rPr lang="ko-KR" altLang="en-US" sz="2000" b="1" dirty="0"/>
              <a:t>제작 </a:t>
            </a:r>
            <a:r>
              <a:rPr lang="en-US" altLang="ko-KR" sz="2000" b="1" dirty="0"/>
              <a:t>&amp; Sensing </a:t>
            </a:r>
            <a:r>
              <a:rPr lang="ko-KR" altLang="en-US" sz="2000" b="1" dirty="0"/>
              <a:t>회로 제작을 위한 회로 이해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7.23: VCCS </a:t>
            </a:r>
            <a:r>
              <a:rPr lang="ko-KR" altLang="en-US" sz="2000" b="1" dirty="0"/>
              <a:t>회로 공부 </a:t>
            </a:r>
            <a:r>
              <a:rPr lang="en-US" altLang="ko-KR" sz="2000" b="1" dirty="0"/>
              <a:t>+ </a:t>
            </a:r>
            <a:r>
              <a:rPr lang="en-US" altLang="ko-KR" sz="2000" b="1" dirty="0" err="1"/>
              <a:t>VirtualBench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사용법 익히기</a:t>
            </a:r>
          </a:p>
          <a:p>
            <a:pPr marL="0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3982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1170298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7.21: Conductive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Adhesive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Cutting </a:t>
            </a:r>
            <a:r>
              <a:rPr lang="ko-KR" altLang="en-US" sz="2000" b="1" dirty="0"/>
              <a:t>조건 찾기 </a:t>
            </a:r>
            <a:r>
              <a:rPr lang="en-US" altLang="ko-KR" sz="2000" b="1" dirty="0"/>
              <a:t>&amp; Sensing Principle </a:t>
            </a:r>
            <a:r>
              <a:rPr lang="ko-KR" altLang="en-US" sz="2000" b="1" dirty="0"/>
              <a:t>이해를 위한 논문 읽기</a:t>
            </a:r>
          </a:p>
          <a:p>
            <a:pPr marL="0" indent="0">
              <a:buNone/>
            </a:pPr>
            <a:r>
              <a:rPr lang="en-US" altLang="ko-KR" sz="1400" b="1" dirty="0"/>
              <a:t>Conductive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Adhesive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Cutting </a:t>
            </a:r>
            <a:r>
              <a:rPr lang="ko-KR" altLang="en-US" sz="1400" b="1" dirty="0"/>
              <a:t>조건 찾기</a:t>
            </a:r>
            <a:endParaRPr lang="en-US" altLang="ko-KR" sz="1400" b="1" dirty="0"/>
          </a:p>
          <a:p>
            <a:r>
              <a:rPr lang="en-US" altLang="ko-KR" sz="1400" dirty="0"/>
              <a:t>7.14~7.15</a:t>
            </a:r>
            <a:r>
              <a:rPr lang="ko-KR" altLang="en-US" sz="1400" dirty="0"/>
              <a:t>에 진행했던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Velostat</a:t>
            </a:r>
            <a:r>
              <a:rPr lang="ko-KR" altLang="en-US" sz="1400" dirty="0"/>
              <a:t>의 </a:t>
            </a:r>
            <a:r>
              <a:rPr lang="en-US" altLang="ko-KR" sz="1400" dirty="0"/>
              <a:t>Cutting </a:t>
            </a:r>
            <a:r>
              <a:rPr lang="ko-KR" altLang="en-US" sz="1400" dirty="0"/>
              <a:t>조건 파악을 토대로 진행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번의 </a:t>
            </a:r>
            <a:r>
              <a:rPr lang="en-US" altLang="ko-KR" sz="1400" dirty="0"/>
              <a:t>Trial</a:t>
            </a:r>
            <a:r>
              <a:rPr lang="ko-KR" altLang="en-US" sz="1400" dirty="0"/>
              <a:t>을 통해</a:t>
            </a:r>
            <a:r>
              <a:rPr lang="en-US" altLang="ko-KR" sz="1400" dirty="0"/>
              <a:t>, Conductive Adhesive </a:t>
            </a:r>
            <a:r>
              <a:rPr lang="ko-KR" altLang="en-US" sz="1400" dirty="0"/>
              <a:t>고유의 </a:t>
            </a:r>
            <a:r>
              <a:rPr lang="en-US" altLang="ko-KR" sz="1400" dirty="0"/>
              <a:t>Cutting </a:t>
            </a:r>
            <a:r>
              <a:rPr lang="ko-KR" altLang="en-US" sz="1400" dirty="0"/>
              <a:t>조건은 </a:t>
            </a:r>
            <a:r>
              <a:rPr lang="en-US" altLang="ko-KR" sz="1400" dirty="0"/>
              <a:t>Speed 2%, Power 4%, PPI</a:t>
            </a:r>
            <a:r>
              <a:rPr lang="ko-KR" altLang="en-US" sz="1400" dirty="0"/>
              <a:t> </a:t>
            </a:r>
            <a:r>
              <a:rPr lang="en-US" altLang="ko-KR" sz="1400" dirty="0"/>
              <a:t>1000Hz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r>
              <a:rPr lang="ko-KR" altLang="en-US" sz="1400" dirty="0"/>
              <a:t>이후 </a:t>
            </a:r>
            <a:r>
              <a:rPr lang="en-US" altLang="ko-KR" sz="1400" dirty="0"/>
              <a:t>2</a:t>
            </a:r>
            <a:r>
              <a:rPr lang="ko-KR" altLang="en-US" sz="1400" dirty="0"/>
              <a:t>번의 </a:t>
            </a:r>
            <a:r>
              <a:rPr lang="en-US" altLang="ko-KR" sz="1400" dirty="0"/>
              <a:t>Trial</a:t>
            </a:r>
            <a:r>
              <a:rPr lang="ko-KR" altLang="en-US" sz="1400" dirty="0"/>
              <a:t>을 통해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Velostat</a:t>
            </a:r>
            <a:r>
              <a:rPr lang="en-US" altLang="ko-KR" sz="1400" dirty="0"/>
              <a:t> + Conductive Adhesive</a:t>
            </a:r>
            <a:r>
              <a:rPr lang="ko-KR" altLang="en-US" sz="1400" dirty="0"/>
              <a:t>의 </a:t>
            </a:r>
            <a:r>
              <a:rPr lang="en-US" altLang="ko-KR" sz="1400" dirty="0"/>
              <a:t>Cutting </a:t>
            </a:r>
            <a:r>
              <a:rPr lang="ko-KR" altLang="en-US" sz="1400" dirty="0"/>
              <a:t>조건으로 </a:t>
            </a:r>
            <a:r>
              <a:rPr lang="en-US" altLang="ko-KR" sz="1400" dirty="0"/>
              <a:t>Speed 2%, Power 9%, PPI</a:t>
            </a:r>
            <a:r>
              <a:rPr lang="ko-KR" altLang="en-US" sz="1400" dirty="0"/>
              <a:t> </a:t>
            </a:r>
            <a:r>
              <a:rPr lang="en-US" altLang="ko-KR" sz="1400" dirty="0"/>
              <a:t>1000Hz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(</a:t>
            </a:r>
            <a:r>
              <a:rPr lang="en-US" altLang="ko-KR" sz="1400" dirty="0" err="1"/>
              <a:t>Velostat</a:t>
            </a:r>
            <a:r>
              <a:rPr lang="ko-KR" altLang="en-US" sz="1400" dirty="0"/>
              <a:t> 고유의 </a:t>
            </a:r>
            <a:r>
              <a:rPr lang="en-US" altLang="ko-KR" sz="1400" dirty="0"/>
              <a:t>Cutting </a:t>
            </a:r>
            <a:r>
              <a:rPr lang="ko-KR" altLang="en-US" sz="1400" dirty="0"/>
              <a:t>조건 </a:t>
            </a:r>
            <a:r>
              <a:rPr lang="en-US" altLang="ko-KR" sz="1400" dirty="0"/>
              <a:t>Speed 2%, Power 6.5%, PPI</a:t>
            </a:r>
            <a:r>
              <a:rPr lang="ko-KR" altLang="en-US" sz="1400" dirty="0"/>
              <a:t> </a:t>
            </a:r>
            <a:r>
              <a:rPr lang="en-US" altLang="ko-KR" sz="1400" dirty="0"/>
              <a:t>1000Hz </a:t>
            </a:r>
            <a:r>
              <a:rPr lang="ko-KR" altLang="en-US" sz="1400" dirty="0"/>
              <a:t>였음 참고</a:t>
            </a:r>
            <a:r>
              <a:rPr lang="en-US" altLang="ko-KR" sz="1400" dirty="0"/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56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1170298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7.21: Conductive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Adhesive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Cutting </a:t>
            </a:r>
            <a:r>
              <a:rPr lang="ko-KR" altLang="en-US" sz="2000" b="1" dirty="0"/>
              <a:t>조건 찾기 </a:t>
            </a:r>
            <a:r>
              <a:rPr lang="en-US" altLang="ko-KR" sz="2000" b="1" dirty="0"/>
              <a:t>&amp; Sensing Principle </a:t>
            </a:r>
            <a:r>
              <a:rPr lang="ko-KR" altLang="en-US" sz="2000" b="1" dirty="0"/>
              <a:t>이해를 위한 논문 읽기</a:t>
            </a:r>
          </a:p>
          <a:p>
            <a:pPr marL="0" indent="0">
              <a:buNone/>
            </a:pPr>
            <a:r>
              <a:rPr lang="en-US" altLang="ko-KR" sz="1400" b="1" dirty="0"/>
              <a:t>“</a:t>
            </a:r>
            <a:r>
              <a:rPr lang="en-US" altLang="ko-KR" sz="1400" b="1" dirty="0" err="1"/>
              <a:t>Electrick</a:t>
            </a:r>
            <a:r>
              <a:rPr lang="en-US" altLang="ko-KR" sz="1400" b="1" dirty="0"/>
              <a:t>: Low-Cost Touch Sensing Using Electric Field Tomography”</a:t>
            </a:r>
          </a:p>
          <a:p>
            <a:pPr marL="0" indent="0">
              <a:buNone/>
            </a:pPr>
            <a:r>
              <a:rPr lang="en-US" altLang="ko-KR" sz="1400" dirty="0"/>
              <a:t>Sensing Principle ~ </a:t>
            </a:r>
            <a:r>
              <a:rPr lang="en-US" altLang="ko-KR" sz="1400" dirty="0" err="1"/>
              <a:t>Velostat</a:t>
            </a:r>
            <a:r>
              <a:rPr lang="ko-KR" altLang="en-US" sz="1400" dirty="0"/>
              <a:t>에서 </a:t>
            </a:r>
            <a:r>
              <a:rPr lang="en-US" altLang="ko-KR" sz="1400" dirty="0"/>
              <a:t>contact location</a:t>
            </a:r>
            <a:r>
              <a:rPr lang="ko-KR" altLang="en-US" sz="1400" dirty="0"/>
              <a:t> 찾아내는 원리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감압용 물질 상관없이</a:t>
            </a:r>
            <a:r>
              <a:rPr lang="en-US" altLang="ko-KR" sz="1400" dirty="0"/>
              <a:t>, </a:t>
            </a:r>
            <a:r>
              <a:rPr lang="ko-KR" altLang="en-US" sz="1400" dirty="0"/>
              <a:t>적정 저항 값 </a:t>
            </a:r>
            <a:r>
              <a:rPr lang="en-US" altLang="ko-KR" sz="1400" dirty="0"/>
              <a:t>(Surface Resistivity 500 Ohm/sq. ~ 50M Ohm/sq.) </a:t>
            </a:r>
            <a:r>
              <a:rPr lang="ko-KR" altLang="en-US" sz="1400" dirty="0"/>
              <a:t>안에 있는 물질이면 </a:t>
            </a:r>
            <a:r>
              <a:rPr lang="en-US" altLang="ko-KR" sz="1400" dirty="0"/>
              <a:t>Good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Velostat</a:t>
            </a:r>
            <a:r>
              <a:rPr lang="ko-KR" altLang="en-US" sz="1400" dirty="0"/>
              <a:t>은 </a:t>
            </a:r>
            <a:r>
              <a:rPr lang="en-US" altLang="ko-KR" sz="1400" dirty="0"/>
              <a:t>72K Ohm/sq. </a:t>
            </a:r>
            <a:r>
              <a:rPr lang="ko-KR" altLang="en-US" sz="1400" dirty="0"/>
              <a:t>수준</a:t>
            </a:r>
            <a:endParaRPr lang="en-US" altLang="ko-KR" sz="1400" dirty="0"/>
          </a:p>
          <a:p>
            <a:r>
              <a:rPr lang="ko-KR" altLang="en-US" sz="1400" dirty="0"/>
              <a:t>측정 원리</a:t>
            </a:r>
            <a:r>
              <a:rPr lang="en-US" altLang="ko-KR" sz="1400" dirty="0"/>
              <a:t>: </a:t>
            </a:r>
            <a:r>
              <a:rPr lang="ko-KR" altLang="en-US" sz="1400" dirty="0"/>
              <a:t>두 인접한 전극 사이에 </a:t>
            </a:r>
            <a:r>
              <a:rPr lang="en-US" altLang="ko-KR" sz="1400" dirty="0"/>
              <a:t>AC Current</a:t>
            </a:r>
            <a:r>
              <a:rPr lang="ko-KR" altLang="en-US" sz="1400" dirty="0"/>
              <a:t>를 부가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 </a:t>
            </a:r>
            <a:r>
              <a:rPr lang="ko-KR" altLang="en-US" sz="1400" dirty="0" err="1"/>
              <a:t>전극들에서</a:t>
            </a:r>
            <a:r>
              <a:rPr lang="ko-KR" altLang="en-US" sz="1400" dirty="0"/>
              <a:t> 인접한 전극들 사이의 전압 값 측정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전극의 수가 </a:t>
            </a:r>
            <a:r>
              <a:rPr lang="en-US" altLang="ko-KR" sz="1400" dirty="0"/>
              <a:t>n</a:t>
            </a:r>
            <a:r>
              <a:rPr lang="ko-KR" altLang="en-US" sz="1400" dirty="0"/>
              <a:t>개일 때</a:t>
            </a:r>
            <a:r>
              <a:rPr lang="en-US" altLang="ko-KR" sz="1400" dirty="0"/>
              <a:t>, </a:t>
            </a:r>
            <a:r>
              <a:rPr lang="ko-KR" altLang="en-US" sz="1400" dirty="0"/>
              <a:t>측정 횟수</a:t>
            </a:r>
            <a:r>
              <a:rPr lang="en-US" altLang="ko-KR" sz="1400" dirty="0"/>
              <a:t> = n * (n-2-1)</a:t>
            </a:r>
            <a:r>
              <a:rPr lang="ko-KR" altLang="en-US" sz="1400" dirty="0"/>
              <a:t> </a:t>
            </a:r>
            <a:r>
              <a:rPr lang="en-US" altLang="ko-KR" sz="1400" dirty="0"/>
              <a:t>*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반복횟수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Multiplexer</a:t>
            </a:r>
            <a:r>
              <a:rPr lang="ko-KR" altLang="en-US" sz="1400" dirty="0"/>
              <a:t>을 </a:t>
            </a:r>
            <a:r>
              <a:rPr lang="en-US" altLang="ko-KR" sz="1400" dirty="0"/>
              <a:t>100micros</a:t>
            </a:r>
            <a:r>
              <a:rPr lang="ko-KR" altLang="en-US" sz="1400" dirty="0"/>
              <a:t> 동안 </a:t>
            </a:r>
            <a:r>
              <a:rPr lang="ko-KR" altLang="en-US" sz="1400" dirty="0" err="1"/>
              <a:t>안정화시킨</a:t>
            </a:r>
            <a:r>
              <a:rPr lang="ko-KR" altLang="en-US" sz="1400" dirty="0"/>
              <a:t> 후</a:t>
            </a:r>
            <a:r>
              <a:rPr lang="en-US" altLang="ko-KR" sz="1400" dirty="0"/>
              <a:t>, 200kHz AC 10</a:t>
            </a:r>
            <a:r>
              <a:rPr lang="ko-KR" altLang="en-US" sz="1400" dirty="0"/>
              <a:t>주기</a:t>
            </a:r>
            <a:r>
              <a:rPr lang="en-US" altLang="ko-KR" sz="1400" dirty="0"/>
              <a:t>(50micros)</a:t>
            </a:r>
            <a:r>
              <a:rPr lang="ko-KR" altLang="en-US" sz="1400" dirty="0"/>
              <a:t>동안 </a:t>
            </a:r>
            <a:r>
              <a:rPr lang="en-US" altLang="ko-KR" sz="1400" dirty="0"/>
              <a:t>200</a:t>
            </a:r>
            <a:r>
              <a:rPr lang="ko-KR" altLang="en-US" sz="1400" dirty="0"/>
              <a:t>개의 샘플을 얻어</a:t>
            </a:r>
            <a:r>
              <a:rPr lang="en-US" altLang="ko-KR" sz="1400" dirty="0"/>
              <a:t>, RMS</a:t>
            </a:r>
            <a:r>
              <a:rPr lang="ko-KR" altLang="en-US" sz="1400" dirty="0"/>
              <a:t>값 사용</a:t>
            </a:r>
            <a:endParaRPr lang="en-US" altLang="ko-KR" sz="1400" dirty="0"/>
          </a:p>
          <a:p>
            <a:r>
              <a:rPr lang="ko-KR" altLang="en-US" sz="1400" dirty="0"/>
              <a:t>전극간 간격</a:t>
            </a:r>
            <a:r>
              <a:rPr lang="en-US" altLang="ko-KR" sz="1400" dirty="0"/>
              <a:t> – </a:t>
            </a:r>
            <a:r>
              <a:rPr lang="ko-KR" altLang="en-US" sz="1400" dirty="0"/>
              <a:t>적정 간격이 있음</a:t>
            </a:r>
            <a:r>
              <a:rPr lang="en-US" altLang="ko-KR" sz="1400" dirty="0"/>
              <a:t>. </a:t>
            </a:r>
            <a:r>
              <a:rPr lang="ko-KR" altLang="en-US" sz="1400" dirty="0"/>
              <a:t>논문상에선</a:t>
            </a:r>
            <a:r>
              <a:rPr lang="en-US" altLang="ko-KR" sz="1400" dirty="0"/>
              <a:t>, </a:t>
            </a:r>
            <a:r>
              <a:rPr lang="en-US" altLang="ko-KR" sz="1400" b="1" dirty="0"/>
              <a:t>7.5cm</a:t>
            </a:r>
            <a:r>
              <a:rPr lang="en-US" altLang="ko-KR" sz="1400" dirty="0"/>
              <a:t> &gt; 15cm &gt; 3.75cm </a:t>
            </a:r>
            <a:r>
              <a:rPr lang="ko-KR" altLang="en-US" sz="1400" dirty="0"/>
              <a:t>순으로 좋게 나옴</a:t>
            </a:r>
            <a:endParaRPr lang="en-US" altLang="ko-KR" sz="1400" dirty="0"/>
          </a:p>
          <a:p>
            <a:r>
              <a:rPr lang="ko-KR" altLang="en-US" sz="1400" dirty="0"/>
              <a:t>회로 구성 시 필요한 것</a:t>
            </a:r>
            <a:r>
              <a:rPr lang="en-US" altLang="ko-KR" sz="1400" dirty="0"/>
              <a:t>: VCCS(Voltage Controlled Current Source), DDS(Direct Digital Synthesis: Sine Wave </a:t>
            </a:r>
            <a:r>
              <a:rPr lang="ko-KR" altLang="en-US" sz="1400" dirty="0"/>
              <a:t>만드는 용</a:t>
            </a:r>
            <a:r>
              <a:rPr lang="en-US" altLang="ko-KR" sz="1400" dirty="0"/>
              <a:t>), Multiplexer (</a:t>
            </a:r>
            <a:r>
              <a:rPr lang="ko-KR" altLang="en-US" sz="1400" dirty="0"/>
              <a:t>전극 수만큼의 </a:t>
            </a:r>
            <a:r>
              <a:rPr lang="en-US" altLang="ko-KR" sz="1400" dirty="0"/>
              <a:t>Channel </a:t>
            </a:r>
            <a:r>
              <a:rPr lang="ko-KR" altLang="en-US" sz="1400" dirty="0"/>
              <a:t>필요</a:t>
            </a:r>
            <a:r>
              <a:rPr lang="en-US" altLang="ko-KR" sz="1400" dirty="0"/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02B7D5-61AD-428F-931A-F0617742D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13" y="4853457"/>
            <a:ext cx="4052774" cy="18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1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0515600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7.22: Mini-Sensor </a:t>
            </a:r>
            <a:r>
              <a:rPr lang="ko-KR" altLang="en-US" sz="2000" b="1" dirty="0"/>
              <a:t>제작 </a:t>
            </a:r>
            <a:r>
              <a:rPr lang="en-US" altLang="ko-KR" sz="2000" b="1" dirty="0"/>
              <a:t>&amp; Sensing </a:t>
            </a:r>
            <a:r>
              <a:rPr lang="ko-KR" altLang="en-US" sz="2000" b="1" dirty="0"/>
              <a:t>회로 제작을 위한 회로 이해</a:t>
            </a:r>
          </a:p>
          <a:p>
            <a:pPr marL="0" indent="0">
              <a:buNone/>
            </a:pPr>
            <a:r>
              <a:rPr lang="en-US" altLang="ko-KR" sz="1400" b="1" dirty="0"/>
              <a:t>Mini-Sensor </a:t>
            </a:r>
            <a:r>
              <a:rPr lang="ko-KR" altLang="en-US" sz="1400" b="1" dirty="0"/>
              <a:t>제작</a:t>
            </a:r>
            <a:endParaRPr lang="en-US" altLang="ko-KR" sz="1400" b="1" dirty="0"/>
          </a:p>
          <a:p>
            <a:r>
              <a:rPr lang="en-US" altLang="ko-KR" sz="1400" dirty="0" err="1"/>
              <a:t>Velostat</a:t>
            </a:r>
            <a:r>
              <a:rPr lang="ko-KR" altLang="en-US" sz="1400" dirty="0"/>
              <a:t>의 배송 지연으로</a:t>
            </a:r>
            <a:r>
              <a:rPr lang="en-US" altLang="ko-KR" sz="1400" dirty="0"/>
              <a:t>, </a:t>
            </a:r>
            <a:r>
              <a:rPr lang="ko-KR" altLang="en-US" sz="1400" dirty="0"/>
              <a:t>우선 작은 </a:t>
            </a:r>
            <a:r>
              <a:rPr lang="en-US" altLang="ko-KR" sz="1400" dirty="0"/>
              <a:t>Size</a:t>
            </a:r>
            <a:r>
              <a:rPr lang="ko-KR" altLang="en-US" sz="1400" dirty="0"/>
              <a:t>로 </a:t>
            </a:r>
            <a:r>
              <a:rPr lang="en-US" altLang="ko-KR" sz="1400" dirty="0"/>
              <a:t>Sensor </a:t>
            </a:r>
            <a:r>
              <a:rPr lang="ko-KR" altLang="en-US" sz="1400" dirty="0"/>
              <a:t>제작함 </a:t>
            </a:r>
            <a:r>
              <a:rPr lang="en-US" altLang="ko-KR" sz="1400" dirty="0"/>
              <a:t>– Cutting</a:t>
            </a:r>
            <a:r>
              <a:rPr lang="ko-KR" altLang="en-US" sz="1400" dirty="0"/>
              <a:t> 잘 됨 확인</a:t>
            </a:r>
            <a:endParaRPr lang="en-US" altLang="ko-KR" sz="1400" dirty="0"/>
          </a:p>
          <a:p>
            <a:r>
              <a:rPr lang="en-US" altLang="ko-KR" sz="1400" dirty="0"/>
              <a:t>Sensor Size: 25mm*25mm, </a:t>
            </a:r>
            <a:r>
              <a:rPr lang="ko-KR" altLang="en-US" sz="1400" dirty="0"/>
              <a:t>전극 </a:t>
            </a:r>
            <a:r>
              <a:rPr lang="en-US" altLang="ko-KR" sz="1400" dirty="0"/>
              <a:t>Size: 5mm*5mm</a:t>
            </a:r>
          </a:p>
          <a:p>
            <a:r>
              <a:rPr lang="en-US" altLang="ko-KR" sz="1400" dirty="0"/>
              <a:t>4 </a:t>
            </a:r>
            <a:r>
              <a:rPr lang="ko-KR" altLang="en-US" sz="1400" dirty="0"/>
              <a:t>전극에서</a:t>
            </a:r>
            <a:r>
              <a:rPr lang="en-US" altLang="ko-KR" sz="1400" dirty="0"/>
              <a:t>, </a:t>
            </a:r>
            <a:r>
              <a:rPr lang="ko-KR" altLang="en-US" sz="1400" dirty="0"/>
              <a:t>전극의 배치에 따른 차이 확인을 위해 위 사진의 </a:t>
            </a:r>
            <a:r>
              <a:rPr lang="en-US" altLang="ko-KR" sz="1400" dirty="0"/>
              <a:t>Left, Middle </a:t>
            </a:r>
            <a:r>
              <a:rPr lang="ko-KR" altLang="en-US" sz="1400" dirty="0"/>
              <a:t>제작 </a:t>
            </a:r>
            <a:r>
              <a:rPr lang="en-US" altLang="ko-KR" sz="1400" dirty="0"/>
              <a:t>– </a:t>
            </a:r>
            <a:r>
              <a:rPr lang="ko-KR" altLang="en-US" sz="1400" dirty="0"/>
              <a:t>향후 실험 계획</a:t>
            </a:r>
            <a:endParaRPr lang="en-US" altLang="ko-KR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AE43B-EFE6-4B6B-9E93-E7F66BA3E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3" r="25986"/>
          <a:stretch/>
        </p:blipFill>
        <p:spPr>
          <a:xfrm rot="5400000">
            <a:off x="4948949" y="1767029"/>
            <a:ext cx="2294101" cy="63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5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0515600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7.22: Mini-Sensor </a:t>
            </a:r>
            <a:r>
              <a:rPr lang="ko-KR" altLang="en-US" sz="2000" b="1" dirty="0"/>
              <a:t>제작 </a:t>
            </a:r>
            <a:r>
              <a:rPr lang="en-US" altLang="ko-KR" sz="2000" b="1" dirty="0"/>
              <a:t>&amp; Sensing </a:t>
            </a:r>
            <a:r>
              <a:rPr lang="ko-KR" altLang="en-US" sz="2000" b="1" dirty="0"/>
              <a:t>회로 제작을 위한 회로 이해</a:t>
            </a:r>
          </a:p>
          <a:p>
            <a:pPr marL="0" indent="0">
              <a:buNone/>
            </a:pPr>
            <a:r>
              <a:rPr lang="en-US" altLang="ko-KR" sz="1400" b="1" dirty="0"/>
              <a:t>Sensing</a:t>
            </a:r>
            <a:r>
              <a:rPr lang="ko-KR" altLang="en-US" sz="1400" b="1" dirty="0"/>
              <a:t> 회로 제작을 위한 부품</a:t>
            </a:r>
            <a:r>
              <a:rPr lang="en-US" altLang="ko-KR" sz="1400" b="1" dirty="0"/>
              <a:t>1 - Multiplexer</a:t>
            </a:r>
          </a:p>
          <a:p>
            <a:r>
              <a:rPr lang="ko-KR" altLang="en-US" sz="1400" dirty="0"/>
              <a:t>일단</a:t>
            </a:r>
            <a:r>
              <a:rPr lang="en-US" altLang="ko-KR" sz="1400" dirty="0"/>
              <a:t>, 16</a:t>
            </a:r>
            <a:r>
              <a:rPr lang="ko-KR" altLang="en-US" sz="1400" dirty="0"/>
              <a:t>전극 </a:t>
            </a:r>
            <a:r>
              <a:rPr lang="en-US" altLang="ko-KR" sz="1400" dirty="0"/>
              <a:t>Sensor</a:t>
            </a:r>
            <a:r>
              <a:rPr lang="ko-KR" altLang="en-US" sz="1400" dirty="0"/>
              <a:t>를 계획중임 </a:t>
            </a:r>
            <a:r>
              <a:rPr lang="en-US" altLang="ko-KR" sz="1400" dirty="0"/>
              <a:t>– 16 channel </a:t>
            </a:r>
            <a:r>
              <a:rPr lang="ko-KR" altLang="en-US" sz="1400" dirty="0"/>
              <a:t>이상</a:t>
            </a:r>
            <a:r>
              <a:rPr lang="en-US" altLang="ko-KR" sz="1400" dirty="0"/>
              <a:t> </a:t>
            </a:r>
            <a:r>
              <a:rPr lang="ko-KR" altLang="en-US" sz="1400" dirty="0"/>
              <a:t>필요</a:t>
            </a:r>
            <a:endParaRPr lang="en-US" altLang="ko-KR" sz="1400" dirty="0"/>
          </a:p>
          <a:p>
            <a:r>
              <a:rPr lang="en-US" altLang="ko-KR" sz="1400" dirty="0"/>
              <a:t>Input</a:t>
            </a:r>
            <a:r>
              <a:rPr lang="ko-KR" altLang="en-US" sz="1400" dirty="0"/>
              <a:t>인</a:t>
            </a:r>
            <a:r>
              <a:rPr lang="en-US" altLang="ko-KR" sz="1400" dirty="0"/>
              <a:t>, Constant AC</a:t>
            </a:r>
            <a:r>
              <a:rPr lang="ko-KR" altLang="en-US" sz="1400" dirty="0"/>
              <a:t> </a:t>
            </a:r>
            <a:r>
              <a:rPr lang="en-US" altLang="ko-KR" sz="1400" dirty="0"/>
              <a:t>current</a:t>
            </a:r>
            <a:r>
              <a:rPr lang="ko-KR" altLang="en-US" sz="1400" dirty="0"/>
              <a:t>의 </a:t>
            </a:r>
            <a:r>
              <a:rPr lang="en-US" altLang="ko-KR" sz="1400" dirty="0"/>
              <a:t>max</a:t>
            </a:r>
            <a:r>
              <a:rPr lang="ko-KR" altLang="en-US" sz="1400" dirty="0"/>
              <a:t>값이</a:t>
            </a:r>
            <a:r>
              <a:rPr lang="en-US" altLang="ko-KR" sz="1400" dirty="0"/>
              <a:t>, 6Vpp </a:t>
            </a:r>
            <a:r>
              <a:rPr lang="ko-KR" altLang="en-US" sz="1400" dirty="0" err="1"/>
              <a:t>가진기를</a:t>
            </a:r>
            <a:r>
              <a:rPr lang="ko-KR" altLang="en-US" sz="1400" dirty="0"/>
              <a:t> 사용했을 때 </a:t>
            </a:r>
            <a:r>
              <a:rPr lang="en-US" altLang="ko-KR" sz="1400" dirty="0"/>
              <a:t>0.42mA</a:t>
            </a:r>
            <a:r>
              <a:rPr lang="ko-KR" altLang="en-US" sz="1400" dirty="0"/>
              <a:t>정도임 감안하기</a:t>
            </a:r>
            <a:endParaRPr lang="en-US" altLang="ko-KR" sz="1400" dirty="0"/>
          </a:p>
          <a:p>
            <a:r>
              <a:rPr lang="en-US" altLang="ko-KR" sz="1400" dirty="0"/>
              <a:t>Device Mart / </a:t>
            </a:r>
            <a:r>
              <a:rPr lang="en-US" altLang="ko-KR" sz="1400" dirty="0" err="1"/>
              <a:t>Digikey</a:t>
            </a:r>
            <a:r>
              <a:rPr lang="en-US" altLang="ko-KR" sz="1400" dirty="0"/>
              <a:t> / </a:t>
            </a:r>
            <a:r>
              <a:rPr lang="ko-KR" altLang="en-US" sz="1400" dirty="0"/>
              <a:t>가치창조기술 등등 검색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16</a:t>
            </a:r>
            <a:r>
              <a:rPr lang="ko-KR" altLang="en-US" sz="1400" dirty="0"/>
              <a:t>채널 아날로그</a:t>
            </a:r>
            <a:r>
              <a:rPr lang="en-US" altLang="ko-KR" sz="1400" dirty="0"/>
              <a:t>/</a:t>
            </a:r>
            <a:r>
              <a:rPr lang="ko-KR" altLang="en-US" sz="1400" dirty="0"/>
              <a:t>디지털 </a:t>
            </a:r>
            <a:r>
              <a:rPr lang="ko-KR" altLang="en-US" sz="1400" dirty="0" err="1"/>
              <a:t>멀티플렉서</a:t>
            </a:r>
            <a:r>
              <a:rPr lang="ko-KR" altLang="en-US" sz="1400" dirty="0"/>
              <a:t> 모듈 </a:t>
            </a:r>
            <a:r>
              <a:rPr lang="en-US" altLang="ko-KR" sz="1400" dirty="0"/>
              <a:t>-CD74HC4067</a:t>
            </a:r>
            <a:endParaRPr lang="en-US" altLang="ko-KR" dirty="0"/>
          </a:p>
          <a:p>
            <a:pPr lvl="1"/>
            <a:r>
              <a:rPr lang="en-US" altLang="ko-KR" sz="1050" dirty="0"/>
              <a:t>http://vctec.co.kr/product/16</a:t>
            </a:r>
            <a:r>
              <a:rPr lang="ko-KR" altLang="en-US" sz="1050" dirty="0"/>
              <a:t>채널</a:t>
            </a:r>
            <a:r>
              <a:rPr lang="en-US" altLang="ko-KR" sz="1050" dirty="0"/>
              <a:t>-</a:t>
            </a:r>
            <a:r>
              <a:rPr lang="ko-KR" altLang="en-US" sz="1050" dirty="0"/>
              <a:t>아날로그디지털</a:t>
            </a:r>
            <a:r>
              <a:rPr lang="en-US" altLang="ko-KR" sz="1050" dirty="0"/>
              <a:t>-</a:t>
            </a:r>
            <a:r>
              <a:rPr lang="ko-KR" altLang="en-US" sz="1050" dirty="0" err="1"/>
              <a:t>멀티플렉서</a:t>
            </a:r>
            <a:r>
              <a:rPr lang="en-US" altLang="ko-KR" sz="1050" dirty="0"/>
              <a:t>-</a:t>
            </a:r>
            <a:r>
              <a:rPr lang="ko-KR" altLang="en-US" sz="1050" dirty="0"/>
              <a:t>모듈</a:t>
            </a:r>
            <a:r>
              <a:rPr lang="en-US" altLang="ko-KR" sz="1050" dirty="0"/>
              <a:t>-cd74hc4067-16-channel-analog-multiplexer-cd74hc4/10524/#</a:t>
            </a:r>
            <a:r>
              <a:rPr lang="en-US" altLang="ko-KR" sz="1050" dirty="0" err="1"/>
              <a:t>prdDetail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en-US" altLang="ko-KR" sz="1400" dirty="0"/>
              <a:t>On</a:t>
            </a:r>
            <a:r>
              <a:rPr lang="ko-KR" altLang="en-US" sz="1400" dirty="0"/>
              <a:t> </a:t>
            </a:r>
            <a:r>
              <a:rPr lang="en-US" altLang="ko-KR" sz="1400" dirty="0"/>
              <a:t>Resistance: 60~100 Ohm </a:t>
            </a:r>
            <a:r>
              <a:rPr lang="ko-KR" altLang="en-US" sz="1400" dirty="0"/>
              <a:t>수준</a:t>
            </a:r>
            <a:endParaRPr lang="en-US" altLang="ko-KR" sz="1400" dirty="0"/>
          </a:p>
          <a:p>
            <a:r>
              <a:rPr lang="en-US" altLang="ko-KR" sz="1400" dirty="0"/>
              <a:t>Switch </a:t>
            </a:r>
            <a:r>
              <a:rPr lang="ko-KR" altLang="en-US" sz="1400" dirty="0"/>
              <a:t>응답 속도</a:t>
            </a:r>
            <a:r>
              <a:rPr lang="en-US" altLang="ko-KR" sz="1400" dirty="0"/>
              <a:t>: 10^7 Hz </a:t>
            </a:r>
            <a:r>
              <a:rPr lang="ko-KR" altLang="en-US" sz="1400" dirty="0"/>
              <a:t>수준까지는 </a:t>
            </a:r>
            <a:r>
              <a:rPr lang="en-US" altLang="ko-KR" sz="1400" dirty="0"/>
              <a:t>good</a:t>
            </a:r>
          </a:p>
          <a:p>
            <a:r>
              <a:rPr lang="en-US" altLang="ko-KR" sz="1400" dirty="0"/>
              <a:t>DC Supply Voltage: -0.5V to 7V</a:t>
            </a:r>
          </a:p>
          <a:p>
            <a:r>
              <a:rPr lang="en-US" altLang="ko-KR" sz="1400" dirty="0"/>
              <a:t>DC output Diode Current +- 20mA </a:t>
            </a:r>
            <a:r>
              <a:rPr lang="ko-KR" altLang="en-US" sz="1400" dirty="0"/>
              <a:t>수준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pic>
        <p:nvPicPr>
          <p:cNvPr id="1026" name="Picture 2" descr="IMG_0242">
            <a:extLst>
              <a:ext uri="{FF2B5EF4-FFF2-40B4-BE49-F238E27FC236}">
                <a16:creationId xmlns:a16="http://schemas.microsoft.com/office/drawing/2014/main" id="{CD4DF553-ACE4-4624-A88C-3FAE32789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1" t="17102" r="5156" b="17102"/>
          <a:stretch/>
        </p:blipFill>
        <p:spPr bwMode="auto">
          <a:xfrm>
            <a:off x="8901403" y="504993"/>
            <a:ext cx="2995127" cy="23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6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D67BC-BAD2-4072-9403-40366ED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1"/>
            <a:ext cx="10515600" cy="523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7.22: Mini-Sensor </a:t>
            </a:r>
            <a:r>
              <a:rPr lang="ko-KR" altLang="en-US" sz="2000" b="1" dirty="0"/>
              <a:t>제작 </a:t>
            </a:r>
            <a:r>
              <a:rPr lang="en-US" altLang="ko-KR" sz="2000" b="1" dirty="0"/>
              <a:t>&amp; Sensing </a:t>
            </a:r>
            <a:r>
              <a:rPr lang="ko-KR" altLang="en-US" sz="2000" b="1" dirty="0"/>
              <a:t>회로 제작을 위한 회로 이해</a:t>
            </a:r>
          </a:p>
          <a:p>
            <a:pPr marL="0" indent="0">
              <a:buNone/>
            </a:pPr>
            <a:r>
              <a:rPr lang="en-US" altLang="ko-KR" sz="1400" b="1" dirty="0"/>
              <a:t>Sensing</a:t>
            </a:r>
            <a:r>
              <a:rPr lang="ko-KR" altLang="en-US" sz="1400" b="1" dirty="0"/>
              <a:t> 회로 제작을 위한 부품</a:t>
            </a:r>
            <a:r>
              <a:rPr lang="en-US" altLang="ko-KR" sz="1400" b="1" dirty="0"/>
              <a:t>2 – VCCS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(Voltage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Controlled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Current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Source)</a:t>
            </a:r>
          </a:p>
          <a:p>
            <a:r>
              <a:rPr lang="en-US" altLang="ko-KR" sz="1400" dirty="0"/>
              <a:t>6Vpp</a:t>
            </a:r>
            <a:r>
              <a:rPr lang="ko-KR" altLang="en-US" sz="1400" dirty="0"/>
              <a:t>로 </a:t>
            </a:r>
            <a:r>
              <a:rPr lang="en-US" altLang="ko-KR" sz="1400" dirty="0"/>
              <a:t>Max 0.20mA</a:t>
            </a:r>
            <a:r>
              <a:rPr lang="ko-KR" altLang="en-US" sz="1400" dirty="0"/>
              <a:t> 수준의 </a:t>
            </a:r>
            <a:r>
              <a:rPr lang="en-US" altLang="ko-KR" sz="1400" dirty="0"/>
              <a:t>AC sinusoidal Current </a:t>
            </a:r>
            <a:r>
              <a:rPr lang="ko-KR" altLang="en-US" sz="1400" dirty="0"/>
              <a:t>구현 필요</a:t>
            </a:r>
            <a:endParaRPr lang="en-US" altLang="ko-KR" sz="1400" dirty="0"/>
          </a:p>
          <a:p>
            <a:r>
              <a:rPr lang="en-US" altLang="ko-KR" sz="1400" dirty="0"/>
              <a:t>OP Amp </a:t>
            </a:r>
            <a:r>
              <a:rPr lang="ko-KR" altLang="en-US" sz="1400" dirty="0"/>
              <a:t>이용한 회로로 제작하기로 결정</a:t>
            </a:r>
            <a:r>
              <a:rPr lang="en-US" altLang="ko-KR" sz="1400" dirty="0"/>
              <a:t>!</a:t>
            </a:r>
          </a:p>
          <a:p>
            <a:r>
              <a:rPr lang="en-US" altLang="ko-KR" sz="1400" dirty="0"/>
              <a:t>AC Current </a:t>
            </a:r>
            <a:r>
              <a:rPr lang="ko-KR" altLang="en-US" sz="1400" dirty="0"/>
              <a:t>구현을 위해</a:t>
            </a:r>
            <a:r>
              <a:rPr lang="en-US" altLang="ko-KR" sz="1400" dirty="0"/>
              <a:t>, Inverter</a:t>
            </a:r>
            <a:r>
              <a:rPr lang="ko-KR" altLang="en-US" sz="1400" dirty="0"/>
              <a:t>까지 </a:t>
            </a:r>
            <a:r>
              <a:rPr lang="en-US" altLang="ko-KR" sz="1400" dirty="0"/>
              <a:t>3</a:t>
            </a:r>
            <a:r>
              <a:rPr lang="ko-KR" altLang="en-US" sz="1400" dirty="0"/>
              <a:t>개 이상 필요</a:t>
            </a:r>
            <a:r>
              <a:rPr lang="en-US" altLang="ko-KR" sz="1400" dirty="0"/>
              <a:t>.(</a:t>
            </a:r>
            <a:r>
              <a:rPr lang="ko-KR" altLang="en-US" sz="1400" dirty="0"/>
              <a:t>추측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[SMG] PAM8403 </a:t>
            </a:r>
            <a:r>
              <a:rPr lang="ko-KR" altLang="en-US" sz="1400" dirty="0"/>
              <a:t>소형 </a:t>
            </a:r>
            <a:r>
              <a:rPr lang="en-US" altLang="ko-KR" sz="1400" dirty="0"/>
              <a:t>2 x 3W </a:t>
            </a:r>
            <a:r>
              <a:rPr lang="ko-KR" altLang="en-US" sz="1400" dirty="0"/>
              <a:t>디지털 앰프 모듈 </a:t>
            </a:r>
            <a:r>
              <a:rPr lang="en-US" altLang="ko-KR" sz="1400" dirty="0"/>
              <a:t>[SZH-AMBO-006]</a:t>
            </a:r>
          </a:p>
          <a:p>
            <a:pPr lvl="1"/>
            <a:r>
              <a:rPr lang="en-US" altLang="ko-KR" sz="1100" dirty="0">
                <a:hlinkClick r:id="rId2"/>
              </a:rPr>
              <a:t>https://www.devicemart.co.kr/goods/view?no=1326894</a:t>
            </a:r>
            <a:r>
              <a:rPr lang="en-US" altLang="ko-KR" sz="1100" dirty="0"/>
              <a:t> </a:t>
            </a:r>
            <a:endParaRPr lang="en-US" altLang="ko-KR" sz="1800" dirty="0"/>
          </a:p>
          <a:p>
            <a:endParaRPr lang="en-US" altLang="ko-KR" sz="1400" dirty="0"/>
          </a:p>
          <a:p>
            <a:r>
              <a:rPr lang="ko-KR" altLang="en-US" sz="1400" dirty="0"/>
              <a:t>동작범위 </a:t>
            </a:r>
            <a:r>
              <a:rPr lang="en-US" altLang="ko-KR" sz="1400" dirty="0" err="1"/>
              <a:t>Vpp</a:t>
            </a:r>
            <a:r>
              <a:rPr lang="en-US" altLang="ko-KR" sz="1400" dirty="0"/>
              <a:t>: 6.6V</a:t>
            </a:r>
          </a:p>
          <a:p>
            <a:endParaRPr lang="en-US" altLang="ko-KR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1E471E-E1B3-4F59-A77E-56CE969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주간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pic>
        <p:nvPicPr>
          <p:cNvPr id="2050" name="Picture 2" descr="https://www.devicemart.co.kr/data/collect_img/kind_0/goods/large/1326894.jpg?1626940679519">
            <a:extLst>
              <a:ext uri="{FF2B5EF4-FFF2-40B4-BE49-F238E27FC236}">
                <a16:creationId xmlns:a16="http://schemas.microsoft.com/office/drawing/2014/main" id="{4E494DFA-453D-4C9A-A0F7-E2C3115F2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7" t="9445" r="26871" b="8748"/>
          <a:stretch/>
        </p:blipFill>
        <p:spPr bwMode="auto">
          <a:xfrm>
            <a:off x="9302621" y="365125"/>
            <a:ext cx="2463282" cy="35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83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BA90D-AD4E-4B6B-90A4-F9FD4F61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구매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09FF8-EFCD-449B-9894-F255725E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b="1" dirty="0"/>
              <a:t>Multiplexer</a:t>
            </a:r>
          </a:p>
          <a:p>
            <a:r>
              <a:rPr lang="en-US" altLang="ko-KR" sz="1400" dirty="0"/>
              <a:t>16</a:t>
            </a:r>
            <a:r>
              <a:rPr lang="ko-KR" altLang="en-US" sz="1400" dirty="0"/>
              <a:t>채널 아날로그</a:t>
            </a:r>
            <a:r>
              <a:rPr lang="en-US" altLang="ko-KR" sz="1400" dirty="0"/>
              <a:t>/</a:t>
            </a:r>
            <a:r>
              <a:rPr lang="ko-KR" altLang="en-US" sz="1400" dirty="0"/>
              <a:t>디지털 </a:t>
            </a:r>
            <a:r>
              <a:rPr lang="ko-KR" altLang="en-US" sz="1400" dirty="0" err="1"/>
              <a:t>멀티플렉서</a:t>
            </a:r>
            <a:r>
              <a:rPr lang="ko-KR" altLang="en-US" sz="1400" dirty="0"/>
              <a:t> 모듈 </a:t>
            </a:r>
            <a:r>
              <a:rPr lang="en-US" altLang="ko-KR" sz="1400" dirty="0"/>
              <a:t>-CD74HC4067 –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</a:t>
            </a:r>
            <a:endParaRPr lang="en-US" altLang="ko-KR" b="1" dirty="0"/>
          </a:p>
          <a:p>
            <a:pPr lvl="1"/>
            <a:r>
              <a:rPr lang="en-US" altLang="ko-KR" sz="1050" dirty="0"/>
              <a:t>http://vctec.co.kr/product/16</a:t>
            </a:r>
            <a:r>
              <a:rPr lang="ko-KR" altLang="en-US" sz="1050" dirty="0"/>
              <a:t>채널</a:t>
            </a:r>
            <a:r>
              <a:rPr lang="en-US" altLang="ko-KR" sz="1050" dirty="0"/>
              <a:t>-</a:t>
            </a:r>
            <a:r>
              <a:rPr lang="ko-KR" altLang="en-US" sz="1050" dirty="0"/>
              <a:t>아날로그디지털</a:t>
            </a:r>
            <a:r>
              <a:rPr lang="en-US" altLang="ko-KR" sz="1050" dirty="0"/>
              <a:t>-</a:t>
            </a:r>
            <a:r>
              <a:rPr lang="ko-KR" altLang="en-US" sz="1050" dirty="0" err="1"/>
              <a:t>멀티플렉서</a:t>
            </a:r>
            <a:r>
              <a:rPr lang="en-US" altLang="ko-KR" sz="1050" dirty="0"/>
              <a:t>-</a:t>
            </a:r>
            <a:r>
              <a:rPr lang="ko-KR" altLang="en-US" sz="1050" dirty="0"/>
              <a:t>모듈</a:t>
            </a:r>
            <a:r>
              <a:rPr lang="en-US" altLang="ko-KR" sz="1050" dirty="0"/>
              <a:t>-cd74hc4067-16-channel-analog-multiplexer-cd74hc4/10524/#</a:t>
            </a:r>
            <a:r>
              <a:rPr lang="en-US" altLang="ko-KR" sz="1050" dirty="0" err="1"/>
              <a:t>prdDetail</a:t>
            </a:r>
            <a:endParaRPr lang="en-US" altLang="ko-KR" sz="1400" dirty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OP-AMP</a:t>
            </a:r>
          </a:p>
          <a:p>
            <a:r>
              <a:rPr lang="en-US" altLang="ko-KR" sz="1400" dirty="0"/>
              <a:t>[SMG] PAM8403 </a:t>
            </a:r>
            <a:r>
              <a:rPr lang="ko-KR" altLang="en-US" sz="1400" dirty="0"/>
              <a:t>소형 </a:t>
            </a:r>
            <a:r>
              <a:rPr lang="en-US" altLang="ko-KR" sz="1400" dirty="0"/>
              <a:t>2 x 3W </a:t>
            </a:r>
            <a:r>
              <a:rPr lang="ko-KR" altLang="en-US" sz="1400" dirty="0"/>
              <a:t>디지털 앰프 모듈 </a:t>
            </a:r>
            <a:r>
              <a:rPr lang="en-US" altLang="ko-KR" sz="1400" dirty="0"/>
              <a:t>[SZH-AMBO-006] -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개</a:t>
            </a:r>
            <a:endParaRPr lang="en-US" altLang="ko-KR" sz="1400" b="1" dirty="0"/>
          </a:p>
          <a:p>
            <a:pPr lvl="1"/>
            <a:r>
              <a:rPr lang="en-US" altLang="ko-KR" sz="1100" dirty="0">
                <a:hlinkClick r:id="rId2"/>
              </a:rPr>
              <a:t>https://www.devicemart.co.kr/goods/view?no=1326894</a:t>
            </a:r>
            <a:r>
              <a:rPr lang="en-US" altLang="ko-KR" sz="1100" dirty="0"/>
              <a:t> 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7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6652</TotalTime>
  <Words>1215</Words>
  <Application>Microsoft Office PowerPoint</Application>
  <PresentationFormat>와이드스크린</PresentationFormat>
  <Paragraphs>125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주간보고(7.21~7.23)</vt:lpstr>
      <vt:lpstr>연구 주제 및 목적</vt:lpstr>
      <vt:lpstr>주간 WORK</vt:lpstr>
      <vt:lpstr>주간 WORK</vt:lpstr>
      <vt:lpstr>주간 WORK</vt:lpstr>
      <vt:lpstr>주간 WORK</vt:lpstr>
      <vt:lpstr>주간 WORK</vt:lpstr>
      <vt:lpstr>주간 WORK</vt:lpstr>
      <vt:lpstr>구매 목록</vt:lpstr>
      <vt:lpstr>주간 WORK</vt:lpstr>
      <vt:lpstr>주간 WORK</vt:lpstr>
      <vt:lpstr>주간 WORK</vt:lpstr>
      <vt:lpstr>다음주 계획</vt:lpstr>
      <vt:lpstr>추후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주간보고(7.8~7.9)</dc:title>
  <dc:creator>Hunho Cho</dc:creator>
  <cp:lastModifiedBy>Hunho Cho</cp:lastModifiedBy>
  <cp:revision>185</cp:revision>
  <dcterms:created xsi:type="dcterms:W3CDTF">2021-07-09T04:11:48Z</dcterms:created>
  <dcterms:modified xsi:type="dcterms:W3CDTF">2021-07-23T08:29:09Z</dcterms:modified>
</cp:coreProperties>
</file>