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307" r:id="rId5"/>
    <p:sldId id="305" r:id="rId6"/>
    <p:sldId id="308" r:id="rId7"/>
    <p:sldId id="309" r:id="rId8"/>
    <p:sldId id="295" r:id="rId9"/>
    <p:sldId id="293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884" autoAdjust="0"/>
  </p:normalViewPr>
  <p:slideViewPr>
    <p:cSldViewPr snapToGrid="0">
      <p:cViewPr>
        <p:scale>
          <a:sx n="75" d="100"/>
          <a:sy n="75" d="100"/>
        </p:scale>
        <p:origin x="84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21CCC-108D-4F79-BA36-567265A84E8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B2F2-5AB0-4002-8654-908E54CD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7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0B2F2-5AB0-4002-8654-908E54CDDD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5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0B2F2-5AB0-4002-8654-908E54CDDD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3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0B2F2-5AB0-4002-8654-908E54CDDD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2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54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35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394D-BF6D-4492-81F7-3CF033C0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013D4B-9CF1-4E2D-9EAF-67717843B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DD385-7EA1-4F40-8752-7AA2EFEE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A4762-BD2C-4A7E-B6F8-F3D6A3DF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16D7C-E34C-4BEB-B684-0FD45240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7C2D5-9CA1-4DD6-8682-260EFE8E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9D8B7-2680-42B9-9F40-50E3139B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6A298-24D3-42C7-914F-BD8B01E0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6884A-3657-442D-A1E3-F97BDEC5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1F3B8-E351-41F8-9F67-E362940E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35AFD-B290-4537-98A7-2A05A3B02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B16A6-9B30-49FB-8CE7-30F154969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E8A9E-4693-4B3D-A749-FA7FFF57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9C3E8-36A8-45E6-97DC-0D36DFF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0A9C5-1E51-4277-959B-C5BB64D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E1253-00CB-47E7-8483-F015ED88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3485F-6FCD-405A-A480-5D5CE3CE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A9D98-45ED-4518-8336-21F69433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00642-6824-4713-AEB3-1107F4D4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146E2-9173-4460-BBEE-78C37A9F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7A16F-1AE4-4992-8A4D-50F3651F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CE734-5B3E-4B56-B4DB-8F455DD3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466B2-FE79-4E51-BFAE-DCA7FECF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ABFAF-7909-4B37-8A33-4EB2CF3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CAA5-36F7-49A5-897D-46A5FD3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5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93EE8-2C40-44B6-A3AE-775C3A47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8E85-B2C9-4FEA-8B72-263BD5EEE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14D50-A944-4FD7-9AE9-B04C5A2F1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5103A-5003-460B-86D8-789FED0E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EE805-EE98-4266-8EDE-2C8527A8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6D54A-A5B8-44FD-A1DE-76EAEF1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2C66-3B84-4725-875F-AB2DE735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D4037-75EA-4D0D-995B-042E8F69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B709B-DA62-4BC1-8DF9-C6C9C6BE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8474F-0D89-4783-8760-4F4DF2380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6C864-77EE-4300-B6E2-3EBA14CBF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9B803-7D7C-4727-B645-6E01348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3CD84F-16AE-473C-8DDF-777C5231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E6F2B3-FA68-4042-8733-C6FC2596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ACC7C-D514-40F6-AC2B-6561113C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F9520-D070-4C85-B64E-9A794A4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C0627-4486-490C-BEA5-E8F20DC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55503-E3DB-4BC0-AA50-4AF807E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5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50741-DD26-4A4B-A64E-FDA7E443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5EB376-2C0C-4BA2-AC36-DAC44CF3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2780E-A8F4-4D46-BB50-19F14E25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6768-48C0-4438-BCFF-33BF543D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F7B5A-2058-4A03-858F-6974EA8F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F20831-6655-49A5-A3A1-E34C52872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BEF8E-733E-4B1A-A68D-91E1EB5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83010-E245-4DED-A0A8-3B0C20DB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64CBC-4865-4D84-ACE5-C9117B57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67458-9734-4621-8B10-06647B4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E5B227-C067-4EA5-924B-B85C235A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D02D2-96A2-4D3F-8DAD-D21CEF89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BD645-EF19-476E-8499-B3F5C421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B2499-835F-4354-B3CE-C704AAD4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B2696-6990-4C18-823F-C61BCF95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6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EC7FD7-D7B7-498A-9477-AC55ECA1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0F682-8539-4B59-8A2F-DE01955C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20C4-44CB-45C2-804D-86416A4DC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A97A-5F5D-4D33-945B-A2B01257BE84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C2DD2-6AB7-4376-A41B-71C1DA97E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E1499-F583-4A05-B77E-6239288A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2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.blog.naver.com/PostView.naver?isHttpsRedirect=true&amp;blogId=iotsensor&amp;logNo=221164991569" TargetMode="External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1FE4327-487F-4C14-B7DC-9960273CF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주간보고</a:t>
            </a:r>
            <a:r>
              <a:rPr lang="en-US" altLang="ko-KR" dirty="0"/>
              <a:t>(8.2~8.6)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7F5E655-6427-4462-8250-E6FD2352B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UROP </a:t>
            </a:r>
            <a:r>
              <a:rPr lang="ko-KR" altLang="en-US" dirty="0"/>
              <a:t>참가자</a:t>
            </a:r>
            <a:endParaRPr lang="en-US" altLang="ko-KR" dirty="0"/>
          </a:p>
          <a:p>
            <a:r>
              <a:rPr lang="ko-KR" altLang="en-US" dirty="0"/>
              <a:t>서울대 기계항공공학부</a:t>
            </a:r>
            <a:endParaRPr lang="en-US" altLang="ko-KR" dirty="0"/>
          </a:p>
          <a:p>
            <a:r>
              <a:rPr lang="ko-KR" altLang="en-US" dirty="0" err="1"/>
              <a:t>조훈호</a:t>
            </a:r>
            <a:r>
              <a:rPr lang="ko-KR" altLang="en-US" dirty="0"/>
              <a:t> </a:t>
            </a:r>
            <a:r>
              <a:rPr lang="en-US" altLang="ko-KR" dirty="0"/>
              <a:t>(2016-14218)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116A8F-A11A-424E-8F76-D3048696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5046980"/>
            <a:ext cx="1259840" cy="16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8948-A14B-45B0-9DEC-3B5B900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46184-5CA2-4E5B-A40E-7CA1CE99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아날로그 회로 공부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프린터 이용한 계측기 만들기 </a:t>
            </a:r>
            <a:r>
              <a:rPr lang="en-US" altLang="ko-KR" dirty="0"/>
              <a:t>+ </a:t>
            </a:r>
            <a:r>
              <a:rPr lang="ko-KR" altLang="en-US" dirty="0"/>
              <a:t>실제 계측</a:t>
            </a:r>
            <a:endParaRPr lang="en-US" altLang="ko-KR" dirty="0"/>
          </a:p>
          <a:p>
            <a:r>
              <a:rPr lang="en-US" altLang="ko-KR" sz="1600" dirty="0"/>
              <a:t>Sensor </a:t>
            </a:r>
            <a:r>
              <a:rPr lang="ko-KR" altLang="en-US" sz="1600" dirty="0"/>
              <a:t>설계 및 제작</a:t>
            </a:r>
            <a:endParaRPr lang="en-US" altLang="ko-KR" sz="1600" dirty="0"/>
          </a:p>
          <a:p>
            <a:pPr lvl="1"/>
            <a:r>
              <a:rPr lang="en-US" altLang="ko-KR" sz="1400" dirty="0"/>
              <a:t>Flat </a:t>
            </a:r>
            <a:r>
              <a:rPr lang="ko-KR" altLang="en-US" sz="1400" dirty="0"/>
              <a:t>형상 </a:t>
            </a:r>
            <a:r>
              <a:rPr lang="en-US" altLang="ko-KR" sz="1400" dirty="0"/>
              <a:t>– </a:t>
            </a:r>
            <a:r>
              <a:rPr lang="ko-KR" altLang="en-US" sz="1400" dirty="0"/>
              <a:t>원형</a:t>
            </a:r>
            <a:r>
              <a:rPr lang="en-US" altLang="ko-KR" sz="1400" dirty="0"/>
              <a:t>, </a:t>
            </a:r>
            <a:r>
              <a:rPr lang="ko-KR" altLang="en-US" sz="1400" dirty="0"/>
              <a:t>직사각형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err="1"/>
              <a:t>빵판</a:t>
            </a:r>
            <a:r>
              <a:rPr lang="ko-KR" altLang="en-US" sz="1400" dirty="0"/>
              <a:t> 사용 계측 </a:t>
            </a:r>
            <a:r>
              <a:rPr lang="en-US" altLang="ko-KR" sz="1400" dirty="0"/>
              <a:t>Setup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093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6440C-3CBB-4E70-AEBA-8FB5E5A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주제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436DD-79F0-4DF9-8F54-5035167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주제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r>
              <a:rPr lang="en-US" altLang="ko-KR" sz="2000" dirty="0" err="1"/>
              <a:t>Velostat</a:t>
            </a:r>
            <a:r>
              <a:rPr lang="ko-KR" altLang="en-US" sz="2000" dirty="0"/>
              <a:t>을 이용한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</a:t>
            </a:r>
            <a:r>
              <a:rPr lang="en-US" altLang="ko-KR" sz="2000" dirty="0"/>
              <a:t>Object</a:t>
            </a:r>
            <a:r>
              <a:rPr lang="ko-KR" altLang="en-US" sz="2000" dirty="0"/>
              <a:t>의 표면에 부착할 수 있는 </a:t>
            </a:r>
            <a:r>
              <a:rPr lang="en-US" altLang="ko-KR" sz="2000" dirty="0"/>
              <a:t>Tactile Sensor </a:t>
            </a:r>
            <a:r>
              <a:rPr lang="ko-KR" altLang="en-US" sz="2000" dirty="0"/>
              <a:t>제작</a:t>
            </a:r>
            <a:endParaRPr lang="en-US" altLang="ko-KR" sz="20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/>
              <a:t>연구의 목적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사람이 다양한 </a:t>
            </a:r>
            <a:r>
              <a:rPr lang="en-US" altLang="ko-KR" sz="2000" dirty="0"/>
              <a:t>Object</a:t>
            </a:r>
            <a:r>
              <a:rPr lang="ko-KR" altLang="en-US" sz="2000" dirty="0"/>
              <a:t>를 </a:t>
            </a:r>
            <a:r>
              <a:rPr lang="en-US" altLang="ko-KR" sz="2000" dirty="0"/>
              <a:t>Grasping </a:t>
            </a:r>
            <a:r>
              <a:rPr lang="ko-KR" altLang="en-US" sz="2000" dirty="0"/>
              <a:t>할 때</a:t>
            </a:r>
            <a:r>
              <a:rPr lang="en-US" altLang="ko-KR" sz="2000" dirty="0"/>
              <a:t>, Contact Point</a:t>
            </a:r>
            <a:r>
              <a:rPr lang="ko-KR" altLang="en-US" sz="2000" dirty="0"/>
              <a:t>가 어떻게 나타나는지에 대한 데이터를 수집할 수 있는 </a:t>
            </a:r>
            <a:r>
              <a:rPr lang="en-US" altLang="ko-KR" sz="2000" dirty="0"/>
              <a:t>sensor</a:t>
            </a:r>
            <a:r>
              <a:rPr lang="ko-KR" altLang="en-US" sz="2000" dirty="0"/>
              <a:t>를</a:t>
            </a:r>
            <a:r>
              <a:rPr lang="en-US" altLang="ko-KR" sz="2000" dirty="0"/>
              <a:t>, 1. </a:t>
            </a:r>
            <a:r>
              <a:rPr lang="ko-KR" altLang="en-US" sz="2000" dirty="0"/>
              <a:t>값싸게</a:t>
            </a:r>
            <a:r>
              <a:rPr lang="en-US" altLang="ko-KR" sz="2000" dirty="0"/>
              <a:t>, 2. Reliable</a:t>
            </a:r>
            <a:r>
              <a:rPr lang="ko-KR" altLang="en-US" sz="2000" dirty="0"/>
              <a:t>하게</a:t>
            </a:r>
            <a:r>
              <a:rPr lang="en-US" altLang="ko-KR" sz="2000" dirty="0"/>
              <a:t>, 3. </a:t>
            </a:r>
            <a:r>
              <a:rPr lang="ko-KR" altLang="en-US" sz="2000" dirty="0"/>
              <a:t>다양한 형상에 따른 제작이 용이하게</a:t>
            </a:r>
            <a:r>
              <a:rPr lang="en-US" altLang="ko-KR" sz="2000" dirty="0"/>
              <a:t>, 4. </a:t>
            </a:r>
            <a:r>
              <a:rPr lang="ko-KR" altLang="en-US" sz="2000" dirty="0"/>
              <a:t>높은 </a:t>
            </a:r>
            <a:r>
              <a:rPr lang="en-US" altLang="ko-KR" sz="2000" dirty="0"/>
              <a:t>Resolution</a:t>
            </a:r>
            <a:r>
              <a:rPr lang="ko-KR" altLang="en-US" sz="2000" dirty="0"/>
              <a:t>을 갖게 제작한다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다양한 형상 제작의 용이를 위해</a:t>
            </a:r>
            <a:r>
              <a:rPr lang="en-US" altLang="ko-KR" sz="1600" dirty="0"/>
              <a:t>, Array Sensor </a:t>
            </a:r>
            <a:r>
              <a:rPr lang="ko-KR" altLang="en-US" sz="1600" dirty="0"/>
              <a:t>분석이 아닌 </a:t>
            </a:r>
            <a:r>
              <a:rPr lang="en-US" altLang="ko-KR" sz="1600" dirty="0"/>
              <a:t>EIT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Grasping </a:t>
            </a:r>
            <a:r>
              <a:rPr lang="ko-KR" altLang="en-US" sz="2000" dirty="0"/>
              <a:t>시 </a:t>
            </a:r>
            <a:r>
              <a:rPr lang="en-US" altLang="ko-KR" sz="2000" dirty="0"/>
              <a:t>Contact Point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Data </a:t>
            </a:r>
            <a:r>
              <a:rPr lang="ko-KR" altLang="en-US" sz="2000" dirty="0"/>
              <a:t>수집의 필요성</a:t>
            </a:r>
            <a:r>
              <a:rPr lang="en-US" altLang="ko-KR" sz="2000" dirty="0"/>
              <a:t>: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  사람이 물체를 </a:t>
            </a:r>
            <a:r>
              <a:rPr lang="en-US" altLang="ko-KR" sz="1600" dirty="0"/>
              <a:t>Grasping </a:t>
            </a:r>
            <a:r>
              <a:rPr lang="ko-KR" altLang="en-US" sz="1600" dirty="0"/>
              <a:t>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시각 정보 뿐이 아닌</a:t>
            </a:r>
            <a:r>
              <a:rPr lang="en-US" altLang="ko-KR" sz="1600" dirty="0"/>
              <a:t> </a:t>
            </a:r>
            <a:r>
              <a:rPr lang="ko-KR" altLang="en-US" sz="1600" dirty="0"/>
              <a:t>촉각 정보의 사용 유무 파악에 중요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-&gt; </a:t>
            </a:r>
            <a:r>
              <a:rPr lang="ko-KR" altLang="en-US" sz="1600" dirty="0"/>
              <a:t>촉각 정보가 사용이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그 정보의 사용 방법까지 알아내어</a:t>
            </a:r>
            <a:r>
              <a:rPr lang="en-US" altLang="ko-KR" sz="1600" dirty="0"/>
              <a:t> </a:t>
            </a:r>
            <a:r>
              <a:rPr lang="ko-KR" altLang="en-US" sz="1600" dirty="0"/>
              <a:t>로봇에 적용시</a:t>
            </a:r>
            <a:r>
              <a:rPr lang="en-US" altLang="ko-KR" sz="1600" dirty="0"/>
              <a:t>,</a:t>
            </a:r>
            <a:r>
              <a:rPr lang="ko-KR" altLang="en-US" sz="1600" dirty="0"/>
              <a:t> 더 좋은 </a:t>
            </a:r>
            <a:r>
              <a:rPr lang="en-US" altLang="ko-KR" sz="1600" dirty="0"/>
              <a:t>Grasping </a:t>
            </a:r>
            <a:r>
              <a:rPr lang="ko-KR" altLang="en-US" sz="1600" dirty="0"/>
              <a:t>성능을 갖는 </a:t>
            </a:r>
            <a:r>
              <a:rPr lang="en-US" altLang="ko-KR" sz="1600" dirty="0"/>
              <a:t>Gripper </a:t>
            </a:r>
            <a:r>
              <a:rPr lang="ko-KR" altLang="en-US" sz="1600" dirty="0"/>
              <a:t>개발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0609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D67BC-BAD2-4072-9403-40366ED5A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881"/>
                <a:ext cx="11170298" cy="52344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b="1" dirty="0"/>
                  <a:t>8.2:</a:t>
                </a:r>
                <a:endParaRPr lang="ko-KR" altLang="en-US" sz="2000" b="1" dirty="0"/>
              </a:p>
              <a:p>
                <a:pPr marL="0" indent="0">
                  <a:buNone/>
                </a:pPr>
                <a:r>
                  <a:rPr lang="ko-KR" altLang="en-US" sz="1400" b="1" dirty="0"/>
                  <a:t>표면저항 측정방법</a:t>
                </a:r>
                <a:r>
                  <a:rPr lang="en-US" altLang="ko-KR" sz="1400" b="1" dirty="0"/>
                  <a:t>(van der </a:t>
                </a:r>
                <a:r>
                  <a:rPr lang="en-US" altLang="ko-KR" sz="1400" b="1" dirty="0" err="1"/>
                  <a:t>Pauw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측정법</a:t>
                </a:r>
                <a:r>
                  <a:rPr lang="en-US" altLang="ko-KR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hlinkClick r:id="rId3"/>
                  </a:rPr>
                  <a:t>https://m.blog.naver.com/PostView.naver?isHttpsRedirect=true&amp;blogId=iotsensor&amp;logNo=221164991569</a:t>
                </a:r>
                <a:r>
                  <a:rPr lang="en-US" altLang="ko-KR" sz="1400" dirty="0"/>
                  <a:t> </a:t>
                </a:r>
              </a:p>
              <a:p>
                <a:r>
                  <a:rPr lang="ko-KR" altLang="en-US" sz="1400" dirty="0" err="1"/>
                  <a:t>표면저항값</a:t>
                </a:r>
                <a:r>
                  <a:rPr lang="en-US" altLang="ko-KR" sz="1400" dirty="0"/>
                  <a:t>: R_s</a:t>
                </a:r>
              </a:p>
              <a:p>
                <a:r>
                  <a:rPr lang="en-US" altLang="ko-KR" sz="1400" dirty="0"/>
                  <a:t>R_12,34: </a:t>
                </a:r>
                <a:r>
                  <a:rPr lang="ko-KR" altLang="en-US" sz="1400" dirty="0"/>
                  <a:t>전류를 </a:t>
                </a:r>
                <a:r>
                  <a:rPr lang="en-US" altLang="ko-KR" sz="1400" dirty="0"/>
                  <a:t>2-&gt;1</a:t>
                </a:r>
                <a:r>
                  <a:rPr lang="ko-KR" altLang="en-US" sz="1400" dirty="0"/>
                  <a:t>방향으로 흘려주면서 </a:t>
                </a:r>
                <a:r>
                  <a:rPr lang="en-US" altLang="ko-KR" sz="1400" dirty="0"/>
                  <a:t>3,4</a:t>
                </a:r>
                <a:r>
                  <a:rPr lang="ko-KR" altLang="en-US" sz="1400" dirty="0"/>
                  <a:t>에서 전압 측정 후</a:t>
                </a:r>
                <a:r>
                  <a:rPr lang="en-US" altLang="ko-KR" sz="1400" dirty="0"/>
                  <a:t>, V/I</a:t>
                </a:r>
                <a:r>
                  <a:rPr lang="ko-KR" altLang="en-US" sz="1400" dirty="0"/>
                  <a:t>를 통해 계산한 값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(</a:t>
                </a:r>
                <a:r>
                  <a:rPr lang="ko-KR" altLang="en-US" sz="1400" dirty="0"/>
                  <a:t>오른쪽 그림 참고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R_s </a:t>
                </a:r>
                <a:r>
                  <a:rPr lang="ko-KR" altLang="en-US" sz="1400" dirty="0"/>
                  <a:t>구하는 식</a:t>
                </a:r>
                <a:r>
                  <a:rPr lang="en-US" altLang="ko-KR" sz="1400" dirty="0"/>
                  <a:t>(Van der </a:t>
                </a:r>
                <a:r>
                  <a:rPr lang="en-US" altLang="ko-KR" sz="1400" dirty="0" err="1"/>
                  <a:t>Pauw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법칙</a:t>
                </a:r>
                <a:r>
                  <a:rPr lang="en-US" altLang="ko-KR" sz="1400" dirty="0"/>
                  <a:t>):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𝑣𝑒𝑟𝑡𝑖𝑐𝑎𝑙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h𝑜𝑟𝑖𝑧𝑜𝑛𝑡𝑎𝑙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For</a:t>
                </a:r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측정 방법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아래 그림 참고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최대한 오차를 줄이기 위해</a:t>
                </a:r>
                <a:r>
                  <a:rPr lang="en-US" altLang="ko-KR" sz="1400" dirty="0"/>
                  <a:t>, (b) </a:t>
                </a:r>
                <a:r>
                  <a:rPr lang="ko-KR" altLang="en-US" sz="1400" dirty="0"/>
                  <a:t>식으로 센서 달기</a:t>
                </a:r>
                <a:r>
                  <a:rPr lang="en-US" altLang="ko-KR" sz="1400" dirty="0"/>
                  <a:t>!(</a:t>
                </a:r>
                <a:r>
                  <a:rPr lang="ko-KR" altLang="en-US" sz="1400" dirty="0"/>
                  <a:t>전극 테이프 이용해서 뺀 후</a:t>
                </a:r>
                <a:r>
                  <a:rPr lang="en-US" altLang="ko-KR" sz="1400" dirty="0"/>
                  <a:t>, </a:t>
                </a:r>
                <a:r>
                  <a:rPr lang="ko-KR" altLang="en-US" sz="1400" dirty="0" err="1"/>
                  <a:t>악어집개</a:t>
                </a:r>
                <a:r>
                  <a:rPr lang="ko-KR" altLang="en-US" sz="1400" dirty="0"/>
                  <a:t> 이용</a:t>
                </a: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D67BC-BAD2-4072-9403-40366ED5A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881"/>
                <a:ext cx="11170298" cy="5234473"/>
              </a:xfrm>
              <a:blipFill>
                <a:blip r:embed="rId4"/>
                <a:stretch>
                  <a:fillRect l="-600" t="-1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1026" name="Picture 2" descr="https://mblogthumb-phinf.pstatic.net/MjAxNzEyMTdfMjI5/MDAxNTEzNDg2NjA2NzI1.YgHD5yKf1qKvDWQ-8vJpAGTLFyGFZV67IYDIczt5udMg.DPi5HoADIVsdGwAofuOm5tZ-T8p9InAaZTGLM7Ooy1gg.PNG.iotsensor/image.png?type=w800">
            <a:extLst>
              <a:ext uri="{FF2B5EF4-FFF2-40B4-BE49-F238E27FC236}">
                <a16:creationId xmlns:a16="http://schemas.microsoft.com/office/drawing/2014/main" id="{2E1DF2A1-8405-4ED7-B247-16C8CC1C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281" y="2585682"/>
            <a:ext cx="3089195" cy="24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mblogthumb-phinf.pstatic.net/MjAxNzEyMTdfNjgg/MDAxNTEzNDg2ODI4NTcz.tH4ptu5uu8R-VYku5epOAJ4EANCnyHyuAyPJNimYu5Mg.OA8kuozHtfp6bn2gDDP2lG4SsPa2CpkNWcsKhu_6Jg8g.GIF.iotsensor/image.gif?type=w800">
            <a:extLst>
              <a:ext uri="{FF2B5EF4-FFF2-40B4-BE49-F238E27FC236}">
                <a16:creationId xmlns:a16="http://schemas.microsoft.com/office/drawing/2014/main" id="{BC0A28B6-0124-4253-ACC1-8B44D3CE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27" y="3815476"/>
            <a:ext cx="32289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blogthumb-phinf.pstatic.net/MjAxNzEyMTdfMSAg/MDAxNTEzNDg2ODA2NTMy.QaBmhF4JnRvky_OG6KU-t5aWwYsxmibVJUD-9dG8fwUg.bVaxV4K2_b_viHBSjc8X4DDmq16YkzASg8YFinVfm0Ig.GIF.iotsensor/image.gif?type=w800">
            <a:extLst>
              <a:ext uri="{FF2B5EF4-FFF2-40B4-BE49-F238E27FC236}">
                <a16:creationId xmlns:a16="http://schemas.microsoft.com/office/drawing/2014/main" id="{F39F4B32-E0B2-4473-8B80-0CD3626B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17" y="3895375"/>
            <a:ext cx="2762480" cy="4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mblogthumb-phinf.pstatic.net/MjAxNzEyMTdfMTEx/MDAxNTEzNDg2NTU1MzI1.v-AzF50OuVS4nuazJLtrV6p4hSn2EV8YkSqCNI5UNBYg.8OH1H_80nytPNbF_zUDQhonKyHTD-FwZmeSZHXwhQYkg.PNG.iotsensor/image.png?type=w800">
            <a:extLst>
              <a:ext uri="{FF2B5EF4-FFF2-40B4-BE49-F238E27FC236}">
                <a16:creationId xmlns:a16="http://schemas.microsoft.com/office/drawing/2014/main" id="{A46F8803-E454-4EE6-8076-D2F70834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27" y="4876148"/>
            <a:ext cx="54006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6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1170298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8.2:</a:t>
            </a:r>
            <a:endParaRPr lang="ko-KR" altLang="en-US" sz="2000" b="1" dirty="0"/>
          </a:p>
          <a:p>
            <a:pPr marL="0" indent="0">
              <a:buNone/>
            </a:pPr>
            <a:r>
              <a:rPr lang="ko-KR" altLang="en-US" sz="1400" b="1" dirty="0"/>
              <a:t>추후 </a:t>
            </a:r>
            <a:r>
              <a:rPr lang="en-US" altLang="ko-KR" sz="1400" b="1" dirty="0"/>
              <a:t>Model </a:t>
            </a:r>
            <a:r>
              <a:rPr lang="ko-KR" altLang="en-US" sz="1400" b="1" dirty="0"/>
              <a:t>설정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격자 금속 </a:t>
            </a:r>
            <a:r>
              <a:rPr lang="en-US" altLang="ko-KR" sz="1400" b="1" dirty="0"/>
              <a:t>film + </a:t>
            </a:r>
            <a:r>
              <a:rPr lang="en-US" altLang="ko-KR" sz="1400" b="1" dirty="0" err="1"/>
              <a:t>Velostat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접촉면적에 따른 표면저항 값 변화를 이용한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/>
              <a:t>“Electrical Impedance Tomography for Artificial Sensitive Robotic Skin: A Review”</a:t>
            </a:r>
            <a:br>
              <a:rPr lang="en-US" altLang="ko-KR" sz="1400" dirty="0"/>
            </a:br>
            <a:r>
              <a:rPr lang="en-US" altLang="ko-KR" sz="1400" dirty="0"/>
              <a:t>“Touch Modality Interpretation for an EIT-Based Sensitive Skin”</a:t>
            </a:r>
          </a:p>
          <a:p>
            <a:pPr marL="0" indent="0">
              <a:buNone/>
            </a:pPr>
            <a:r>
              <a:rPr lang="en-US" altLang="ko-KR" sz="1400" dirty="0"/>
              <a:t>“A Tactile Distribution Sensor Which Enables Stable Measurement Under High and Dynamic Stretch”</a:t>
            </a:r>
          </a:p>
          <a:p>
            <a:pPr marL="0" indent="0">
              <a:buNone/>
            </a:pPr>
            <a:r>
              <a:rPr lang="ko-KR" altLang="en-US" sz="1400" dirty="0"/>
              <a:t>위 세 논문 참고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FEF9FE-A1F6-4873-9D4B-66E18342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54" y="3952217"/>
            <a:ext cx="3671471" cy="25406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DA8D5A-C640-40A3-AB81-EE93592B9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057" y="3952217"/>
            <a:ext cx="3951339" cy="23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1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1170298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8.3:</a:t>
            </a:r>
            <a:endParaRPr lang="ko-KR" altLang="en-US" sz="2000" b="1" dirty="0"/>
          </a:p>
          <a:p>
            <a:pPr marL="0" indent="0">
              <a:buNone/>
            </a:pPr>
            <a:r>
              <a:rPr lang="en-US" altLang="ko-KR" sz="1400" b="1" dirty="0"/>
              <a:t>MUX</a:t>
            </a:r>
            <a:r>
              <a:rPr lang="ko-KR" altLang="en-US" sz="1400" b="1" dirty="0"/>
              <a:t> 회로 구성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dirty="0"/>
              <a:t>왼쪽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MUX(DEMUX)</a:t>
            </a:r>
            <a:r>
              <a:rPr lang="ko-KR" altLang="en-US" sz="1400" dirty="0"/>
              <a:t>로는 전류</a:t>
            </a:r>
            <a:r>
              <a:rPr lang="en-US" altLang="ko-KR" sz="1400" dirty="0"/>
              <a:t>(From VCCS)</a:t>
            </a:r>
            <a:r>
              <a:rPr lang="ko-KR" altLang="en-US" sz="1400" dirty="0"/>
              <a:t>를 넣어주고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en-US" altLang="ko-KR" sz="1400" dirty="0"/>
              <a:t>	(2</a:t>
            </a:r>
            <a:r>
              <a:rPr lang="ko-KR" altLang="en-US" sz="1400" dirty="0"/>
              <a:t>번 </a:t>
            </a:r>
            <a:r>
              <a:rPr lang="en-US" altLang="ko-KR" sz="1400" dirty="0"/>
              <a:t>MUX</a:t>
            </a:r>
            <a:r>
              <a:rPr lang="ko-KR" altLang="en-US" sz="1400" dirty="0"/>
              <a:t>의 </a:t>
            </a:r>
            <a:r>
              <a:rPr lang="en-US" altLang="ko-KR" sz="1400" dirty="0"/>
              <a:t>SIG</a:t>
            </a:r>
            <a:r>
              <a:rPr lang="ko-KR" altLang="en-US" sz="1400" dirty="0"/>
              <a:t>는 그냥 </a:t>
            </a:r>
            <a:r>
              <a:rPr lang="en-US" altLang="ko-KR" sz="1400" dirty="0"/>
              <a:t>Ground </a:t>
            </a:r>
            <a:r>
              <a:rPr lang="ko-KR" altLang="en-US" sz="1400" dirty="0"/>
              <a:t>접지상태임</a:t>
            </a:r>
            <a:r>
              <a:rPr lang="en-US" altLang="ko-KR" sz="1400" dirty="0"/>
              <a:t>. </a:t>
            </a:r>
            <a:r>
              <a:rPr lang="ko-KR" altLang="en-US" sz="1400" dirty="0"/>
              <a:t>즉 </a:t>
            </a:r>
            <a:r>
              <a:rPr lang="en-US" altLang="ko-KR" sz="1400" dirty="0"/>
              <a:t>1</a:t>
            </a:r>
            <a:r>
              <a:rPr lang="ko-KR" altLang="en-US" sz="1400" dirty="0"/>
              <a:t>번 </a:t>
            </a:r>
            <a:r>
              <a:rPr lang="en-US" altLang="ko-KR" sz="1400" dirty="0"/>
              <a:t>MUX</a:t>
            </a:r>
            <a:r>
              <a:rPr lang="ko-KR" altLang="en-US" sz="1400" dirty="0"/>
              <a:t>로 들어간 전류가 </a:t>
            </a:r>
            <a:r>
              <a:rPr lang="en-US" altLang="ko-KR" sz="1400" dirty="0"/>
              <a:t>2</a:t>
            </a:r>
            <a:r>
              <a:rPr lang="ko-KR" altLang="en-US" sz="1400" dirty="0"/>
              <a:t>번 </a:t>
            </a:r>
            <a:r>
              <a:rPr lang="en-US" altLang="ko-KR" sz="1400" dirty="0"/>
              <a:t>MUX</a:t>
            </a:r>
            <a:r>
              <a:rPr lang="ko-KR" altLang="en-US" sz="1400" dirty="0"/>
              <a:t>로 나오는 그림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오른쪽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MUX</a:t>
            </a:r>
            <a:r>
              <a:rPr lang="ko-KR" altLang="en-US" sz="1400" dirty="0"/>
              <a:t>로는 전압을 측정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MUX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Pin</a:t>
            </a:r>
            <a:r>
              <a:rPr lang="ko-KR" altLang="en-US" sz="1400" b="1" dirty="0"/>
              <a:t> 지정</a:t>
            </a:r>
            <a:r>
              <a:rPr lang="en-US" altLang="ko-KR" sz="1400" b="1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1</a:t>
            </a:r>
            <a:r>
              <a:rPr lang="ko-KR" altLang="en-US" sz="1400" dirty="0"/>
              <a:t>번</a:t>
            </a:r>
            <a:r>
              <a:rPr lang="en-US" altLang="ko-KR" sz="1400" dirty="0"/>
              <a:t> MUX Signal Pin S0 ~S3: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Digital Pin 4,5,6,7</a:t>
            </a:r>
          </a:p>
          <a:p>
            <a:pPr marL="0" indent="0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번</a:t>
            </a:r>
            <a:r>
              <a:rPr lang="en-US" altLang="ko-KR" sz="1400" dirty="0"/>
              <a:t> MUX Signal Pin S0 ~S3: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Digital Pin 0,1,2,3</a:t>
            </a:r>
          </a:p>
          <a:p>
            <a:pPr marL="0" indent="0">
              <a:buNone/>
            </a:pPr>
            <a:r>
              <a:rPr lang="en-US" altLang="ko-KR" sz="1400" dirty="0"/>
              <a:t>3</a:t>
            </a:r>
            <a:r>
              <a:rPr lang="ko-KR" altLang="en-US" sz="1400" dirty="0"/>
              <a:t>번</a:t>
            </a:r>
            <a:r>
              <a:rPr lang="en-US" altLang="ko-KR" sz="1400" dirty="0"/>
              <a:t> MUX Signal Pin S0 ~S3: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Digital Pin 19,18,17,16(Analog Pin A5,4,3,2)</a:t>
            </a:r>
          </a:p>
          <a:p>
            <a:pPr marL="0" indent="0">
              <a:buNone/>
            </a:pPr>
            <a:r>
              <a:rPr lang="en-US" altLang="ko-KR" sz="1400" dirty="0"/>
              <a:t>4</a:t>
            </a:r>
            <a:r>
              <a:rPr lang="ko-KR" altLang="en-US" sz="1400" dirty="0"/>
              <a:t>번</a:t>
            </a:r>
            <a:r>
              <a:rPr lang="en-US" altLang="ko-KR" sz="1400" dirty="0"/>
              <a:t> MUX Signal Pin S0 ~S3: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Digital Pin 8,9,10,11</a:t>
            </a:r>
          </a:p>
          <a:p>
            <a:pPr marL="0" indent="0">
              <a:buNone/>
            </a:pPr>
            <a:r>
              <a:rPr lang="en-US" altLang="ko-KR" sz="1400" b="1" dirty="0"/>
              <a:t>MUX</a:t>
            </a:r>
            <a:r>
              <a:rPr lang="ko-KR" altLang="en-US" sz="1400" b="1" dirty="0"/>
              <a:t>에서의 </a:t>
            </a:r>
            <a:r>
              <a:rPr lang="en-US" altLang="ko-KR" sz="1400" b="1" dirty="0"/>
              <a:t>Output </a:t>
            </a:r>
            <a:r>
              <a:rPr lang="ko-KR" altLang="en-US" sz="1400" b="1" dirty="0"/>
              <a:t>신호 받기</a:t>
            </a:r>
            <a:r>
              <a:rPr lang="en-US" altLang="ko-KR" sz="1400" b="1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3</a:t>
            </a:r>
            <a:r>
              <a:rPr lang="ko-KR" altLang="en-US" sz="1400" dirty="0"/>
              <a:t>번</a:t>
            </a:r>
            <a:r>
              <a:rPr lang="en-US" altLang="ko-KR" sz="1400" dirty="0"/>
              <a:t> MUX Signal Pin SIG: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Analog Pin A1</a:t>
            </a:r>
          </a:p>
          <a:p>
            <a:pPr marL="0" indent="0">
              <a:buNone/>
            </a:pPr>
            <a:r>
              <a:rPr lang="en-US" altLang="ko-KR" sz="1400" dirty="0"/>
              <a:t>4</a:t>
            </a:r>
            <a:r>
              <a:rPr lang="ko-KR" altLang="en-US" sz="1400" dirty="0"/>
              <a:t>번</a:t>
            </a:r>
            <a:r>
              <a:rPr lang="en-US" altLang="ko-KR" sz="1400" dirty="0"/>
              <a:t> MUX Signal Pin SIG: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Analog Pin A0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Output</a:t>
            </a:r>
            <a:r>
              <a:rPr lang="ko-KR" altLang="en-US" sz="1400" dirty="0"/>
              <a:t>을 </a:t>
            </a:r>
            <a:r>
              <a:rPr lang="en-US" altLang="ko-KR" sz="1400" dirty="0"/>
              <a:t>A1, A2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받는것이</a:t>
            </a:r>
            <a:r>
              <a:rPr lang="ko-KR" altLang="en-US" sz="1400" dirty="0"/>
              <a:t>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두 </a:t>
            </a:r>
            <a:r>
              <a:rPr lang="en-US" altLang="ko-KR" sz="1400" dirty="0"/>
              <a:t>MUX</a:t>
            </a:r>
            <a:r>
              <a:rPr lang="ko-KR" altLang="en-US" sz="1400" dirty="0"/>
              <a:t>에서 나온 전선에서의 전위차를 구해 하나의 </a:t>
            </a:r>
            <a:r>
              <a:rPr lang="en-US" altLang="ko-KR" sz="1400" dirty="0"/>
              <a:t>Signal</a:t>
            </a:r>
            <a:r>
              <a:rPr lang="ko-KR" altLang="en-US" sz="1400" dirty="0"/>
              <a:t>로 변환해서 받아야 </a:t>
            </a:r>
            <a:r>
              <a:rPr lang="ko-KR" altLang="en-US" sz="1400" dirty="0" err="1"/>
              <a:t>할듯</a:t>
            </a:r>
            <a:r>
              <a:rPr lang="en-US" altLang="ko-KR" sz="1400" dirty="0"/>
              <a:t>!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2050" name="Picture 2" descr="https://blog.kakaocdn.net/dn/WiFCO/btqDCaX4Bc3/midRLm4oYavm2sLPdd0uO1/img.png">
            <a:extLst>
              <a:ext uri="{FF2B5EF4-FFF2-40B4-BE49-F238E27FC236}">
                <a16:creationId xmlns:a16="http://schemas.microsoft.com/office/drawing/2014/main" id="{8041C4D9-3902-4A45-916C-386F7DCD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17" y="114474"/>
            <a:ext cx="4206274" cy="234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45CE67-7EF9-4292-B02D-E744370B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05973" y="2901338"/>
            <a:ext cx="3375175" cy="3375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77A954-BB81-43BA-8C53-8BEB9358081A}"/>
              </a:ext>
            </a:extLst>
          </p:cNvPr>
          <p:cNvSpPr txBox="1"/>
          <p:nvPr/>
        </p:nvSpPr>
        <p:spPr>
          <a:xfrm>
            <a:off x="8824404" y="3904507"/>
            <a:ext cx="45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highlight>
                  <a:srgbClr val="FFFF00"/>
                </a:highlight>
              </a:rPr>
              <a:t>1</a:t>
            </a:r>
            <a:endParaRPr lang="ko-KR" altLang="en-US" sz="3200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4821C-06D1-48C9-B454-ACCB4417F08A}"/>
              </a:ext>
            </a:extLst>
          </p:cNvPr>
          <p:cNvSpPr txBox="1"/>
          <p:nvPr/>
        </p:nvSpPr>
        <p:spPr>
          <a:xfrm>
            <a:off x="8548853" y="5124446"/>
            <a:ext cx="45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highlight>
                  <a:srgbClr val="FFFF00"/>
                </a:highlight>
              </a:rPr>
              <a:t>2</a:t>
            </a:r>
            <a:endParaRPr lang="ko-KR" altLang="en-US" sz="3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5CAC3-F968-4D75-BE98-A7D1B06EFC63}"/>
              </a:ext>
            </a:extLst>
          </p:cNvPr>
          <p:cNvSpPr txBox="1"/>
          <p:nvPr/>
        </p:nvSpPr>
        <p:spPr>
          <a:xfrm>
            <a:off x="10564058" y="4222743"/>
            <a:ext cx="45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highlight>
                  <a:srgbClr val="FFFF00"/>
                </a:highlight>
              </a:rPr>
              <a:t>3</a:t>
            </a:r>
            <a:endParaRPr lang="ko-KR" altLang="en-US" sz="3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EB1A68-70BC-40D4-B555-E1192B4571D8}"/>
              </a:ext>
            </a:extLst>
          </p:cNvPr>
          <p:cNvSpPr txBox="1"/>
          <p:nvPr/>
        </p:nvSpPr>
        <p:spPr>
          <a:xfrm>
            <a:off x="10588418" y="5309119"/>
            <a:ext cx="45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highlight>
                  <a:srgbClr val="FFFF00"/>
                </a:highlight>
              </a:rPr>
              <a:t>4</a:t>
            </a:r>
            <a:endParaRPr lang="ko-KR" alt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255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1170298" cy="5234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8.5: CODE </a:t>
            </a:r>
            <a:r>
              <a:rPr lang="ko-KR" altLang="en-US" sz="2000" b="1" dirty="0"/>
              <a:t>작성 및 회로 수정</a:t>
            </a:r>
          </a:p>
          <a:p>
            <a:pPr marL="0" indent="0">
              <a:buNone/>
            </a:pPr>
            <a:r>
              <a:rPr lang="en-US" altLang="ko-KR" sz="1800" b="1" dirty="0"/>
              <a:t>CODE</a:t>
            </a:r>
            <a:r>
              <a:rPr lang="ko-KR" altLang="en-US" sz="1800" b="1" dirty="0"/>
              <a:t> 작성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dirty="0"/>
              <a:t>기본적으로는 </a:t>
            </a:r>
            <a:r>
              <a:rPr lang="en-US" altLang="ko-KR" sz="1800" dirty="0"/>
              <a:t>16pin</a:t>
            </a:r>
            <a:r>
              <a:rPr lang="ko-KR" altLang="en-US" sz="1800" dirty="0"/>
              <a:t>에 대해 작성했으나</a:t>
            </a:r>
            <a:r>
              <a:rPr lang="en-US" altLang="ko-KR" sz="1800" dirty="0"/>
              <a:t>, Test</a:t>
            </a:r>
            <a:r>
              <a:rPr lang="ko-KR" altLang="en-US" sz="1800" dirty="0"/>
              <a:t>를 위해 </a:t>
            </a:r>
            <a:r>
              <a:rPr lang="en-US" altLang="ko-KR" sz="1800" dirty="0"/>
              <a:t>4pin</a:t>
            </a:r>
            <a:r>
              <a:rPr lang="ko-KR" altLang="en-US" sz="1800" dirty="0"/>
              <a:t>을 위한 코드도 추가로 작성함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Arduino.h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]={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},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},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},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 };</a:t>
            </a:r>
          </a:p>
          <a:p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 //MUX 1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연결 핀 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순서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: s0,s1,s2,s3)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 //MUX 2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 //MUX 3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 //MUX4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Voltagedata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DCDCAA"/>
                </a:solidFill>
                <a:latin typeface="Consolas" panose="020B0609020204030204" pitchFamily="49" charset="0"/>
              </a:rPr>
              <a:t>setup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put your setup code here, to run once: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put your main code here, to run repeatedly: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 //k: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전류 흘리는 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Pin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관련 값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; k+1 = MUX1, k+2 = MUX2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연결</a:t>
            </a:r>
            <a:endParaRPr lang="ko-KR" alt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 //l-4&lt;=k-2   //l: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전압 받아오는 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Pin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관련 값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; l+1 = MUX3, l+2 = MUX4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연결</a:t>
            </a:r>
            <a:endParaRPr lang="ko-KR" alt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controlPin4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muxChannel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-(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en-US" altLang="ko-K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Voltagedata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[k][a] = (</a:t>
            </a:r>
            <a:r>
              <a:rPr lang="en-US" altLang="ko-K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(1) - </a:t>
            </a:r>
            <a:r>
              <a:rPr lang="en-US" altLang="ko-K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(0))/1023. * 5 ;  // MUX3(1), MUX4(0)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로부터 받아온 두 </a:t>
            </a:r>
            <a:r>
              <a:rPr lang="ko-KR" alt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전압값의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차이값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 저장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, [V]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Voltagedata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1023.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;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// OP Amp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회로로 측정한 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MUX3, MUX4 SIG 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사이 </a:t>
            </a:r>
            <a:r>
              <a:rPr lang="ko-KR" alt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전압값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 저장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, [V]</a:t>
            </a:r>
            <a:endParaRPr lang="en-US" altLang="ko-K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"( </a:t>
            </a:r>
            <a:r>
              <a:rPr lang="ko-KR" alt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전류 흘리는 센서 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# ): ("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") 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",1"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") 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"( </a:t>
            </a:r>
            <a:r>
              <a:rPr lang="ko-KR" alt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전압 측정하는 센서 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# ): ("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") 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"4,1) 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") 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b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"( </a:t>
            </a:r>
            <a:r>
              <a:rPr lang="ko-KR" alt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측정 전압 값 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): ("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Voltagedata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]);    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"[V])"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800" dirty="0">
                <a:solidFill>
                  <a:srgbClr val="DCDCAA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</a:p>
          <a:p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0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1170298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8.5: CODE </a:t>
            </a:r>
            <a:r>
              <a:rPr lang="ko-KR" altLang="en-US" sz="2000" b="1" dirty="0"/>
              <a:t>작성 및 회로 수정</a:t>
            </a:r>
          </a:p>
          <a:p>
            <a:pPr marL="0" indent="0">
              <a:buNone/>
            </a:pPr>
            <a:r>
              <a:rPr lang="en-US" altLang="ko-KR" sz="1400" b="1" dirty="0"/>
              <a:t>CODE</a:t>
            </a:r>
            <a:r>
              <a:rPr lang="ko-KR" altLang="en-US" sz="1400" b="1" dirty="0"/>
              <a:t> 작성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dirty="0"/>
              <a:t>기본적으로는 </a:t>
            </a:r>
            <a:r>
              <a:rPr lang="en-US" altLang="ko-KR" sz="1400" dirty="0"/>
              <a:t>16pin</a:t>
            </a:r>
            <a:r>
              <a:rPr lang="ko-KR" altLang="en-US" sz="1400" dirty="0"/>
              <a:t>에 대해 작성했으나</a:t>
            </a:r>
            <a:r>
              <a:rPr lang="en-US" altLang="ko-KR" sz="1400" dirty="0"/>
              <a:t>, Test</a:t>
            </a:r>
            <a:r>
              <a:rPr lang="ko-KR" altLang="en-US" sz="1400" dirty="0"/>
              <a:t>를 위해 </a:t>
            </a:r>
            <a:r>
              <a:rPr lang="en-US" altLang="ko-KR" sz="1400" dirty="0"/>
              <a:t>4pin</a:t>
            </a:r>
            <a:r>
              <a:rPr lang="ko-KR" altLang="en-US" sz="1400" dirty="0"/>
              <a:t>을 위한 코드도 추가로 작성함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결과 데이터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( </a:t>
            </a:r>
            <a:r>
              <a:rPr lang="ko-KR" altLang="en-US" sz="1400" dirty="0"/>
              <a:t>전류 흘리는 센서 </a:t>
            </a:r>
            <a:r>
              <a:rPr lang="en-US" altLang="ko-KR" sz="1400" dirty="0"/>
              <a:t># ): (1,2) ( </a:t>
            </a:r>
            <a:r>
              <a:rPr lang="ko-KR" altLang="en-US" sz="1400" dirty="0"/>
              <a:t>전압 측정하는 센서 </a:t>
            </a:r>
            <a:r>
              <a:rPr lang="en-US" altLang="ko-KR" sz="1400" dirty="0"/>
              <a:t># ): (3,4) ( </a:t>
            </a:r>
            <a:r>
              <a:rPr lang="ko-KR" altLang="en-US" sz="1400" dirty="0"/>
              <a:t>측정 전압 값 </a:t>
            </a:r>
            <a:r>
              <a:rPr lang="en-US" altLang="ko-KR" sz="1400" dirty="0"/>
              <a:t>): (0.25[V])</a:t>
            </a:r>
          </a:p>
          <a:p>
            <a:pPr marL="0" indent="0">
              <a:buNone/>
            </a:pPr>
            <a:r>
              <a:rPr lang="en-US" altLang="ko-KR" sz="1400" dirty="0"/>
              <a:t>( </a:t>
            </a:r>
            <a:r>
              <a:rPr lang="ko-KR" altLang="en-US" sz="1400" dirty="0"/>
              <a:t>전류 흘리는 센서 </a:t>
            </a:r>
            <a:r>
              <a:rPr lang="en-US" altLang="ko-KR" sz="1400" dirty="0"/>
              <a:t># ): (2,3) ( </a:t>
            </a:r>
            <a:r>
              <a:rPr lang="ko-KR" altLang="en-US" sz="1400" dirty="0"/>
              <a:t>전압 측정하는 센서 </a:t>
            </a:r>
            <a:r>
              <a:rPr lang="en-US" altLang="ko-KR" sz="1400" dirty="0"/>
              <a:t># ): (4,1) ( </a:t>
            </a:r>
            <a:r>
              <a:rPr lang="ko-KR" altLang="en-US" sz="1400" dirty="0"/>
              <a:t>측정 전압 값 </a:t>
            </a:r>
            <a:r>
              <a:rPr lang="en-US" altLang="ko-KR" sz="1400" dirty="0"/>
              <a:t>): (-0.26[V])</a:t>
            </a:r>
          </a:p>
          <a:p>
            <a:pPr marL="0" indent="0">
              <a:buNone/>
            </a:pPr>
            <a:r>
              <a:rPr lang="en-US" altLang="ko-KR" sz="1400" dirty="0"/>
              <a:t>( </a:t>
            </a:r>
            <a:r>
              <a:rPr lang="ko-KR" altLang="en-US" sz="1400" dirty="0"/>
              <a:t>전류 흘리는 센서 </a:t>
            </a:r>
            <a:r>
              <a:rPr lang="en-US" altLang="ko-KR" sz="1400" dirty="0"/>
              <a:t># ): (3,4) ( </a:t>
            </a:r>
            <a:r>
              <a:rPr lang="ko-KR" altLang="en-US" sz="1400" dirty="0"/>
              <a:t>전압 측정하는 센서 </a:t>
            </a:r>
            <a:r>
              <a:rPr lang="en-US" altLang="ko-KR" sz="1400" dirty="0"/>
              <a:t># ): (1,2) ( </a:t>
            </a:r>
            <a:r>
              <a:rPr lang="ko-KR" altLang="en-US" sz="1400" dirty="0"/>
              <a:t>측정 전압 값 </a:t>
            </a:r>
            <a:r>
              <a:rPr lang="en-US" altLang="ko-KR" sz="1400" dirty="0"/>
              <a:t>): (-0.07[V])</a:t>
            </a:r>
          </a:p>
          <a:p>
            <a:pPr marL="0" indent="0">
              <a:buNone/>
            </a:pPr>
            <a:r>
              <a:rPr lang="en-US" altLang="ko-KR" sz="1400" dirty="0"/>
              <a:t>( </a:t>
            </a:r>
            <a:r>
              <a:rPr lang="ko-KR" altLang="en-US" sz="1400" dirty="0"/>
              <a:t>전류 흘리는 센서 </a:t>
            </a:r>
            <a:r>
              <a:rPr lang="en-US" altLang="ko-KR" sz="1400" dirty="0"/>
              <a:t># ): (4,1) ( </a:t>
            </a:r>
            <a:r>
              <a:rPr lang="ko-KR" altLang="en-US" sz="1400" dirty="0"/>
              <a:t>전압 측정하는 센서 </a:t>
            </a:r>
            <a:r>
              <a:rPr lang="en-US" altLang="ko-KR" sz="1400" dirty="0"/>
              <a:t># ): (2,3) ( </a:t>
            </a:r>
            <a:r>
              <a:rPr lang="ko-KR" altLang="en-US" sz="1400" dirty="0"/>
              <a:t>측정 전압 값 </a:t>
            </a:r>
            <a:r>
              <a:rPr lang="en-US" altLang="ko-KR" sz="1400" dirty="0"/>
              <a:t>): (-0.00[V])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왜 모든 단자에서 비슷한 값이 나오지 않는가</a:t>
            </a:r>
            <a:r>
              <a:rPr lang="en-US" altLang="ko-KR" sz="1400" dirty="0"/>
              <a:t>…?</a:t>
            </a:r>
          </a:p>
          <a:p>
            <a:pPr marL="0" indent="0">
              <a:buNone/>
            </a:pPr>
            <a:r>
              <a:rPr lang="en-US" altLang="ko-KR" sz="1400" dirty="0"/>
              <a:t>Sensor </a:t>
            </a:r>
            <a:r>
              <a:rPr lang="ko-KR" altLang="en-US" sz="1400" dirty="0"/>
              <a:t>연결 순서를 바꿔봐도 여전히 </a:t>
            </a:r>
            <a:r>
              <a:rPr lang="en-US" altLang="ko-KR" sz="1400" dirty="0"/>
              <a:t>(4,1)</a:t>
            </a:r>
            <a:r>
              <a:rPr lang="ko-KR" altLang="en-US" sz="1400" dirty="0"/>
              <a:t>에서 </a:t>
            </a:r>
            <a:r>
              <a:rPr lang="en-US" altLang="ko-KR" sz="1400" dirty="0"/>
              <a:t>0V</a:t>
            </a:r>
            <a:r>
              <a:rPr lang="ko-KR" altLang="en-US" sz="1400" dirty="0"/>
              <a:t>정도의 값이 계속 측정됨</a:t>
            </a:r>
            <a:r>
              <a:rPr lang="en-US" altLang="ko-KR" sz="1400" dirty="0"/>
              <a:t>..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err="1"/>
              <a:t>멀티미터로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전압값</a:t>
            </a:r>
            <a:r>
              <a:rPr lang="ko-KR" altLang="en-US" sz="1400" dirty="0"/>
              <a:t> 측정 시</a:t>
            </a:r>
            <a:r>
              <a:rPr lang="en-US" altLang="ko-KR" sz="1400" dirty="0"/>
              <a:t>: </a:t>
            </a:r>
            <a:r>
              <a:rPr lang="ko-KR" altLang="en-US" sz="1400" dirty="0"/>
              <a:t>두 단자 사이의 전압 차이 모두 </a:t>
            </a:r>
            <a:r>
              <a:rPr lang="en-US" altLang="ko-KR" sz="1400" dirty="0"/>
              <a:t>600mV </a:t>
            </a:r>
            <a:r>
              <a:rPr lang="ko-KR" altLang="en-US" sz="1400" dirty="0"/>
              <a:t>수준으로 나옴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en-US" altLang="ko-KR" sz="1400" dirty="0"/>
              <a:t>	600mV</a:t>
            </a:r>
            <a:r>
              <a:rPr lang="ko-KR" altLang="en-US" sz="1400" dirty="0"/>
              <a:t>는 두 단자 사이에 전류 </a:t>
            </a:r>
            <a:r>
              <a:rPr lang="ko-KR" altLang="en-US" sz="1400" dirty="0" err="1"/>
              <a:t>흘릴때</a:t>
            </a:r>
            <a:r>
              <a:rPr lang="ko-KR" altLang="en-US" sz="1400" dirty="0"/>
              <a:t> 값임</a:t>
            </a:r>
            <a:r>
              <a:rPr lang="en-US" altLang="ko-KR" sz="1400" dirty="0"/>
              <a:t>..!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두 단자 사이 전위차 측정시에는 상황마다 매우 다름 </a:t>
            </a:r>
            <a:r>
              <a:rPr lang="en-US" altLang="ko-KR" sz="1400" dirty="0"/>
              <a:t>&amp; </a:t>
            </a:r>
            <a:r>
              <a:rPr lang="ko-KR" altLang="en-US" sz="1400" dirty="0"/>
              <a:t>값이 매우 작음</a:t>
            </a:r>
            <a:r>
              <a:rPr lang="en-US" altLang="ko-KR" sz="1400" dirty="0"/>
              <a:t>… Noise</a:t>
            </a:r>
            <a:r>
              <a:rPr lang="ko-KR" altLang="en-US" sz="1400" dirty="0"/>
              <a:t>에 의한 값이 </a:t>
            </a:r>
            <a:r>
              <a:rPr lang="en-US" altLang="ko-KR" sz="1400" dirty="0"/>
              <a:t>dominant</a:t>
            </a:r>
            <a:r>
              <a:rPr lang="ko-KR" altLang="en-US" sz="1400" dirty="0"/>
              <a:t>할지도</a:t>
            </a:r>
            <a:r>
              <a:rPr lang="en-US" altLang="ko-KR" sz="1400" dirty="0"/>
              <a:t>,..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64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1170298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8.5: CODE </a:t>
            </a:r>
            <a:r>
              <a:rPr lang="ko-KR" altLang="en-US" sz="2000" b="1" dirty="0"/>
              <a:t>작성 및 회로 수정</a:t>
            </a:r>
          </a:p>
          <a:p>
            <a:pPr marL="0" indent="0">
              <a:buNone/>
            </a:pPr>
            <a:r>
              <a:rPr lang="ko-KR" altLang="en-US" sz="1400" b="1" dirty="0"/>
              <a:t>회로 수정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dirty="0"/>
              <a:t>회로 수정 </a:t>
            </a:r>
            <a:r>
              <a:rPr lang="en-US" altLang="ko-KR" sz="1400" dirty="0"/>
              <a:t>1: </a:t>
            </a:r>
            <a:r>
              <a:rPr lang="ko-KR" altLang="en-US" sz="1400" dirty="0"/>
              <a:t>전압 </a:t>
            </a:r>
            <a:r>
              <a:rPr lang="ko-KR" altLang="en-US" sz="1400" dirty="0" err="1"/>
              <a:t>측정시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Signal</a:t>
            </a:r>
            <a:r>
              <a:rPr lang="ko-KR" altLang="en-US" sz="1400" dirty="0"/>
              <a:t> 라인을 바로 </a:t>
            </a:r>
            <a:r>
              <a:rPr lang="en-US" altLang="ko-KR" sz="1400" dirty="0"/>
              <a:t>Arduino</a:t>
            </a:r>
            <a:r>
              <a:rPr lang="ko-KR" altLang="en-US" sz="1400" dirty="0"/>
              <a:t>에 연결한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이쪽으로 전류가 </a:t>
            </a:r>
            <a:r>
              <a:rPr lang="ko-KR" altLang="en-US" sz="1400" dirty="0" err="1"/>
              <a:t>흘러나갈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en-US" altLang="ko-KR" sz="1400" dirty="0"/>
              <a:t>	-&gt; OP Amp</a:t>
            </a:r>
            <a:r>
              <a:rPr lang="ko-KR" altLang="en-US" sz="1400" dirty="0"/>
              <a:t>로 전위차를 얻어 </a:t>
            </a:r>
            <a:r>
              <a:rPr lang="en-US" altLang="ko-KR" sz="1400" dirty="0"/>
              <a:t>independent</a:t>
            </a:r>
            <a:r>
              <a:rPr lang="ko-KR" altLang="en-US" sz="1400" dirty="0"/>
              <a:t>하게 만들자</a:t>
            </a:r>
            <a:endParaRPr lang="en-US" altLang="ko-KR" sz="1400" dirty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Vout</a:t>
            </a:r>
            <a:r>
              <a:rPr lang="en-US" altLang="ko-KR" sz="1400" dirty="0"/>
              <a:t> = V2-V1</a:t>
            </a:r>
          </a:p>
          <a:p>
            <a:pPr marL="0" indent="0">
              <a:buNone/>
            </a:pPr>
            <a:r>
              <a:rPr lang="en-US" altLang="ko-KR" sz="1400" dirty="0"/>
              <a:t>	-&gt; V2: Mux3, V1: Mux4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여전히 </a:t>
            </a:r>
            <a:r>
              <a:rPr lang="ko-KR" altLang="en-US" sz="1400" dirty="0" err="1"/>
              <a:t>흘러나갈</a:t>
            </a:r>
            <a:r>
              <a:rPr lang="ko-KR" altLang="en-US" sz="1400" dirty="0"/>
              <a:t> 수 있는 </a:t>
            </a:r>
            <a:r>
              <a:rPr lang="ko-KR" altLang="en-US" sz="1400" dirty="0" err="1"/>
              <a:t>회로같은데</a:t>
            </a:r>
            <a:r>
              <a:rPr lang="en-US" altLang="ko-KR" sz="1400" dirty="0"/>
              <a:t>…?</a:t>
            </a:r>
          </a:p>
          <a:p>
            <a:r>
              <a:rPr lang="ko-KR" altLang="en-US" sz="1400" dirty="0"/>
              <a:t>적용했더니 값이 오히려 </a:t>
            </a:r>
            <a:r>
              <a:rPr lang="ko-KR" altLang="en-US" sz="1400" dirty="0" err="1"/>
              <a:t>작아짐</a:t>
            </a:r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Buffer </a:t>
            </a:r>
            <a:r>
              <a:rPr lang="ko-KR" altLang="en-US" sz="1400" dirty="0"/>
              <a:t>회로를 적용하자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  <a:p>
            <a:r>
              <a:rPr lang="ko-KR" altLang="en-US" sz="1400" dirty="0"/>
              <a:t>회로 수정 </a:t>
            </a:r>
            <a:r>
              <a:rPr lang="en-US" altLang="ko-KR" sz="1400" dirty="0"/>
              <a:t>2(</a:t>
            </a:r>
            <a:r>
              <a:rPr lang="ko-KR" altLang="en-US" sz="1400" dirty="0"/>
              <a:t>아직 못함</a:t>
            </a:r>
            <a:r>
              <a:rPr lang="en-US" altLang="ko-KR" sz="1400" dirty="0"/>
              <a:t>) : </a:t>
            </a:r>
            <a:r>
              <a:rPr lang="ko-KR" altLang="en-US" sz="1400" dirty="0"/>
              <a:t>전류 값의 신뢰성이 높지 않은 상황</a:t>
            </a:r>
            <a:r>
              <a:rPr lang="en-US" altLang="ko-KR" sz="1400" dirty="0"/>
              <a:t>.. </a:t>
            </a:r>
            <a:r>
              <a:rPr lang="ko-KR" altLang="en-US" sz="1400" dirty="0"/>
              <a:t>저항을 측정하려면 </a:t>
            </a:r>
            <a:r>
              <a:rPr lang="ko-KR" altLang="en-US" sz="1400" dirty="0" err="1"/>
              <a:t>전류값도</a:t>
            </a:r>
            <a:r>
              <a:rPr lang="ko-KR" altLang="en-US" sz="1400" dirty="0"/>
              <a:t> 필요하다</a:t>
            </a:r>
            <a:r>
              <a:rPr lang="en-US" altLang="ko-KR" sz="1400" dirty="0"/>
              <a:t>-&gt; </a:t>
            </a:r>
            <a:r>
              <a:rPr lang="ko-KR" altLang="en-US" sz="1400" dirty="0"/>
              <a:t>전류 측정</a:t>
            </a:r>
            <a:r>
              <a:rPr lang="en-US" altLang="ko-KR" sz="1400" dirty="0"/>
              <a:t>+</a:t>
            </a:r>
            <a:r>
              <a:rPr lang="ko-KR" altLang="en-US" sz="1400" dirty="0"/>
              <a:t>데이터 얻기도 가능하게 </a:t>
            </a:r>
            <a:r>
              <a:rPr lang="ko-KR" altLang="en-US" sz="1400" dirty="0" err="1"/>
              <a:t>해야할듯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-&gt; </a:t>
            </a:r>
            <a:r>
              <a:rPr lang="ko-KR" altLang="en-US" sz="1400" dirty="0"/>
              <a:t>전류측정소자는</a:t>
            </a:r>
            <a:r>
              <a:rPr lang="en-US" altLang="ko-KR" sz="1400" dirty="0"/>
              <a:t>, mA </a:t>
            </a:r>
            <a:r>
              <a:rPr lang="ko-KR" altLang="en-US" sz="1400" dirty="0"/>
              <a:t>수준에서 </a:t>
            </a:r>
            <a:r>
              <a:rPr lang="en-US" altLang="ko-KR" sz="1400" dirty="0"/>
              <a:t>Resolution</a:t>
            </a:r>
            <a:r>
              <a:rPr lang="ko-KR" altLang="en-US" sz="1400" dirty="0"/>
              <a:t>이 떨어져 사용하지 </a:t>
            </a:r>
            <a:r>
              <a:rPr lang="ko-KR" altLang="en-US" sz="1400" dirty="0" err="1"/>
              <a:t>못할것같음</a:t>
            </a:r>
            <a:r>
              <a:rPr lang="en-US" altLang="ko-KR" sz="1400" dirty="0"/>
              <a:t>… </a:t>
            </a:r>
            <a:r>
              <a:rPr lang="ko-KR" altLang="en-US" sz="1400" dirty="0"/>
              <a:t>새로 </a:t>
            </a:r>
            <a:r>
              <a:rPr lang="ko-KR" altLang="en-US" sz="1400" dirty="0" err="1"/>
              <a:t>사야되나</a:t>
            </a:r>
            <a:r>
              <a:rPr lang="en-US" altLang="ko-KR" sz="1400" dirty="0"/>
              <a:t>?, </a:t>
            </a:r>
            <a:r>
              <a:rPr lang="ko-KR" altLang="en-US" sz="1400" dirty="0"/>
              <a:t>측정 </a:t>
            </a:r>
            <a:r>
              <a:rPr lang="ko-KR" altLang="en-US" sz="1400" dirty="0" err="1"/>
              <a:t>전류값을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올려야되나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3074" name="Picture 2" descr="Differential Amplifier Op Amp Circuit - Circuit Boards">
            <a:extLst>
              <a:ext uri="{FF2B5EF4-FFF2-40B4-BE49-F238E27FC236}">
                <a16:creationId xmlns:a16="http://schemas.microsoft.com/office/drawing/2014/main" id="{3C4D4DE2-BF54-4E6A-9F03-043E50A0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2958766"/>
            <a:ext cx="3048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CA96E4C-3393-4D5B-B94C-5B39366FC2F0}"/>
              </a:ext>
            </a:extLst>
          </p:cNvPr>
          <p:cNvGrpSpPr/>
          <p:nvPr/>
        </p:nvGrpSpPr>
        <p:grpSpPr>
          <a:xfrm>
            <a:off x="7961763" y="2958766"/>
            <a:ext cx="2187766" cy="2132810"/>
            <a:chOff x="4491354" y="2732147"/>
            <a:chExt cx="3086837" cy="2956584"/>
          </a:xfrm>
        </p:grpSpPr>
        <p:pic>
          <p:nvPicPr>
            <p:cNvPr id="8" name="Picture 2" descr="File:LM324N Operational Amplifier.svg - Wikimedia Commons">
              <a:extLst>
                <a:ext uri="{FF2B5EF4-FFF2-40B4-BE49-F238E27FC236}">
                  <a16:creationId xmlns:a16="http://schemas.microsoft.com/office/drawing/2014/main" id="{4E8E28A6-A8A0-4399-8035-350EABD59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346099" y="2877402"/>
              <a:ext cx="2490094" cy="2199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D0DEE9-9F6C-4CE7-A534-E67C37225169}"/>
                </a:ext>
              </a:extLst>
            </p:cNvPr>
            <p:cNvSpPr/>
            <p:nvPr/>
          </p:nvSpPr>
          <p:spPr>
            <a:xfrm>
              <a:off x="5649291" y="4070554"/>
              <a:ext cx="1047564" cy="1245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CE7039-1F19-46EA-A65A-02720DB55570}"/>
                </a:ext>
              </a:extLst>
            </p:cNvPr>
            <p:cNvSpPr txBox="1"/>
            <p:nvPr/>
          </p:nvSpPr>
          <p:spPr>
            <a:xfrm>
              <a:off x="4767953" y="5283411"/>
              <a:ext cx="2810238" cy="40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prstClr val="black"/>
                  </a:solidFill>
                </a:rPr>
                <a:t>OP Amp 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20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61B7-71B8-43B3-A553-AFA6E916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949B8-2AD7-4C03-A4B0-E51282F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Multiplexor </a:t>
            </a:r>
            <a:r>
              <a:rPr lang="ko-KR" altLang="en-US" dirty="0"/>
              <a:t>이용 </a:t>
            </a:r>
            <a:r>
              <a:rPr lang="en-US" altLang="ko-KR" dirty="0"/>
              <a:t>EIT </a:t>
            </a:r>
            <a:r>
              <a:rPr lang="ko-KR" altLang="en-US" dirty="0"/>
              <a:t>제어 회로 구현</a:t>
            </a:r>
            <a:r>
              <a:rPr lang="en-US" altLang="ko-KR" dirty="0"/>
              <a:t>, </a:t>
            </a:r>
            <a:r>
              <a:rPr lang="ko-KR" altLang="en-US" dirty="0" err="1"/>
              <a:t>아두이노</a:t>
            </a:r>
            <a:r>
              <a:rPr lang="ko-KR" altLang="en-US" dirty="0"/>
              <a:t> 코딩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EIT </a:t>
            </a:r>
            <a:r>
              <a:rPr lang="ko-KR" altLang="en-US" dirty="0"/>
              <a:t>구현용 </a:t>
            </a:r>
            <a:r>
              <a:rPr lang="en-US" altLang="ko-KR" dirty="0"/>
              <a:t>Code </a:t>
            </a:r>
            <a:r>
              <a:rPr lang="ko-KR" altLang="en-US" dirty="0" err="1"/>
              <a:t>구현법</a:t>
            </a:r>
            <a:r>
              <a:rPr lang="ko-KR" altLang="en-US" dirty="0"/>
              <a:t> 찾아보기 </a:t>
            </a:r>
            <a:r>
              <a:rPr lang="en-US" altLang="ko-KR" dirty="0"/>
              <a:t>(</a:t>
            </a:r>
            <a:r>
              <a:rPr lang="ko-KR" altLang="en-US" dirty="0"/>
              <a:t>아래 둘을 어떻게 조합할지도 생각해보자</a:t>
            </a:r>
            <a:r>
              <a:rPr lang="en-US" altLang="ko-KR" dirty="0"/>
              <a:t>..!)</a:t>
            </a:r>
          </a:p>
          <a:p>
            <a:pPr lvl="1">
              <a:buFontTx/>
              <a:buChar char="-"/>
            </a:pPr>
            <a:r>
              <a:rPr lang="en-US" altLang="ko-KR" dirty="0"/>
              <a:t>CNN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Van der </a:t>
            </a:r>
            <a:r>
              <a:rPr lang="en-US" altLang="ko-KR" dirty="0" err="1"/>
              <a:t>Pauw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r>
              <a:rPr lang="en-US" altLang="ko-KR" dirty="0"/>
              <a:t>Code</a:t>
            </a:r>
          </a:p>
          <a:p>
            <a:pPr>
              <a:buFontTx/>
              <a:buChar char="-"/>
            </a:pPr>
            <a:r>
              <a:rPr lang="en-US" altLang="ko-KR" dirty="0"/>
              <a:t>Voltage</a:t>
            </a:r>
            <a:r>
              <a:rPr lang="ko-KR" altLang="en-US" dirty="0"/>
              <a:t> 측정 회로 수정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OP Amp Voltage Follower(Buffer) </a:t>
            </a:r>
            <a:r>
              <a:rPr lang="ko-KR" altLang="en-US" dirty="0"/>
              <a:t>이용해</a:t>
            </a:r>
            <a:r>
              <a:rPr lang="en-US" altLang="ko-KR" dirty="0"/>
              <a:t>, Sensor</a:t>
            </a:r>
            <a:r>
              <a:rPr lang="ko-KR" altLang="en-US" dirty="0"/>
              <a:t>와 </a:t>
            </a:r>
            <a:r>
              <a:rPr lang="ko-KR" altLang="en-US" dirty="0" err="1"/>
              <a:t>아두이노</a:t>
            </a:r>
            <a:r>
              <a:rPr lang="ko-KR" altLang="en-US" dirty="0"/>
              <a:t> 사이의 간섭 없이 연결될 수 있게 구현해보기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Eeon</a:t>
            </a:r>
            <a:r>
              <a:rPr lang="en-US" altLang="ko-KR" dirty="0"/>
              <a:t> </a:t>
            </a:r>
            <a:r>
              <a:rPr lang="en-US" altLang="ko-KR" dirty="0" err="1"/>
              <a:t>Tex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r>
              <a:rPr lang="en-US" altLang="ko-KR" dirty="0"/>
              <a:t>Sensor </a:t>
            </a:r>
            <a:r>
              <a:rPr lang="ko-KR" altLang="en-US" dirty="0"/>
              <a:t>제작</a:t>
            </a:r>
            <a:endParaRPr lang="en-US" altLang="ko-KR" dirty="0"/>
          </a:p>
          <a:p>
            <a:r>
              <a:rPr lang="en-US" altLang="ko-KR" dirty="0"/>
              <a:t>EIT </a:t>
            </a:r>
            <a:r>
              <a:rPr lang="ko-KR" altLang="en-US" dirty="0"/>
              <a:t>관련 리뷰논문 </a:t>
            </a:r>
            <a:r>
              <a:rPr lang="en-US" altLang="ko-KR" dirty="0"/>
              <a:t>– </a:t>
            </a:r>
            <a:r>
              <a:rPr lang="ko-KR" altLang="en-US" dirty="0"/>
              <a:t>원리</a:t>
            </a:r>
            <a:r>
              <a:rPr lang="en-US" altLang="ko-KR" dirty="0"/>
              <a:t>, </a:t>
            </a:r>
            <a:r>
              <a:rPr lang="ko-KR" altLang="en-US" dirty="0"/>
              <a:t>디자인 방법 등등 참고하기 좋음</a:t>
            </a:r>
            <a:r>
              <a:rPr lang="en-US" altLang="ko-KR" dirty="0"/>
              <a:t>! </a:t>
            </a:r>
            <a:r>
              <a:rPr lang="ko-KR" altLang="en-US" dirty="0" err="1"/>
              <a:t>틈틈히</a:t>
            </a:r>
            <a:r>
              <a:rPr lang="ko-KR" altLang="en-US" dirty="0"/>
              <a:t> </a:t>
            </a:r>
            <a:r>
              <a:rPr lang="ko-KR" altLang="en-US" dirty="0" err="1"/>
              <a:t>읽어보기</a:t>
            </a:r>
            <a:r>
              <a:rPr lang="en-US" altLang="ko-KR" dirty="0"/>
              <a:t>(reference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Electrical Impedance Tomography for Artificial Sensitive Robotic Skin: A Review</a:t>
            </a:r>
          </a:p>
          <a:p>
            <a:r>
              <a:rPr lang="ko-KR" altLang="en-US" dirty="0" err="1"/>
              <a:t>악어이빨</a:t>
            </a:r>
            <a:r>
              <a:rPr lang="ko-KR" altLang="en-US" dirty="0"/>
              <a:t> 대체하는 방법 테스트 해보기 </a:t>
            </a:r>
            <a:r>
              <a:rPr lang="en-US" altLang="ko-KR" dirty="0"/>
              <a:t>- </a:t>
            </a:r>
            <a:r>
              <a:rPr lang="ko-KR" altLang="en-US" dirty="0" err="1"/>
              <a:t>아일렛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클램핑</a:t>
            </a:r>
            <a:r>
              <a:rPr lang="ko-KR" altLang="en-US" dirty="0"/>
              <a:t> 등</a:t>
            </a:r>
          </a:p>
          <a:p>
            <a:endParaRPr lang="ko-KR" altLang="en-US" dirty="0"/>
          </a:p>
        </p:txBody>
      </p:sp>
      <p:pic>
        <p:nvPicPr>
          <p:cNvPr id="4098" name="Picture 2" descr="opamp(앰프 the operational amplifier)-2 : 네이버 블로그">
            <a:extLst>
              <a:ext uri="{FF2B5EF4-FFF2-40B4-BE49-F238E27FC236}">
                <a16:creationId xmlns:a16="http://schemas.microsoft.com/office/drawing/2014/main" id="{3849D01B-2819-4ACC-893F-CCF5245D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429000"/>
            <a:ext cx="2773679" cy="11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5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16815</TotalTime>
  <Words>2189</Words>
  <Application>Microsoft Office PowerPoint</Application>
  <PresentationFormat>와이드스크린</PresentationFormat>
  <Paragraphs>180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Consolas</vt:lpstr>
      <vt:lpstr>Office 테마</vt:lpstr>
      <vt:lpstr>주간보고(8.2~8.6)</vt:lpstr>
      <vt:lpstr>연구 주제 및 목적</vt:lpstr>
      <vt:lpstr>주간 WORK</vt:lpstr>
      <vt:lpstr>주간 WORK</vt:lpstr>
      <vt:lpstr>주간 WORK</vt:lpstr>
      <vt:lpstr>주간 WORK</vt:lpstr>
      <vt:lpstr>주간 WORK</vt:lpstr>
      <vt:lpstr>주간 WORK</vt:lpstr>
      <vt:lpstr>다음주 계획</vt:lpstr>
      <vt:lpstr>추후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주간보고(7.8~7.9)</dc:title>
  <dc:creator>Hunho Cho</dc:creator>
  <cp:lastModifiedBy>Hunho Cho</cp:lastModifiedBy>
  <cp:revision>286</cp:revision>
  <dcterms:created xsi:type="dcterms:W3CDTF">2021-07-09T04:11:48Z</dcterms:created>
  <dcterms:modified xsi:type="dcterms:W3CDTF">2021-08-06T08:44:28Z</dcterms:modified>
</cp:coreProperties>
</file>