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420" r:id="rId3"/>
    <p:sldId id="422" r:id="rId4"/>
    <p:sldId id="441" r:id="rId5"/>
    <p:sldId id="421" r:id="rId6"/>
    <p:sldId id="423" r:id="rId7"/>
    <p:sldId id="431" r:id="rId8"/>
    <p:sldId id="424" r:id="rId9"/>
    <p:sldId id="432" r:id="rId10"/>
    <p:sldId id="433" r:id="rId11"/>
    <p:sldId id="425" r:id="rId12"/>
    <p:sldId id="426" r:id="rId13"/>
    <p:sldId id="434" r:id="rId14"/>
    <p:sldId id="427" r:id="rId15"/>
    <p:sldId id="435" r:id="rId16"/>
    <p:sldId id="436" r:id="rId17"/>
    <p:sldId id="428" r:id="rId18"/>
    <p:sldId id="437" r:id="rId19"/>
    <p:sldId id="438" r:id="rId20"/>
    <p:sldId id="439" r:id="rId21"/>
    <p:sldId id="429" r:id="rId22"/>
    <p:sldId id="440" r:id="rId23"/>
    <p:sldId id="442" r:id="rId24"/>
    <p:sldId id="419"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23" autoAdjust="0"/>
    <p:restoredTop sz="94660"/>
  </p:normalViewPr>
  <p:slideViewPr>
    <p:cSldViewPr>
      <p:cViewPr>
        <p:scale>
          <a:sx n="121" d="100"/>
          <a:sy n="121" d="100"/>
        </p:scale>
        <p:origin x="456" y="304"/>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12/12/17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12/12/17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13160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15</a:t>
            </a:fld>
            <a:endParaRPr lang="en-US"/>
          </a:p>
        </p:txBody>
      </p:sp>
    </p:spTree>
    <p:extLst>
      <p:ext uri="{BB962C8B-B14F-4D97-AF65-F5344CB8AC3E}">
        <p14:creationId xmlns:p14="http://schemas.microsoft.com/office/powerpoint/2010/main" val="107547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17</a:t>
            </a:fld>
            <a:endParaRPr lang="en-US"/>
          </a:p>
        </p:txBody>
      </p:sp>
    </p:spTree>
    <p:extLst>
      <p:ext uri="{BB962C8B-B14F-4D97-AF65-F5344CB8AC3E}">
        <p14:creationId xmlns:p14="http://schemas.microsoft.com/office/powerpoint/2010/main" val="38865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20</a:t>
            </a:fld>
            <a:endParaRPr lang="en-US"/>
          </a:p>
        </p:txBody>
      </p:sp>
    </p:spTree>
    <p:extLst>
      <p:ext uri="{BB962C8B-B14F-4D97-AF65-F5344CB8AC3E}">
        <p14:creationId xmlns:p14="http://schemas.microsoft.com/office/powerpoint/2010/main" val="73991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01F3976-C22A-5A40-8B7C-F7B7A71550A2}" type="datetime1">
              <a:rPr lang="en-US" smtClean="0"/>
              <a:t>12/12/17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4D4146-082B-804F-ADD2-E6DEC5F40B37}" type="datetime1">
              <a:rPr lang="en-US" smtClean="0"/>
              <a:t>12/12/17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58AEF2B-C5D1-4745-9685-4F35B99077F9}" type="datetime1">
              <a:rPr lang="en-US" smtClean="0"/>
              <a:t>12/12/17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1BD2A97-F907-9043-8FE8-4D0F39520169}" type="datetime1">
              <a:rPr lang="en-US" smtClean="0"/>
              <a:t>12/12/17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758EBF5-C1A8-DB4E-BAAB-DD1EF5831F3B}" type="datetime1">
              <a:rPr lang="en-US" smtClean="0"/>
              <a:t>12/12/17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ECF61B-CD69-D541-8BCC-C2E04062D86F}" type="datetime1">
              <a:rPr lang="en-US" smtClean="0"/>
              <a:t>12/12/17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66508CD-D4B3-B142-942E-9B6359A25EFE}" type="datetime1">
              <a:rPr lang="en-US" smtClean="0"/>
              <a:t>12/12/17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F547F03-BFE3-9347-AE5F-E7FED37C7882}" type="datetime1">
              <a:rPr lang="en-US" smtClean="0"/>
              <a:t>12/12/17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B4E079C-9BB3-F643-96D0-E14355266EAB}" type="datetime1">
              <a:rPr lang="en-US" smtClean="0"/>
              <a:t>12/12/17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E67F14A-3C51-FB4B-AACD-4D38374EBAF7}" type="datetime1">
              <a:rPr lang="en-US" smtClean="0"/>
              <a:t>12/12/17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054E72C-F2FA-CC41-85B7-8AAA0F330FF8}" type="datetime1">
              <a:rPr lang="en-US" smtClean="0"/>
              <a:t>12/12/17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2F6ADE-C683-654A-B1E9-32D694B58E62}" type="datetime1">
              <a:rPr lang="en-US" smtClean="0"/>
              <a:t>12/12/17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Zirui Ding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EA9D641-059A-8D47-81A3-FCF26F767C05}" type="datetime1">
              <a:rPr lang="en-US" smtClean="0"/>
              <a:t>12/12/17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smtClean="0"/>
              <a:t>Zirui Ding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1" Type="http://schemas.openxmlformats.org/officeDocument/2006/relationships/image" Target="../media/image27.png"/><Relationship Id="rId12" Type="http://schemas.openxmlformats.org/officeDocument/2006/relationships/image" Target="../media/image28.png"/><Relationship Id="rId13" Type="http://schemas.openxmlformats.org/officeDocument/2006/relationships/image" Target="../media/image29.png"/><Relationship Id="rId1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tiff"/><Relationship Id="rId5" Type="http://schemas.openxmlformats.org/officeDocument/2006/relationships/image" Target="../media/image33.png"/><Relationship Id="rId6" Type="http://schemas.openxmlformats.org/officeDocument/2006/relationships/image" Target="../media/image34.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tiff"/><Relationship Id="rId6" Type="http://schemas.openxmlformats.org/officeDocument/2006/relationships/image" Target="../media/image38.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tiff"/><Relationship Id="rId4" Type="http://schemas.openxmlformats.org/officeDocument/2006/relationships/image" Target="../media/image41.tiff"/><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lq8o6mh1WNc" TargetMode="External"/><Relationship Id="rId3" Type="http://schemas.openxmlformats.org/officeDocument/2006/relationships/hyperlink" Target="https://youtu.be/nxN74MNMMz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wendykan/lending-club-loan-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r>
              <a:rPr lang="en-US" altLang="en-US" sz="3200" dirty="0" smtClean="0"/>
              <a:t/>
            </a:r>
            <a:br>
              <a:rPr lang="en-US" altLang="en-US" sz="3200" dirty="0" smtClean="0"/>
            </a:br>
            <a:r>
              <a:rPr lang="en-US" altLang="en-US" sz="2400" dirty="0" smtClean="0"/>
              <a:t>Final Project</a:t>
            </a:r>
            <a:r>
              <a:rPr lang="en-US" altLang="en-US" sz="3200" dirty="0" smtClean="0"/>
              <a:t/>
            </a:r>
            <a:br>
              <a:rPr lang="en-US" altLang="en-US" sz="3200" dirty="0" smtClean="0"/>
            </a:br>
            <a:r>
              <a:rPr lang="en-US" altLang="en-US" sz="3200" dirty="0" smtClean="0"/>
              <a:t> Neural Network Default Model</a:t>
            </a:r>
            <a:r>
              <a:rPr lang="en-US" altLang="en-US" sz="3200" b="1" dirty="0" smtClean="0"/>
              <a:t/>
            </a:r>
            <a:br>
              <a:rPr lang="en-US" altLang="en-US" sz="3200" b="1" dirty="0" smtClean="0"/>
            </a:br>
            <a:endParaRPr lang="en-US" altLang="en-US" sz="3200" b="1" dirty="0" smtClean="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smtClean="0">
                <a:solidFill>
                  <a:schemeClr val="tx2">
                    <a:lumMod val="75000"/>
                  </a:schemeClr>
                </a:solidFill>
              </a:rPr>
              <a:t>Ding, Zirui</a:t>
            </a:r>
            <a:endParaRPr lang="en-US" sz="2400" dirty="0" smtClean="0">
              <a:solidFill>
                <a:schemeClr val="tx2">
                  <a:lumMod val="75000"/>
                </a:schemeClr>
              </a:solidFill>
            </a:endParaRPr>
          </a:p>
          <a:p>
            <a:pPr eaLnBrk="1" hangingPunct="1">
              <a:defRPr/>
            </a:pPr>
            <a:endParaRPr lang="en-US" sz="2400" b="1" dirty="0" smtClean="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Zirui Ding</a:t>
            </a: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3429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5813" y="5029200"/>
            <a:ext cx="4949825" cy="1200150"/>
          </a:xfrm>
          <a:prstGeom prst="rect">
            <a:avLst/>
          </a:prstGeom>
          <a:noFill/>
        </p:spPr>
        <p:txBody>
          <a:bodyPr>
            <a:spAutoFit/>
          </a:bodyPr>
          <a:lstStyle/>
          <a:p>
            <a:pPr algn="ctr">
              <a:defRPr/>
            </a:pPr>
            <a:r>
              <a:rPr lang="en-US" dirty="0" smtClean="0">
                <a:solidFill>
                  <a:schemeClr val="bg2">
                    <a:lumMod val="25000"/>
                  </a:schemeClr>
                </a:solidFill>
              </a:rPr>
              <a:t>CSCI E-63 Big Data Analytics</a:t>
            </a:r>
            <a:endParaRPr lang="en-US" dirty="0">
              <a:solidFill>
                <a:schemeClr val="bg2">
                  <a:lumMod val="25000"/>
                </a:schemeClr>
              </a:solidFill>
            </a:endParaRPr>
          </a:p>
          <a:p>
            <a:pPr algn="ctr">
              <a:defRPr/>
            </a:pPr>
            <a:r>
              <a:rPr lang="en-US" b="1" dirty="0">
                <a:solidFill>
                  <a:schemeClr val="bg2">
                    <a:lumMod val="25000"/>
                  </a:schemeClr>
                </a:solidFill>
              </a:rPr>
              <a:t>Harvard University Extension School</a:t>
            </a:r>
          </a:p>
          <a:p>
            <a:pPr algn="ctr">
              <a:defRPr/>
            </a:pPr>
            <a:r>
              <a:rPr lang="en-US" sz="1600" dirty="0">
                <a:solidFill>
                  <a:schemeClr val="bg2">
                    <a:lumMod val="25000"/>
                  </a:schemeClr>
                </a:solidFill>
              </a:rPr>
              <a:t>Prof.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Hidden Layer Model </a:t>
            </a:r>
            <a:r>
              <a:rPr lang="mr-IN" dirty="0"/>
              <a:t>–</a:t>
            </a:r>
            <a:r>
              <a:rPr lang="en-US" dirty="0"/>
              <a:t> Cont.</a:t>
            </a:r>
          </a:p>
        </p:txBody>
      </p:sp>
      <p:sp>
        <p:nvSpPr>
          <p:cNvPr id="3" name="Content Placeholder 2"/>
          <p:cNvSpPr>
            <a:spLocks noGrp="1"/>
          </p:cNvSpPr>
          <p:nvPr>
            <p:ph idx="1"/>
          </p:nvPr>
        </p:nvSpPr>
        <p:spPr/>
        <p:txBody>
          <a:bodyPr/>
          <a:lstStyle/>
          <a:p>
            <a:r>
              <a:rPr lang="en-US" dirty="0" smtClean="0"/>
              <a:t>The first function </a:t>
            </a:r>
            <a:r>
              <a:rPr lang="en-US" dirty="0" err="1" smtClean="0"/>
              <a:t>scale_train_data</a:t>
            </a:r>
            <a:r>
              <a:rPr lang="en-US" dirty="0" smtClean="0"/>
              <a:t>() uses training data set as input.</a:t>
            </a:r>
          </a:p>
          <a:p>
            <a:r>
              <a:rPr lang="en-US" dirty="0" err="1" smtClean="0"/>
              <a:t>StandardScaler</a:t>
            </a:r>
            <a:r>
              <a:rPr lang="en-US" dirty="0" smtClean="0"/>
              <a:t> function under </a:t>
            </a:r>
            <a:r>
              <a:rPr lang="en-US" dirty="0" err="1" smtClean="0"/>
              <a:t>sklearn</a:t>
            </a:r>
            <a:r>
              <a:rPr lang="en-US" dirty="0" smtClean="0"/>
              <a:t> is used to transform the four target input variables, namely loan amount, interest rate, annual income and earliest credit line.</a:t>
            </a:r>
          </a:p>
          <a:p>
            <a:r>
              <a:rPr lang="en-US" dirty="0" smtClean="0"/>
              <a:t>The function transforms the target variable into zero mean, unit variance variable.</a:t>
            </a:r>
          </a:p>
          <a:p>
            <a:r>
              <a:rPr lang="en-US" dirty="0" smtClean="0"/>
              <a:t>It returns the transformed training dataset together with the four scaling functions.</a:t>
            </a:r>
          </a:p>
          <a:p>
            <a:r>
              <a:rPr lang="en-US" dirty="0" smtClean="0"/>
              <a:t> in the second function </a:t>
            </a:r>
            <a:r>
              <a:rPr lang="en-US" dirty="0" err="1" smtClean="0"/>
              <a:t>apply_scaler</a:t>
            </a:r>
            <a:r>
              <a:rPr lang="en-US" dirty="0" smtClean="0"/>
              <a:t>(), testing set and validation set are transformed using the scaling functions.</a:t>
            </a:r>
          </a:p>
          <a:p>
            <a:r>
              <a:rPr lang="en-US" dirty="0" smtClean="0"/>
              <a:t>An example of scaled dataset is shown below:</a:t>
            </a:r>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6" name="Picture 5"/>
          <p:cNvPicPr>
            <a:picLocks noChangeAspect="1"/>
          </p:cNvPicPr>
          <p:nvPr/>
        </p:nvPicPr>
        <p:blipFill>
          <a:blip r:embed="rId2"/>
          <a:stretch>
            <a:fillRect/>
          </a:stretch>
        </p:blipFill>
        <p:spPr>
          <a:xfrm>
            <a:off x="609600" y="4191000"/>
            <a:ext cx="8077200" cy="1698545"/>
          </a:xfrm>
          <a:prstGeom prst="rect">
            <a:avLst/>
          </a:prstGeom>
        </p:spPr>
      </p:pic>
    </p:spTree>
    <p:extLst>
      <p:ext uri="{BB962C8B-B14F-4D97-AF65-F5344CB8AC3E}">
        <p14:creationId xmlns:p14="http://schemas.microsoft.com/office/powerpoint/2010/main" val="1086440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Hidden Layer Model </a:t>
            </a:r>
            <a:r>
              <a:rPr lang="mr-IN" dirty="0"/>
              <a:t>–</a:t>
            </a:r>
            <a:r>
              <a:rPr lang="en-US" dirty="0"/>
              <a:t> Cont.</a:t>
            </a:r>
          </a:p>
        </p:txBody>
      </p:sp>
      <p:sp>
        <p:nvSpPr>
          <p:cNvPr id="3" name="Content Placeholder 2"/>
          <p:cNvSpPr>
            <a:spLocks noGrp="1"/>
          </p:cNvSpPr>
          <p:nvPr>
            <p:ph idx="1"/>
          </p:nvPr>
        </p:nvSpPr>
        <p:spPr/>
        <p:txBody>
          <a:bodyPr/>
          <a:lstStyle/>
          <a:p>
            <a:r>
              <a:rPr lang="en-US" dirty="0" smtClean="0"/>
              <a:t>After scaling the variables, the 10-node 1 hidden layer model provides the same accuracy. The running time is 2 seconds behind. The impact of scaling is minor in this case.</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sp>
        <p:nvSpPr>
          <p:cNvPr id="6" name="Rectangle 5"/>
          <p:cNvSpPr/>
          <p:nvPr/>
        </p:nvSpPr>
        <p:spPr>
          <a:xfrm>
            <a:off x="457200" y="1720352"/>
            <a:ext cx="7315200" cy="3054682"/>
          </a:xfrm>
          <a:prstGeom prst="rect">
            <a:avLst/>
          </a:prstGeom>
        </p:spPr>
        <p:txBody>
          <a:bodyPr wrap="square">
            <a:spAutoFit/>
          </a:bodyPr>
          <a:lstStyle/>
          <a:p>
            <a:pPr marL="342900" lvl="0" indent="-342900">
              <a:lnSpc>
                <a:spcPts val="1050"/>
              </a:lnSpc>
              <a:spcAft>
                <a:spcPts val="0"/>
              </a:spcAft>
              <a:tabLst>
                <a:tab pos="457200" algn="l"/>
              </a:tabLst>
            </a:pPr>
            <a:r>
              <a:rPr lang="en-US" sz="900" dirty="0" err="1" smtClean="0">
                <a:solidFill>
                  <a:srgbClr val="000000"/>
                </a:solidFill>
                <a:latin typeface="Consolas" charset="0"/>
                <a:ea typeface="Times New Roman" charset="0"/>
              </a:rPr>
              <a:t>batch_size</a:t>
            </a:r>
            <a:r>
              <a:rPr lang="en-US" sz="900" dirty="0" smtClean="0">
                <a:solidFill>
                  <a:srgbClr val="000000"/>
                </a:solidFill>
                <a:latin typeface="Consolas" charset="0"/>
                <a:ea typeface="Times New Roman" charset="0"/>
              </a:rPr>
              <a:t>=50</a:t>
            </a:r>
            <a:r>
              <a:rPr lang="en-US" sz="1200" dirty="0">
                <a:latin typeface="Times New Roman" charset="0"/>
                <a:ea typeface="Calibri" charset="0"/>
              </a:rPr>
              <a:t>  </a:t>
            </a: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rPr>
              <a:t>init</a:t>
            </a:r>
            <a:r>
              <a:rPr lang="en-US" sz="900" dirty="0">
                <a:solidFill>
                  <a:srgbClr val="000000"/>
                </a:solidFill>
                <a:latin typeface="Consolas" charset="0"/>
                <a:ea typeface="Times New Roman" charset="0"/>
              </a:rPr>
              <a:t> = </a:t>
            </a:r>
            <a:r>
              <a:rPr lang="en-US" sz="900" dirty="0" err="1">
                <a:solidFill>
                  <a:srgbClr val="000000"/>
                </a:solidFill>
                <a:latin typeface="Consolas" charset="0"/>
                <a:ea typeface="Times New Roman" charset="0"/>
              </a:rPr>
              <a:t>tf.global_variables_initializer</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with </a:t>
            </a:r>
            <a:r>
              <a:rPr lang="en-US" sz="900" dirty="0" err="1">
                <a:solidFill>
                  <a:srgbClr val="000000"/>
                </a:solidFill>
                <a:latin typeface="Consolas" charset="0"/>
                <a:ea typeface="Times New Roman" charset="0"/>
              </a:rPr>
              <a:t>tf.Session</a:t>
            </a:r>
            <a:r>
              <a:rPr lang="en-US" sz="900" dirty="0">
                <a:solidFill>
                  <a:srgbClr val="000000"/>
                </a:solidFill>
                <a:latin typeface="Consolas" charset="0"/>
                <a:ea typeface="Times New Roman" charset="0"/>
              </a:rPr>
              <a:t>() as </a:t>
            </a:r>
            <a:r>
              <a:rPr lang="en-US" sz="900" dirty="0" err="1">
                <a:solidFill>
                  <a:srgbClr val="000000"/>
                </a:solidFill>
                <a:latin typeface="Consolas" charset="0"/>
                <a:ea typeface="Times New Roman" charset="0"/>
              </a:rPr>
              <a:t>sess</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init.run</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for</a:t>
            </a:r>
            <a:r>
              <a:rPr lang="en-US" sz="900" dirty="0">
                <a:solidFill>
                  <a:srgbClr val="000000"/>
                </a:solidFill>
                <a:latin typeface="Consolas" charset="0"/>
                <a:ea typeface="Times New Roman" charset="0"/>
              </a:rPr>
              <a:t> iteration </a:t>
            </a:r>
            <a:r>
              <a:rPr lang="en-US" sz="900" b="1" dirty="0">
                <a:solidFill>
                  <a:srgbClr val="006699"/>
                </a:solidFill>
                <a:latin typeface="Consolas" charset="0"/>
                <a:ea typeface="Times New Roman" charset="0"/>
              </a:rPr>
              <a:t>in</a:t>
            </a:r>
            <a:r>
              <a:rPr lang="en-US" sz="900" dirty="0">
                <a:solidFill>
                  <a:srgbClr val="000000"/>
                </a:solidFill>
                <a:latin typeface="Consolas" charset="0"/>
                <a:ea typeface="Times New Roman" charset="0"/>
              </a:rPr>
              <a:t> range(</a:t>
            </a:r>
            <a:r>
              <a:rPr lang="en-US" sz="900" dirty="0" err="1">
                <a:solidFill>
                  <a:srgbClr val="000000"/>
                </a:solidFill>
                <a:latin typeface="Consolas" charset="0"/>
                <a:ea typeface="Times New Roman" charset="0"/>
              </a:rPr>
              <a:t>len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scaled_train_set.index.values</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batch_size</a:t>
            </a:r>
            <a:r>
              <a:rPr lang="en-US" sz="900" dirty="0" smtClean="0">
                <a:solidFill>
                  <a:srgbClr val="000000"/>
                </a:solidFill>
                <a:latin typeface="Consolas" charset="0"/>
                <a:ea typeface="Times New Roman" charset="0"/>
              </a:rPr>
              <a:t>):</a:t>
            </a: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smtClean="0">
                <a:solidFill>
                  <a:srgbClr val="000000"/>
                </a:solidFill>
                <a:latin typeface="Consolas" charset="0"/>
                <a:ea typeface="Times New Roman" charset="0"/>
              </a:rPr>
              <a:t>	 X=</a:t>
            </a:r>
            <a:r>
              <a:rPr lang="en-US" sz="900" dirty="0" err="1" smtClean="0">
                <a:solidFill>
                  <a:srgbClr val="000000"/>
                </a:solidFill>
                <a:latin typeface="Consolas" charset="0"/>
                <a:ea typeface="Times New Roman" charset="0"/>
              </a:rPr>
              <a:t>scaled_train_set.iloc</a:t>
            </a:r>
            <a:r>
              <a:rPr lang="en-US" sz="900" dirty="0">
                <a:solidFill>
                  <a:srgbClr val="000000"/>
                </a:solidFill>
                <a:latin typeface="Consolas" charset="0"/>
                <a:ea typeface="Times New Roman" charset="0"/>
              </a:rPr>
              <a:t>[(iteration*</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):((iteration+1)*</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),1:9]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y=</a:t>
            </a:r>
            <a:r>
              <a:rPr lang="en-US" sz="900" dirty="0" err="1">
                <a:solidFill>
                  <a:srgbClr val="000000"/>
                </a:solidFill>
                <a:latin typeface="Consolas" charset="0"/>
                <a:ea typeface="Times New Roman" charset="0"/>
              </a:rPr>
              <a:t>scaled_train_set.iloc</a:t>
            </a:r>
            <a:r>
              <a:rPr lang="en-US" sz="900" dirty="0">
                <a:solidFill>
                  <a:srgbClr val="000000"/>
                </a:solidFill>
                <a:latin typeface="Consolas" charset="0"/>
                <a:ea typeface="Times New Roman" charset="0"/>
              </a:rPr>
              <a:t>[(iteration*</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):((iteration+1)*</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),0]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lo=</a:t>
            </a:r>
            <a:r>
              <a:rPr lang="en-US" sz="900" dirty="0" err="1">
                <a:solidFill>
                  <a:srgbClr val="000000"/>
                </a:solidFill>
                <a:latin typeface="Consolas" charset="0"/>
                <a:ea typeface="Times New Roman" charset="0"/>
              </a:rPr>
              <a:t>sess.run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training_op</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input_x:X,input_y:y</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a:solidFill>
                  <a:srgbClr val="008200"/>
                </a:solidFill>
                <a:latin typeface="Consolas" charset="0"/>
                <a:ea typeface="Times New Roman" charset="0"/>
              </a:rPr>
              <a:t>#running test set and validation set</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test_prediction,test_accuracy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sess.run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probability,accuracy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input_x:scaled_test_set.iloc</a:t>
            </a:r>
            <a:r>
              <a:rPr lang="en-US" sz="900" dirty="0">
                <a:solidFill>
                  <a:srgbClr val="000000"/>
                </a:solidFill>
                <a:latin typeface="Consolas" charset="0"/>
                <a:ea typeface="Times New Roman" charset="0"/>
              </a:rPr>
              <a:t>[:,1:9],</a:t>
            </a:r>
            <a:r>
              <a:rPr lang="en-US" sz="900" dirty="0" err="1">
                <a:solidFill>
                  <a:srgbClr val="000000"/>
                </a:solidFill>
                <a:latin typeface="Consolas" charset="0"/>
                <a:ea typeface="Times New Roman" charset="0"/>
              </a:rPr>
              <a:t>input_y:scaled_test_set.iloc</a:t>
            </a:r>
            <a:r>
              <a:rPr lang="en-US" sz="900" dirty="0">
                <a:solidFill>
                  <a:srgbClr val="000000"/>
                </a:solidFill>
                <a:latin typeface="Consolas" charset="0"/>
                <a:ea typeface="Times New Roman" charset="0"/>
              </a:rPr>
              <a:t>[:,0]})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 pos="457200" algn="l"/>
              </a:tabLst>
            </a:pP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print</a:t>
            </a:r>
            <a:r>
              <a:rPr lang="en-US" sz="900" dirty="0">
                <a:solidFill>
                  <a:srgbClr val="000000"/>
                </a:solidFill>
                <a:latin typeface="Consolas" charset="0"/>
                <a:ea typeface="Times New Roman" charset="0"/>
              </a:rPr>
              <a:t>(list(zip(</a:t>
            </a:r>
            <a:r>
              <a:rPr lang="en-US" sz="900" dirty="0" err="1">
                <a:solidFill>
                  <a:srgbClr val="000000"/>
                </a:solidFill>
                <a:latin typeface="Consolas" charset="0"/>
                <a:ea typeface="Times New Roman" charset="0"/>
              </a:rPr>
              <a:t>scaled_test_set.iloc</a:t>
            </a:r>
            <a:r>
              <a:rPr lang="en-US" sz="900" dirty="0">
                <a:solidFill>
                  <a:srgbClr val="000000"/>
                </a:solidFill>
                <a:latin typeface="Consolas" charset="0"/>
                <a:ea typeface="Times New Roman" charset="0"/>
              </a:rPr>
              <a:t>[:,0],</a:t>
            </a:r>
            <a:r>
              <a:rPr lang="en-US" sz="900" dirty="0" err="1">
                <a:solidFill>
                  <a:srgbClr val="000000"/>
                </a:solidFill>
                <a:latin typeface="Consolas" charset="0"/>
                <a:ea typeface="Times New Roman" charset="0"/>
              </a:rPr>
              <a:t>test_prediction</a:t>
            </a:r>
            <a:r>
              <a:rPr lang="en-US" sz="900" dirty="0">
                <a:solidFill>
                  <a:srgbClr val="000000"/>
                </a:solidFill>
                <a:latin typeface="Consolas" charset="0"/>
                <a:ea typeface="Times New Roman" charset="0"/>
              </a:rPr>
              <a:t>))[0:10])       </a:t>
            </a:r>
            <a:endParaRPr lang="en-US" sz="900" dirty="0" smtClean="0">
              <a:solidFill>
                <a:srgbClr val="000000"/>
              </a:solidFill>
              <a:latin typeface="Consolas" charset="0"/>
              <a:ea typeface="Times New Roman" charset="0"/>
            </a:endParaRPr>
          </a:p>
          <a:p>
            <a:pPr marL="342900" lvl="0" indent="-342900">
              <a:lnSpc>
                <a:spcPts val="1050"/>
              </a:lnSpc>
              <a:spcAft>
                <a:spcPts val="0"/>
              </a:spcAft>
              <a:tabLst>
                <a:tab pos="457200" algn="l"/>
                <a:tab pos="457200" algn="l"/>
                <a:tab pos="457200" algn="l"/>
                <a:tab pos="457200" algn="l"/>
              </a:tabLst>
            </a:pPr>
            <a:r>
              <a:rPr lang="en-US" sz="900" b="1" dirty="0" smtClean="0">
                <a:solidFill>
                  <a:srgbClr val="000000"/>
                </a:solidFill>
                <a:latin typeface="Consolas" charset="0"/>
                <a:ea typeface="Times New Roman" charset="0"/>
              </a:rPr>
              <a:t>    </a:t>
            </a:r>
            <a:r>
              <a:rPr lang="en-US" sz="900" b="1" dirty="0" smtClean="0">
                <a:solidFill>
                  <a:srgbClr val="006699"/>
                </a:solidFill>
                <a:latin typeface="Consolas" charset="0"/>
                <a:ea typeface="Times New Roman" charset="0"/>
              </a:rPr>
              <a:t>print</a:t>
            </a:r>
            <a:r>
              <a:rPr lang="en-US" sz="900" dirty="0" smtClean="0">
                <a:solidFill>
                  <a:srgbClr val="000000"/>
                </a:solidFill>
                <a:latin typeface="Consolas" charset="0"/>
                <a:ea typeface="Times New Roman" charset="0"/>
              </a:rPr>
              <a:t>(</a:t>
            </a:r>
            <a:r>
              <a:rPr lang="en-US" sz="900" dirty="0" err="1" smtClean="0">
                <a:solidFill>
                  <a:srgbClr val="000000"/>
                </a:solidFill>
                <a:latin typeface="Consolas" charset="0"/>
                <a:ea typeface="Times New Roman" charset="0"/>
              </a:rPr>
              <a:t>test_accuracy</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validate_prediction,validate_accuracy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sess.run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probability,accuracy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input_x:scaled_validation_set.iloc</a:t>
            </a:r>
            <a:r>
              <a:rPr lang="en-US" sz="900" dirty="0">
                <a:solidFill>
                  <a:srgbClr val="000000"/>
                </a:solidFill>
                <a:latin typeface="Consolas" charset="0"/>
                <a:ea typeface="Times New Roman" charset="0"/>
              </a:rPr>
              <a:t>[:,1:9],</a:t>
            </a:r>
            <a:r>
              <a:rPr lang="en-US" sz="900" dirty="0" err="1">
                <a:solidFill>
                  <a:srgbClr val="000000"/>
                </a:solidFill>
                <a:latin typeface="Consolas" charset="0"/>
                <a:ea typeface="Times New Roman" charset="0"/>
              </a:rPr>
              <a:t>input_y:scaled_validation_set.iloc</a:t>
            </a:r>
            <a:r>
              <a:rPr lang="en-US" sz="900" dirty="0">
                <a:solidFill>
                  <a:srgbClr val="000000"/>
                </a:solidFill>
                <a:latin typeface="Consolas" charset="0"/>
                <a:ea typeface="Times New Roman" charset="0"/>
              </a:rPr>
              <a:t>[:,0]})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 pos="457200" algn="l"/>
              </a:tabLst>
            </a:pPr>
            <a:r>
              <a:rPr lang="en-US" sz="900" dirty="0">
                <a:solidFill>
                  <a:srgbClr val="000000"/>
                </a:solidFill>
                <a:latin typeface="Consolas" charset="0"/>
                <a:ea typeface="Times New Roman" charset="0"/>
              </a:rPr>
              <a:t>    </a:t>
            </a:r>
            <a:r>
              <a:rPr lang="en-US" sz="900" dirty="0">
                <a:solidFill>
                  <a:srgbClr val="008200"/>
                </a:solidFill>
                <a:latin typeface="Consolas" charset="0"/>
                <a:ea typeface="Times New Roman" charset="0"/>
              </a:rPr>
              <a:t>#print(zip(</a:t>
            </a:r>
            <a:r>
              <a:rPr lang="en-US" sz="900" dirty="0" err="1">
                <a:solidFill>
                  <a:srgbClr val="008200"/>
                </a:solidFill>
                <a:latin typeface="Consolas" charset="0"/>
                <a:ea typeface="Times New Roman" charset="0"/>
              </a:rPr>
              <a:t>validation_set.iloc</a:t>
            </a:r>
            <a:r>
              <a:rPr lang="en-US" sz="900" dirty="0">
                <a:solidFill>
                  <a:srgbClr val="008200"/>
                </a:solidFill>
                <a:latin typeface="Consolas" charset="0"/>
                <a:ea typeface="Times New Roman" charset="0"/>
              </a:rPr>
              <a:t>[:,8],</a:t>
            </a:r>
            <a:r>
              <a:rPr lang="en-US" sz="900" dirty="0" err="1">
                <a:solidFill>
                  <a:srgbClr val="008200"/>
                </a:solidFill>
                <a:latin typeface="Consolas" charset="0"/>
                <a:ea typeface="Times New Roman" charset="0"/>
              </a:rPr>
              <a:t>validate_prediction</a:t>
            </a:r>
            <a:r>
              <a:rPr lang="en-US" sz="900" dirty="0">
                <a:solidFill>
                  <a:srgbClr val="008200"/>
                </a:solidFill>
                <a:latin typeface="Consolas" charset="0"/>
                <a:ea typeface="Times New Roman" charset="0"/>
              </a:rPr>
              <a:t>))</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 pos="457200" algn="l"/>
                <a:tab pos="457200" algn="l"/>
              </a:tabLst>
            </a:pP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print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validate_accuracy</a:t>
            </a:r>
            <a:r>
              <a:rPr lang="en-US" sz="900" dirty="0">
                <a:solidFill>
                  <a:srgbClr val="000000"/>
                </a:solidFill>
                <a:latin typeface="Consolas" charset="0"/>
                <a:ea typeface="Times New Roman" charset="0"/>
              </a:rPr>
              <a:t>)       </a:t>
            </a:r>
          </a:p>
          <a:p>
            <a:pPr marL="342900" lvl="0" indent="-342900">
              <a:lnSpc>
                <a:spcPts val="1050"/>
              </a:lnSpc>
              <a:spcAft>
                <a:spcPts val="0"/>
              </a:spcAft>
              <a:tabLst>
                <a:tab pos="457200" algn="l"/>
                <a:tab pos="457200" algn="l"/>
                <a:tab pos="457200" algn="l"/>
                <a:tab pos="457200" algn="l"/>
                <a:tab pos="457200" algn="l"/>
              </a:tabLst>
            </a:pPr>
            <a:r>
              <a:rPr lang="en-US" sz="900" dirty="0">
                <a:solidFill>
                  <a:srgbClr val="000000"/>
                </a:solidFill>
                <a:latin typeface="Consolas" charset="0"/>
                <a:ea typeface="Times New Roman" charset="0"/>
              </a:rPr>
              <a:t> </a:t>
            </a:r>
            <a:r>
              <a:rPr lang="en-US" sz="900" dirty="0" smtClean="0">
                <a:solidFill>
                  <a:srgbClr val="000000"/>
                </a:solidFill>
                <a:latin typeface="Consolas" charset="0"/>
                <a:ea typeface="Times New Roman" charset="0"/>
              </a:rPr>
              <a:t>   </a:t>
            </a:r>
            <a:r>
              <a:rPr lang="en-US" sz="900" dirty="0" err="1" smtClean="0">
                <a:solidFill>
                  <a:srgbClr val="000000"/>
                </a:solidFill>
                <a:latin typeface="Consolas" charset="0"/>
                <a:ea typeface="Times New Roman" charset="0"/>
              </a:rPr>
              <a:t>sess.close</a:t>
            </a:r>
            <a:r>
              <a:rPr lang="en-US" sz="900" dirty="0">
                <a:solidFill>
                  <a:srgbClr val="000000"/>
                </a:solidFill>
                <a:latin typeface="Consolas" charset="0"/>
                <a:ea typeface="Times New Roman" charset="0"/>
              </a:rPr>
              <a:t>()</a:t>
            </a:r>
            <a:endParaRPr lang="en-US" sz="1200" dirty="0">
              <a:solidFill>
                <a:srgbClr val="000000"/>
              </a:solidFill>
              <a:effectLst/>
              <a:latin typeface="Times New Roman" charset="0"/>
              <a:ea typeface="Calibri" charset="0"/>
            </a:endParaRPr>
          </a:p>
        </p:txBody>
      </p:sp>
      <p:pic>
        <p:nvPicPr>
          <p:cNvPr id="8" name="Picture 7"/>
          <p:cNvPicPr>
            <a:picLocks noChangeAspect="1"/>
          </p:cNvPicPr>
          <p:nvPr/>
        </p:nvPicPr>
        <p:blipFill>
          <a:blip r:embed="rId2"/>
          <a:stretch>
            <a:fillRect/>
          </a:stretch>
        </p:blipFill>
        <p:spPr>
          <a:xfrm>
            <a:off x="304800" y="4817068"/>
            <a:ext cx="8108731" cy="1283683"/>
          </a:xfrm>
          <a:prstGeom prst="rect">
            <a:avLst/>
          </a:prstGeom>
        </p:spPr>
      </p:pic>
    </p:spTree>
    <p:extLst>
      <p:ext uri="{BB962C8B-B14F-4D97-AF65-F5344CB8AC3E}">
        <p14:creationId xmlns:p14="http://schemas.microsoft.com/office/powerpoint/2010/main" val="213496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Hidden Layer Model </a:t>
            </a:r>
            <a:r>
              <a:rPr lang="mr-IN" dirty="0"/>
              <a:t>–</a:t>
            </a:r>
            <a:r>
              <a:rPr lang="en-US" dirty="0"/>
              <a:t> Cont.</a:t>
            </a:r>
          </a:p>
        </p:txBody>
      </p:sp>
      <p:sp>
        <p:nvSpPr>
          <p:cNvPr id="3" name="Content Placeholder 2"/>
          <p:cNvSpPr>
            <a:spLocks noGrp="1"/>
          </p:cNvSpPr>
          <p:nvPr>
            <p:ph idx="1"/>
          </p:nvPr>
        </p:nvSpPr>
        <p:spPr/>
        <p:txBody>
          <a:bodyPr/>
          <a:lstStyle/>
          <a:p>
            <a:r>
              <a:rPr lang="en-US" dirty="0" smtClean="0"/>
              <a:t>I packed the function so we can adjust the number of nodes in the 1-hidden layer structure to explore how changing nodes can will impact the accuracy and efficiency of the model.</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sp>
        <p:nvSpPr>
          <p:cNvPr id="6" name="Rectangle 5"/>
          <p:cNvSpPr/>
          <p:nvPr/>
        </p:nvSpPr>
        <p:spPr>
          <a:xfrm>
            <a:off x="457200" y="1813932"/>
            <a:ext cx="8382000" cy="3901068"/>
          </a:xfrm>
          <a:prstGeom prst="rect">
            <a:avLst/>
          </a:prstGeom>
        </p:spPr>
        <p:txBody>
          <a:bodyPr wrap="square">
            <a:spAutoFit/>
          </a:bodyPr>
          <a:lstStyle/>
          <a:p>
            <a:pPr marL="342900" lvl="0" indent="-342900">
              <a:lnSpc>
                <a:spcPts val="1050"/>
              </a:lnSpc>
              <a:spcAft>
                <a:spcPts val="0"/>
              </a:spcAft>
              <a:tabLst>
                <a:tab pos="457200" algn="l"/>
              </a:tabLst>
            </a:pPr>
            <a:r>
              <a:rPr lang="en-US" sz="900" b="1" dirty="0">
                <a:solidFill>
                  <a:srgbClr val="006699"/>
                </a:solidFill>
                <a:latin typeface="Consolas" charset="0"/>
                <a:ea typeface="Times New Roman" charset="0"/>
              </a:rPr>
              <a:t>for</a:t>
            </a:r>
            <a:r>
              <a:rPr lang="en-US" sz="900" dirty="0">
                <a:solidFill>
                  <a:srgbClr val="000000"/>
                </a:solidFill>
                <a:latin typeface="Consolas" charset="0"/>
                <a:ea typeface="Times New Roman" charset="0"/>
              </a:rPr>
              <a:t> n </a:t>
            </a:r>
            <a:r>
              <a:rPr lang="en-US" sz="900" b="1" dirty="0">
                <a:solidFill>
                  <a:srgbClr val="006699"/>
                </a:solidFill>
                <a:latin typeface="Consolas" charset="0"/>
                <a:ea typeface="Times New Roman" charset="0"/>
              </a:rPr>
              <a:t>in</a:t>
            </a:r>
            <a:r>
              <a:rPr lang="en-US" sz="900" dirty="0">
                <a:solidFill>
                  <a:srgbClr val="000000"/>
                </a:solidFill>
                <a:latin typeface="Consolas" charset="0"/>
                <a:ea typeface="Times New Roman" charset="0"/>
              </a:rPr>
              <a:t> [4,6,8,10,12,14,16]:  </a:t>
            </a: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hidden=</a:t>
            </a:r>
            <a:r>
              <a:rPr lang="en-US" sz="900" dirty="0" err="1">
                <a:solidFill>
                  <a:srgbClr val="000000"/>
                </a:solidFill>
                <a:latin typeface="Consolas" charset="0"/>
                <a:ea typeface="Times New Roman" charset="0"/>
              </a:rPr>
              <a:t>construct_neural_layer</a:t>
            </a:r>
            <a:r>
              <a:rPr lang="en-US" sz="900" dirty="0">
                <a:solidFill>
                  <a:srgbClr val="000000"/>
                </a:solidFill>
                <a:latin typeface="Consolas" charset="0"/>
                <a:ea typeface="Times New Roman" charset="0"/>
              </a:rPr>
              <a:t>(n,input_x,</a:t>
            </a:r>
            <a:r>
              <a:rPr lang="en-US" sz="900" dirty="0">
                <a:solidFill>
                  <a:srgbClr val="0000FF"/>
                </a:solidFill>
                <a:latin typeface="Consolas" charset="0"/>
                <a:ea typeface="Times New Roman" charset="0"/>
              </a:rPr>
              <a:t>"Hidden_Layer"</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activation_fnc</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t>
            </a:r>
            <a:r>
              <a:rPr lang="en-US" sz="900" dirty="0" err="1">
                <a:solidFill>
                  <a:srgbClr val="0000FF"/>
                </a:solidFill>
                <a:latin typeface="Consolas" charset="0"/>
                <a:ea typeface="Times New Roman" charset="0"/>
              </a:rPr>
              <a:t>relu</a:t>
            </a:r>
            <a:r>
              <a:rPr lang="en-US" sz="900" dirty="0">
                <a:solidFill>
                  <a:srgbClr val="0000FF"/>
                </a:solidFill>
                <a:latin typeface="Consolas" charset="0"/>
                <a:ea typeface="Times New Roman" charset="0"/>
              </a:rPr>
              <a:t>"</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output=</a:t>
            </a:r>
            <a:r>
              <a:rPr lang="en-US" sz="900" dirty="0" err="1">
                <a:solidFill>
                  <a:srgbClr val="000000"/>
                </a:solidFill>
                <a:latin typeface="Consolas" charset="0"/>
                <a:ea typeface="Times New Roman" charset="0"/>
              </a:rPr>
              <a:t>construct_neural_layer</a:t>
            </a:r>
            <a:r>
              <a:rPr lang="en-US" sz="900" dirty="0">
                <a:solidFill>
                  <a:srgbClr val="000000"/>
                </a:solidFill>
                <a:latin typeface="Consolas" charset="0"/>
                <a:ea typeface="Times New Roman" charset="0"/>
              </a:rPr>
              <a:t>(2,hidden,</a:t>
            </a:r>
            <a:r>
              <a:rPr lang="en-US" sz="900" dirty="0">
                <a:solidFill>
                  <a:srgbClr val="0000FF"/>
                </a:solidFill>
                <a:latin typeface="Consolas" charset="0"/>
                <a:ea typeface="Times New Roman" charset="0"/>
              </a:rPr>
              <a:t>"Output_Layer"</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loss=</a:t>
            </a:r>
            <a:r>
              <a:rPr lang="en-US" sz="900" dirty="0" err="1">
                <a:solidFill>
                  <a:srgbClr val="000000"/>
                </a:solidFill>
                <a:latin typeface="Consolas" charset="0"/>
                <a:ea typeface="Times New Roman" charset="0"/>
              </a:rPr>
              <a:t>tf.reduce_mean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tf.nn.sparse_softmax_cross_entropy_with_logits</a:t>
            </a:r>
            <a:r>
              <a:rPr lang="en-US" sz="900" dirty="0">
                <a:solidFill>
                  <a:srgbClr val="000000"/>
                </a:solidFill>
                <a:latin typeface="Consolas" charset="0"/>
                <a:ea typeface="Times New Roman" charset="0"/>
              </a:rPr>
              <a:t>(labels=</a:t>
            </a:r>
            <a:r>
              <a:rPr lang="en-US" sz="900" dirty="0" err="1">
                <a:solidFill>
                  <a:srgbClr val="000000"/>
                </a:solidFill>
                <a:latin typeface="Consolas" charset="0"/>
                <a:ea typeface="Times New Roman" charset="0"/>
              </a:rPr>
              <a:t>input_y,logits</a:t>
            </a:r>
            <a:r>
              <a:rPr lang="en-US" sz="900" dirty="0">
                <a:solidFill>
                  <a:srgbClr val="000000"/>
                </a:solidFill>
                <a:latin typeface="Consolas" charset="0"/>
                <a:ea typeface="Times New Roman" charset="0"/>
              </a:rPr>
              <a:t>=output))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accuracy=</a:t>
            </a:r>
            <a:r>
              <a:rPr lang="en-US" sz="900" dirty="0" err="1">
                <a:solidFill>
                  <a:srgbClr val="000000"/>
                </a:solidFill>
                <a:latin typeface="Consolas" charset="0"/>
                <a:ea typeface="Times New Roman" charset="0"/>
              </a:rPr>
              <a:t>tf.reduce_mean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tf.cast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tf.nn.in_top_k</a:t>
            </a:r>
            <a:r>
              <a:rPr lang="en-US" sz="900" dirty="0">
                <a:solidFill>
                  <a:srgbClr val="000000"/>
                </a:solidFill>
                <a:latin typeface="Consolas" charset="0"/>
                <a:ea typeface="Times New Roman" charset="0"/>
              </a:rPr>
              <a:t>(output,input_y,1),tf.float32))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with </a:t>
            </a:r>
            <a:r>
              <a:rPr lang="en-US" sz="900" dirty="0" err="1">
                <a:solidFill>
                  <a:srgbClr val="000000"/>
                </a:solidFill>
                <a:latin typeface="Consolas" charset="0"/>
                <a:ea typeface="Times New Roman" charset="0"/>
              </a:rPr>
              <a:t>tf.name_scope</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"train"</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optimizer = </a:t>
            </a:r>
            <a:r>
              <a:rPr lang="en-US" sz="900" dirty="0" err="1">
                <a:solidFill>
                  <a:srgbClr val="000000"/>
                </a:solidFill>
                <a:latin typeface="Consolas" charset="0"/>
                <a:ea typeface="Times New Roman" charset="0"/>
              </a:rPr>
              <a:t>tf.train.AdamOptimizer</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learning_rate</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training_op</a:t>
            </a:r>
            <a:r>
              <a:rPr lang="en-US" sz="900" dirty="0">
                <a:solidFill>
                  <a:srgbClr val="000000"/>
                </a:solidFill>
                <a:latin typeface="Consolas" charset="0"/>
                <a:ea typeface="Times New Roman" charset="0"/>
              </a:rPr>
              <a:t> = </a:t>
            </a:r>
            <a:r>
              <a:rPr lang="en-US" sz="900" dirty="0" err="1">
                <a:solidFill>
                  <a:srgbClr val="000000"/>
                </a:solidFill>
                <a:latin typeface="Consolas" charset="0"/>
                <a:ea typeface="Times New Roman" charset="0"/>
              </a:rPr>
              <a:t>optimizer.minimize</a:t>
            </a:r>
            <a:r>
              <a:rPr lang="en-US" sz="900" dirty="0">
                <a:solidFill>
                  <a:srgbClr val="000000"/>
                </a:solidFill>
                <a:latin typeface="Consolas" charset="0"/>
                <a:ea typeface="Times New Roman" charset="0"/>
              </a:rPr>
              <a:t>(loss</a:t>
            </a:r>
            <a:r>
              <a:rPr lang="en-US" sz="900" dirty="0" smtClean="0">
                <a:solidFill>
                  <a:srgbClr val="000000"/>
                </a:solidFill>
                <a:latin typeface="Consolas" charset="0"/>
                <a:ea typeface="Times New Roman" charset="0"/>
              </a:rPr>
              <a:t>)</a:t>
            </a: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init</a:t>
            </a:r>
            <a:r>
              <a:rPr lang="en-US" sz="900" dirty="0">
                <a:solidFill>
                  <a:srgbClr val="000000"/>
                </a:solidFill>
                <a:latin typeface="Consolas" charset="0"/>
                <a:ea typeface="Times New Roman" charset="0"/>
              </a:rPr>
              <a:t> = </a:t>
            </a:r>
            <a:r>
              <a:rPr lang="en-US" sz="900" dirty="0" err="1">
                <a:solidFill>
                  <a:srgbClr val="000000"/>
                </a:solidFill>
                <a:latin typeface="Consolas" charset="0"/>
                <a:ea typeface="Times New Roman" charset="0"/>
              </a:rPr>
              <a:t>tf.global_variables_initializer</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start_time</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time.time</a:t>
            </a:r>
            <a:r>
              <a:rPr lang="en-US" sz="900" dirty="0" smtClean="0">
                <a:solidFill>
                  <a:srgbClr val="000000"/>
                </a:solidFill>
                <a:latin typeface="Consolas" charset="0"/>
                <a:ea typeface="Times New Roman" charset="0"/>
              </a:rPr>
              <a:t>()</a:t>
            </a: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with </a:t>
            </a:r>
            <a:r>
              <a:rPr lang="en-US" sz="900" dirty="0" err="1">
                <a:solidFill>
                  <a:srgbClr val="000000"/>
                </a:solidFill>
                <a:latin typeface="Consolas" charset="0"/>
                <a:ea typeface="Times New Roman" charset="0"/>
              </a:rPr>
              <a:t>tf.Session</a:t>
            </a:r>
            <a:r>
              <a:rPr lang="en-US" sz="900" dirty="0">
                <a:solidFill>
                  <a:srgbClr val="000000"/>
                </a:solidFill>
                <a:latin typeface="Consolas" charset="0"/>
                <a:ea typeface="Times New Roman" charset="0"/>
              </a:rPr>
              <a:t>() as </a:t>
            </a:r>
            <a:r>
              <a:rPr lang="en-US" sz="900" dirty="0" err="1">
                <a:solidFill>
                  <a:srgbClr val="000000"/>
                </a:solidFill>
                <a:latin typeface="Consolas" charset="0"/>
                <a:ea typeface="Times New Roman" charset="0"/>
              </a:rPr>
              <a:t>sess</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init.run</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for</a:t>
            </a: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iters</a:t>
            </a: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in</a:t>
            </a:r>
            <a:r>
              <a:rPr lang="en-US" sz="900" dirty="0">
                <a:solidFill>
                  <a:srgbClr val="000000"/>
                </a:solidFill>
                <a:latin typeface="Consolas" charset="0"/>
                <a:ea typeface="Times New Roman" charset="0"/>
              </a:rPr>
              <a:t> range(</a:t>
            </a:r>
            <a:r>
              <a:rPr lang="en-US" sz="900" dirty="0" err="1">
                <a:solidFill>
                  <a:srgbClr val="000000"/>
                </a:solidFill>
                <a:latin typeface="Consolas" charset="0"/>
                <a:ea typeface="Times New Roman" charset="0"/>
              </a:rPr>
              <a:t>len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scaled_train_set.index.values</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               </a:t>
            </a:r>
            <a:endParaRPr lang="en-US" sz="900" dirty="0" smtClean="0">
              <a:solidFill>
                <a:srgbClr val="000000"/>
              </a:solidFill>
              <a:latin typeface="Consolas" charset="0"/>
              <a:ea typeface="Times New Roman"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smtClean="0">
                <a:solidFill>
                  <a:srgbClr val="000000"/>
                </a:solidFill>
                <a:latin typeface="Consolas" charset="0"/>
                <a:ea typeface="Times New Roman" charset="0"/>
              </a:rPr>
              <a:t>		     x=</a:t>
            </a:r>
            <a:r>
              <a:rPr lang="en-US" sz="900" dirty="0" err="1" smtClean="0">
                <a:solidFill>
                  <a:srgbClr val="000000"/>
                </a:solidFill>
                <a:latin typeface="Consolas" charset="0"/>
                <a:ea typeface="Times New Roman" charset="0"/>
              </a:rPr>
              <a:t>scaled_train_set.iloc</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iters</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):((iters+1)*</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),1:9]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y=</a:t>
            </a:r>
            <a:r>
              <a:rPr lang="en-US" sz="900" dirty="0" err="1">
                <a:solidFill>
                  <a:srgbClr val="000000"/>
                </a:solidFill>
                <a:latin typeface="Consolas" charset="0"/>
                <a:ea typeface="Times New Roman" charset="0"/>
              </a:rPr>
              <a:t>scaled_train_set.iloc</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iters</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):((iters+1)*</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),0]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train_loss,train_accuracy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sess.run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training_op,accuracy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input_x:x,input_y:y</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a:solidFill>
                  <a:srgbClr val="008200"/>
                </a:solidFill>
                <a:latin typeface="Consolas" charset="0"/>
                <a:ea typeface="Times New Roman" charset="0"/>
              </a:rPr>
              <a:t>#add summary if needed later</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acc_train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accuracy.eval</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input_x:x,input_y:y</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acc_test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accuracy.eval</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input_x:scaled_test_set.iloc</a:t>
            </a:r>
            <a:r>
              <a:rPr lang="en-US" sz="900" dirty="0">
                <a:solidFill>
                  <a:srgbClr val="000000"/>
                </a:solidFill>
                <a:latin typeface="Consolas" charset="0"/>
                <a:ea typeface="Times New Roman" charset="0"/>
              </a:rPr>
              <a:t>[:,1:9],</a:t>
            </a:r>
            <a:r>
              <a:rPr lang="en-US" sz="900" dirty="0" err="1">
                <a:solidFill>
                  <a:srgbClr val="000000"/>
                </a:solidFill>
                <a:latin typeface="Consolas" charset="0"/>
                <a:ea typeface="Times New Roman" charset="0"/>
              </a:rPr>
              <a:t>input_y:scaled_test_set.iloc</a:t>
            </a:r>
            <a:r>
              <a:rPr lang="en-US" sz="900" dirty="0">
                <a:solidFill>
                  <a:srgbClr val="000000"/>
                </a:solidFill>
                <a:latin typeface="Consolas" charset="0"/>
                <a:ea typeface="Times New Roman" charset="0"/>
              </a:rPr>
              <a:t>[:,0]})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acc_valid</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accuracy.eval</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input_x:scaled_validation_set.iloc</a:t>
            </a:r>
            <a:r>
              <a:rPr lang="en-US" sz="900" dirty="0">
                <a:solidFill>
                  <a:srgbClr val="000000"/>
                </a:solidFill>
                <a:latin typeface="Consolas" charset="0"/>
                <a:ea typeface="Times New Roman" charset="0"/>
              </a:rPr>
              <a:t>[:,1:9],</a:t>
            </a:r>
            <a:r>
              <a:rPr lang="en-US" sz="900" dirty="0" err="1">
                <a:solidFill>
                  <a:srgbClr val="000000"/>
                </a:solidFill>
                <a:latin typeface="Consolas" charset="0"/>
                <a:ea typeface="Times New Roman" charset="0"/>
              </a:rPr>
              <a:t>input_y:scaled_validation_set.iloc</a:t>
            </a:r>
            <a:r>
              <a:rPr lang="en-US" sz="900" dirty="0">
                <a:solidFill>
                  <a:srgbClr val="000000"/>
                </a:solidFill>
                <a:latin typeface="Consolas" charset="0"/>
                <a:ea typeface="Times New Roman" charset="0"/>
              </a:rPr>
              <a:t>[:,0]})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sess.close</a:t>
            </a:r>
            <a:r>
              <a:rPr lang="en-US" sz="900" dirty="0" smtClean="0">
                <a:solidFill>
                  <a:srgbClr val="000000"/>
                </a:solidFill>
                <a:latin typeface="Consolas" charset="0"/>
                <a:ea typeface="Times New Roman" charset="0"/>
              </a:rPr>
              <a:t>()</a:t>
            </a:r>
            <a:endParaRPr lang="en-US" sz="1200" dirty="0">
              <a:solidFill>
                <a:srgbClr val="000000"/>
              </a:solidFill>
              <a:latin typeface="Times New Roman" charset="0"/>
              <a:ea typeface="Calibri" charset="0"/>
            </a:endParaRPr>
          </a:p>
        </p:txBody>
      </p:sp>
    </p:spTree>
    <p:extLst>
      <p:ext uri="{BB962C8B-B14F-4D97-AF65-F5344CB8AC3E}">
        <p14:creationId xmlns:p14="http://schemas.microsoft.com/office/powerpoint/2010/main" val="568613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Hidden Layer Model </a:t>
            </a:r>
            <a:r>
              <a:rPr lang="mr-IN" dirty="0"/>
              <a:t>–</a:t>
            </a:r>
            <a:r>
              <a:rPr lang="en-US" dirty="0"/>
              <a:t> Cont.</a:t>
            </a:r>
          </a:p>
        </p:txBody>
      </p:sp>
      <p:sp>
        <p:nvSpPr>
          <p:cNvPr id="3" name="Content Placeholder 2"/>
          <p:cNvSpPr>
            <a:spLocks noGrp="1"/>
          </p:cNvSpPr>
          <p:nvPr>
            <p:ph idx="1"/>
          </p:nvPr>
        </p:nvSpPr>
        <p:spPr/>
        <p:txBody>
          <a:bodyPr/>
          <a:lstStyle/>
          <a:p>
            <a:r>
              <a:rPr lang="en-US" dirty="0" smtClean="0"/>
              <a:t>In fact, adjusting the number of neurons in the hidden layer does not impact the model performance a lot.</a:t>
            </a:r>
          </a:p>
          <a:p>
            <a:r>
              <a:rPr lang="en-US" dirty="0" smtClean="0"/>
              <a:t>I assume that more neurons may take the program longer time to calibrate the model. However, it seems not that simple. 16 neurons did take longest time to train, but the second most time consuming model is the one with 8 neurons instead of 14.</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6" name="Picture 5"/>
          <p:cNvPicPr>
            <a:picLocks noChangeAspect="1"/>
          </p:cNvPicPr>
          <p:nvPr/>
        </p:nvPicPr>
        <p:blipFill>
          <a:blip r:embed="rId2"/>
          <a:stretch>
            <a:fillRect/>
          </a:stretch>
        </p:blipFill>
        <p:spPr>
          <a:xfrm>
            <a:off x="685800" y="3157921"/>
            <a:ext cx="3923945" cy="3187700"/>
          </a:xfrm>
          <a:prstGeom prst="rect">
            <a:avLst/>
          </a:prstGeom>
        </p:spPr>
      </p:pic>
      <p:pic>
        <p:nvPicPr>
          <p:cNvPr id="7" name="Picture 6"/>
          <p:cNvPicPr>
            <a:picLocks noChangeAspect="1"/>
          </p:cNvPicPr>
          <p:nvPr/>
        </p:nvPicPr>
        <p:blipFill>
          <a:blip r:embed="rId3"/>
          <a:stretch>
            <a:fillRect/>
          </a:stretch>
        </p:blipFill>
        <p:spPr>
          <a:xfrm>
            <a:off x="4609745" y="3088071"/>
            <a:ext cx="3771130" cy="2343150"/>
          </a:xfrm>
          <a:prstGeom prst="rect">
            <a:avLst/>
          </a:prstGeom>
        </p:spPr>
      </p:pic>
    </p:spTree>
    <p:extLst>
      <p:ext uri="{BB962C8B-B14F-4D97-AF65-F5344CB8AC3E}">
        <p14:creationId xmlns:p14="http://schemas.microsoft.com/office/powerpoint/2010/main" val="1743448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Hidden </a:t>
            </a:r>
            <a:r>
              <a:rPr lang="en-US" dirty="0" smtClean="0"/>
              <a:t>Layers Model</a:t>
            </a:r>
            <a:endParaRPr lang="en-US" dirty="0"/>
          </a:p>
        </p:txBody>
      </p:sp>
      <p:sp>
        <p:nvSpPr>
          <p:cNvPr id="3" name="Content Placeholder 2"/>
          <p:cNvSpPr>
            <a:spLocks noGrp="1"/>
          </p:cNvSpPr>
          <p:nvPr>
            <p:ph idx="1"/>
          </p:nvPr>
        </p:nvSpPr>
        <p:spPr/>
        <p:txBody>
          <a:bodyPr/>
          <a:lstStyle/>
          <a:p>
            <a:r>
              <a:rPr lang="en-US" dirty="0" smtClean="0"/>
              <a:t>In order to explore other means to improve the model prediction power, I extended the model to multi-layers to see if deeper neural network can help boost model performance.</a:t>
            </a:r>
          </a:p>
          <a:p>
            <a:r>
              <a:rPr lang="en-US" dirty="0" smtClean="0"/>
              <a:t>The model structure is shown below:</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grpSp>
        <p:nvGrpSpPr>
          <p:cNvPr id="6" name="Group 5"/>
          <p:cNvGrpSpPr/>
          <p:nvPr/>
        </p:nvGrpSpPr>
        <p:grpSpPr>
          <a:xfrm>
            <a:off x="664797" y="2277375"/>
            <a:ext cx="7621055" cy="4352025"/>
            <a:chOff x="664797" y="2277375"/>
            <a:chExt cx="7621055" cy="4352025"/>
          </a:xfrm>
        </p:grpSpPr>
        <p:cxnSp>
          <p:nvCxnSpPr>
            <p:cNvPr id="9" name="Straight Arrow Connector 8"/>
            <p:cNvCxnSpPr>
              <a:stCxn id="33" idx="0"/>
            </p:cNvCxnSpPr>
            <p:nvPr/>
          </p:nvCxnSpPr>
          <p:spPr>
            <a:xfrm flipH="1" flipV="1">
              <a:off x="4217065" y="2277375"/>
              <a:ext cx="1" cy="705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2" idx="0"/>
            </p:cNvCxnSpPr>
            <p:nvPr/>
          </p:nvCxnSpPr>
          <p:spPr>
            <a:xfrm flipV="1">
              <a:off x="2841198" y="2277375"/>
              <a:ext cx="0" cy="707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2" idx="2"/>
            </p:cNvCxnSpPr>
            <p:nvPr/>
          </p:nvCxnSpPr>
          <p:spPr>
            <a:xfrm flipH="1" flipV="1">
              <a:off x="7461175" y="5747845"/>
              <a:ext cx="5256" cy="419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133600" y="626495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000" dirty="0"/>
            </a:p>
          </p:txBody>
        </p:sp>
        <p:sp>
          <p:nvSpPr>
            <p:cNvPr id="13" name="Oval 12"/>
            <p:cNvSpPr/>
            <p:nvPr/>
          </p:nvSpPr>
          <p:spPr>
            <a:xfrm>
              <a:off x="2743200" y="626495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00600" y="626495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57600" y="6188756"/>
              <a:ext cx="415498" cy="369332"/>
            </a:xfrm>
            <a:prstGeom prst="rect">
              <a:avLst/>
            </a:prstGeom>
            <a:noFill/>
          </p:spPr>
          <p:txBody>
            <a:bodyPr wrap="none" rtlCol="0">
              <a:spAutoFit/>
            </a:bodyPr>
            <a:lstStyle/>
            <a:p>
              <a:r>
                <a:rPr lang="mr-IN" smtClean="0"/>
                <a:t>…</a:t>
              </a:r>
              <a:endParaRPr lang="en-US" dirty="0"/>
            </a:p>
          </p:txBody>
        </p:sp>
        <mc:AlternateContent xmlns:mc="http://schemas.openxmlformats.org/markup-compatibility/2006">
          <mc:Choice xmlns:a14="http://schemas.microsoft.com/office/drawing/2010/main" Requires="a14">
            <p:sp>
              <p:nvSpPr>
                <p:cNvPr id="16" name="TextBox 15"/>
                <p:cNvSpPr txBox="1"/>
                <p:nvPr/>
              </p:nvSpPr>
              <p:spPr>
                <a:xfrm>
                  <a:off x="2121938" y="6275985"/>
                  <a:ext cx="37016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050" b="0" i="1" smtClean="0">
                                <a:latin typeface="Cambria Math" charset="0"/>
                              </a:rPr>
                            </m:ctrlPr>
                          </m:sSubPr>
                          <m:e>
                            <m:r>
                              <a:rPr lang="en-US" sz="1050" b="0" i="1" smtClean="0">
                                <a:latin typeface="Cambria Math" charset="0"/>
                              </a:rPr>
                              <m:t>𝑋</m:t>
                            </m:r>
                          </m:e>
                          <m:sub>
                            <m:r>
                              <a:rPr lang="en-US" sz="1050" b="0" i="1" smtClean="0">
                                <a:latin typeface="Cambria Math" charset="0"/>
                              </a:rPr>
                              <m:t>1</m:t>
                            </m:r>
                          </m:sub>
                        </m:sSub>
                      </m:oMath>
                    </m:oMathPara>
                  </a14:m>
                  <a:endParaRPr lang="en-US" sz="1050" dirty="0"/>
                </a:p>
              </p:txBody>
            </p:sp>
          </mc:Choice>
          <mc:Fallback>
            <p:sp>
              <p:nvSpPr>
                <p:cNvPr id="16" name="TextBox 15"/>
                <p:cNvSpPr txBox="1">
                  <a:spLocks noRot="1" noChangeAspect="1" noMove="1" noResize="1" noEditPoints="1" noAdjustHandles="1" noChangeArrowheads="1" noChangeShapeType="1" noTextEdit="1"/>
                </p:cNvSpPr>
                <p:nvPr/>
              </p:nvSpPr>
              <p:spPr>
                <a:xfrm>
                  <a:off x="2121938" y="6275985"/>
                  <a:ext cx="370166" cy="26161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736793" y="6283340"/>
                  <a:ext cx="363881"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050" b="0" i="1" smtClean="0">
                                <a:latin typeface="Cambria Math" charset="0"/>
                              </a:rPr>
                            </m:ctrlPr>
                          </m:sSubPr>
                          <m:e>
                            <m:r>
                              <a:rPr lang="en-US" sz="1050" b="0" i="1" smtClean="0">
                                <a:latin typeface="Cambria Math" charset="0"/>
                              </a:rPr>
                              <m:t>𝑋</m:t>
                            </m:r>
                          </m:e>
                          <m:sub>
                            <m:r>
                              <a:rPr lang="en-US" sz="1050" b="0" i="1" smtClean="0">
                                <a:latin typeface="Cambria Math" charset="0"/>
                              </a:rPr>
                              <m:t>2</m:t>
                            </m:r>
                          </m:sub>
                        </m:sSub>
                      </m:oMath>
                    </m:oMathPara>
                  </a14:m>
                  <a:endParaRPr lang="en-US" sz="1050" dirty="0"/>
                </a:p>
              </p:txBody>
            </p:sp>
          </mc:Choice>
          <mc:Fallback>
            <p:sp>
              <p:nvSpPr>
                <p:cNvPr id="17" name="TextBox 16"/>
                <p:cNvSpPr txBox="1">
                  <a:spLocks noRot="1" noChangeAspect="1" noMove="1" noResize="1" noEditPoints="1" noAdjustHandles="1" noChangeArrowheads="1" noChangeShapeType="1" noTextEdit="1"/>
                </p:cNvSpPr>
                <p:nvPr/>
              </p:nvSpPr>
              <p:spPr>
                <a:xfrm>
                  <a:off x="2736793" y="6283340"/>
                  <a:ext cx="363881" cy="25391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799602" y="6275985"/>
                  <a:ext cx="363881"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050" b="0" i="1" smtClean="0">
                                <a:latin typeface="Cambria Math" charset="0"/>
                              </a:rPr>
                            </m:ctrlPr>
                          </m:sSubPr>
                          <m:e>
                            <m:r>
                              <a:rPr lang="en-US" sz="1050" b="0" i="1" smtClean="0">
                                <a:latin typeface="Cambria Math" charset="0"/>
                              </a:rPr>
                              <m:t>𝑋</m:t>
                            </m:r>
                          </m:e>
                          <m:sub>
                            <m:r>
                              <a:rPr lang="en-US" sz="1050" b="0" i="1" smtClean="0">
                                <a:latin typeface="Cambria Math" charset="0"/>
                              </a:rPr>
                              <m:t>8</m:t>
                            </m:r>
                          </m:sub>
                        </m:sSub>
                      </m:oMath>
                    </m:oMathPara>
                  </a14:m>
                  <a:endParaRPr lang="en-US" sz="1050" dirty="0"/>
                </a:p>
              </p:txBody>
            </p:sp>
          </mc:Choice>
          <mc:Fallback>
            <p:sp>
              <p:nvSpPr>
                <p:cNvPr id="18" name="TextBox 17"/>
                <p:cNvSpPr txBox="1">
                  <a:spLocks noRot="1" noChangeAspect="1" noMove="1" noResize="1" noEditPoints="1" noAdjustHandles="1" noChangeArrowheads="1" noChangeShapeType="1" noTextEdit="1"/>
                </p:cNvSpPr>
                <p:nvPr/>
              </p:nvSpPr>
              <p:spPr>
                <a:xfrm>
                  <a:off x="4799602" y="6275985"/>
                  <a:ext cx="363881" cy="253916"/>
                </a:xfrm>
                <a:prstGeom prst="rect">
                  <a:avLst/>
                </a:prstGeom>
                <a:blipFill rotWithShape="0">
                  <a:blip r:embed="rId4"/>
                  <a:stretch>
                    <a:fillRect/>
                  </a:stretch>
                </a:blipFill>
              </p:spPr>
              <p:txBody>
                <a:bodyPr/>
                <a:lstStyle/>
                <a:p>
                  <a:r>
                    <a:rPr lang="en-US">
                      <a:noFill/>
                    </a:rPr>
                    <a:t> </a:t>
                  </a:r>
                </a:p>
              </p:txBody>
            </p:sp>
          </mc:Fallback>
        </mc:AlternateContent>
        <p:sp>
          <p:nvSpPr>
            <p:cNvPr id="19" name="Oval 18"/>
            <p:cNvSpPr/>
            <p:nvPr/>
          </p:nvSpPr>
          <p:spPr>
            <a:xfrm>
              <a:off x="664797" y="5236636"/>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95575" y="5357050"/>
              <a:ext cx="654646" cy="377618"/>
            </a:xfrm>
            <a:prstGeom prst="rect">
              <a:avLst/>
            </a:prstGeom>
            <a:noFill/>
          </p:spPr>
          <p:txBody>
            <a:bodyPr wrap="square" rtlCol="0">
              <a:spAutoFit/>
            </a:bodyPr>
            <a:lstStyle/>
            <a:p>
              <a:r>
                <a:rPr lang="mr-IN" smtClean="0"/>
                <a:t>…</a:t>
              </a:r>
              <a:endParaRPr lang="en-US" dirty="0"/>
            </a:p>
          </p:txBody>
        </p:sp>
        <p:cxnSp>
          <p:nvCxnSpPr>
            <p:cNvPr id="23" name="Straight Connector 22"/>
            <p:cNvCxnSpPr/>
            <p:nvPr/>
          </p:nvCxnSpPr>
          <p:spPr>
            <a:xfrm>
              <a:off x="664797" y="5541436"/>
              <a:ext cx="609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875879" y="5577045"/>
                  <a:ext cx="1699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charset="0"/>
                            <a:ea typeface="Cambria Math" charset="0"/>
                            <a:cs typeface="Cambria Math" charset="0"/>
                          </a:rPr>
                          <m:t>Σ</m:t>
                        </m:r>
                      </m:oMath>
                    </m:oMathPara>
                  </a14:m>
                  <a:endParaRPr lang="en-US" sz="1600" dirty="0"/>
                </a:p>
              </p:txBody>
            </p:sp>
          </mc:Choice>
          <mc:Fallback>
            <p:sp>
              <p:nvSpPr>
                <p:cNvPr id="26" name="TextBox 25"/>
                <p:cNvSpPr txBox="1">
                  <a:spLocks noRot="1" noChangeAspect="1" noMove="1" noResize="1" noEditPoints="1" noAdjustHandles="1" noChangeArrowheads="1" noChangeShapeType="1" noTextEdit="1"/>
                </p:cNvSpPr>
                <p:nvPr/>
              </p:nvSpPr>
              <p:spPr>
                <a:xfrm>
                  <a:off x="875879" y="5577045"/>
                  <a:ext cx="169918" cy="246221"/>
                </a:xfrm>
                <a:prstGeom prst="rect">
                  <a:avLst/>
                </a:prstGeom>
                <a:blipFill rotWithShape="0">
                  <a:blip r:embed="rId5"/>
                  <a:stretch>
                    <a:fillRect l="-25000" r="-21429"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858245" y="5264362"/>
                  <a:ext cx="187552" cy="215444"/>
                </a:xfrm>
                <a:prstGeom prst="rect">
                  <a:avLst/>
                </a:prstGeom>
                <a:noFill/>
              </p:spPr>
              <p:txBody>
                <a:bodyPr wrap="none" lIns="0" tIns="0" rIns="0" bIns="0" rtlCol="0">
                  <a:spAutoFit/>
                </a:bodyPr>
                <a:lstStyle/>
                <a:p>
                  <a:r>
                    <a:rPr lang="en-US" sz="1400" b="0" smtClean="0"/>
                    <a:t>_</a:t>
                  </a:r>
                  <a14:m>
                    <m:oMath xmlns:m="http://schemas.openxmlformats.org/officeDocument/2006/math">
                      <m:r>
                        <a:rPr lang="en-US" sz="1400" b="0" i="1" smtClean="0">
                          <a:latin typeface="Cambria Math" charset="0"/>
                        </a:rPr>
                        <m:t>/</m:t>
                      </m:r>
                    </m:oMath>
                  </a14:m>
                  <a:endParaRPr lang="en-US" sz="1400" dirty="0"/>
                </a:p>
              </p:txBody>
            </p:sp>
          </mc:Choice>
          <mc:Fallback>
            <p:sp>
              <p:nvSpPr>
                <p:cNvPr id="27" name="TextBox 26"/>
                <p:cNvSpPr txBox="1">
                  <a:spLocks noRot="1" noChangeAspect="1" noMove="1" noResize="1" noEditPoints="1" noAdjustHandles="1" noChangeArrowheads="1" noChangeShapeType="1" noTextEdit="1"/>
                </p:cNvSpPr>
                <p:nvPr/>
              </p:nvSpPr>
              <p:spPr>
                <a:xfrm>
                  <a:off x="858245" y="5264362"/>
                  <a:ext cx="187552" cy="215444"/>
                </a:xfrm>
                <a:prstGeom prst="rect">
                  <a:avLst/>
                </a:prstGeom>
                <a:blipFill rotWithShape="0">
                  <a:blip r:embed="rId6"/>
                  <a:stretch>
                    <a:fillRect l="-58065" t="-28571" r="-38710" b="-51429"/>
                  </a:stretch>
                </a:blipFill>
              </p:spPr>
              <p:txBody>
                <a:bodyPr/>
                <a:lstStyle/>
                <a:p>
                  <a:r>
                    <a:rPr lang="en-US">
                      <a:noFill/>
                    </a:rPr>
                    <a:t> </a:t>
                  </a:r>
                </a:p>
              </p:txBody>
            </p:sp>
          </mc:Fallback>
        </mc:AlternateContent>
        <p:sp>
          <p:nvSpPr>
            <p:cNvPr id="32" name="Oval 31"/>
            <p:cNvSpPr/>
            <p:nvPr/>
          </p:nvSpPr>
          <p:spPr>
            <a:xfrm>
              <a:off x="2536398" y="298446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12266" y="2982494"/>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4" name="TextBox 33"/>
                <p:cNvSpPr txBox="1"/>
                <p:nvPr/>
              </p:nvSpPr>
              <p:spPr>
                <a:xfrm>
                  <a:off x="2714561" y="3102628"/>
                  <a:ext cx="2532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charset="0"/>
                            <a:ea typeface="Cambria Math" charset="0"/>
                            <a:cs typeface="Cambria Math" charset="0"/>
                          </a:rPr>
                          <m:t>Σ</m:t>
                        </m:r>
                      </m:oMath>
                    </m:oMathPara>
                  </a14:m>
                  <a:endParaRPr lang="en-US" sz="2400" dirty="0"/>
                </a:p>
              </p:txBody>
            </p:sp>
          </mc:Choice>
          <mc:Fallback>
            <p:sp>
              <p:nvSpPr>
                <p:cNvPr id="34" name="TextBox 33"/>
                <p:cNvSpPr txBox="1">
                  <a:spLocks noRot="1" noChangeAspect="1" noMove="1" noResize="1" noEditPoints="1" noAdjustHandles="1" noChangeArrowheads="1" noChangeShapeType="1" noTextEdit="1"/>
                </p:cNvSpPr>
                <p:nvPr/>
              </p:nvSpPr>
              <p:spPr>
                <a:xfrm>
                  <a:off x="2714561" y="3102628"/>
                  <a:ext cx="253274" cy="369332"/>
                </a:xfrm>
                <a:prstGeom prst="rect">
                  <a:avLst/>
                </a:prstGeom>
                <a:blipFill rotWithShape="0">
                  <a:blip r:embed="rId7"/>
                  <a:stretch>
                    <a:fillRect l="-23810" r="-21429"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090429" y="3102628"/>
                  <a:ext cx="2532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charset="0"/>
                            <a:ea typeface="Cambria Math" charset="0"/>
                            <a:cs typeface="Cambria Math" charset="0"/>
                          </a:rPr>
                          <m:t>Σ</m:t>
                        </m:r>
                      </m:oMath>
                    </m:oMathPara>
                  </a14:m>
                  <a:endParaRPr lang="en-US" sz="2400" dirty="0"/>
                </a:p>
              </p:txBody>
            </p:sp>
          </mc:Choice>
          <mc:Fallback>
            <p:sp>
              <p:nvSpPr>
                <p:cNvPr id="35" name="TextBox 34"/>
                <p:cNvSpPr txBox="1">
                  <a:spLocks noRot="1" noChangeAspect="1" noMove="1" noResize="1" noEditPoints="1" noAdjustHandles="1" noChangeArrowheads="1" noChangeShapeType="1" noTextEdit="1"/>
                </p:cNvSpPr>
                <p:nvPr/>
              </p:nvSpPr>
              <p:spPr>
                <a:xfrm>
                  <a:off x="4090429" y="3102628"/>
                  <a:ext cx="253274" cy="369332"/>
                </a:xfrm>
                <a:prstGeom prst="rect">
                  <a:avLst/>
                </a:prstGeom>
                <a:blipFill rotWithShape="0">
                  <a:blip r:embed="rId7"/>
                  <a:stretch>
                    <a:fillRect l="-23810" r="-21429" b="-8197"/>
                  </a:stretch>
                </a:blipFill>
              </p:spPr>
              <p:txBody>
                <a:bodyPr/>
                <a:lstStyle/>
                <a:p>
                  <a:r>
                    <a:rPr lang="en-US">
                      <a:noFill/>
                    </a:rPr>
                    <a:t> </a:t>
                  </a:r>
                </a:p>
              </p:txBody>
            </p:sp>
          </mc:Fallback>
        </mc:AlternateContent>
        <p:cxnSp>
          <p:nvCxnSpPr>
            <p:cNvPr id="36" name="Straight Arrow Connector 35"/>
            <p:cNvCxnSpPr>
              <a:stCxn id="12" idx="0"/>
              <a:endCxn id="19" idx="4"/>
            </p:cNvCxnSpPr>
            <p:nvPr/>
          </p:nvCxnSpPr>
          <p:spPr>
            <a:xfrm flipH="1" flipV="1">
              <a:off x="969597" y="5846236"/>
              <a:ext cx="1316403" cy="41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0"/>
              <a:endCxn id="990" idx="4"/>
            </p:cNvCxnSpPr>
            <p:nvPr/>
          </p:nvCxnSpPr>
          <p:spPr>
            <a:xfrm flipV="1">
              <a:off x="969597" y="4589091"/>
              <a:ext cx="888503" cy="647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54" idx="0"/>
              <a:endCxn id="990" idx="4"/>
            </p:cNvCxnSpPr>
            <p:nvPr/>
          </p:nvCxnSpPr>
          <p:spPr>
            <a:xfrm flipH="1" flipV="1">
              <a:off x="1858100" y="4589091"/>
              <a:ext cx="2204844" cy="647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967" idx="0"/>
              <a:endCxn id="990" idx="4"/>
            </p:cNvCxnSpPr>
            <p:nvPr/>
          </p:nvCxnSpPr>
          <p:spPr>
            <a:xfrm flipH="1" flipV="1">
              <a:off x="1858100" y="4589091"/>
              <a:ext cx="4157429" cy="647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67" idx="0"/>
              <a:endCxn id="994" idx="4"/>
            </p:cNvCxnSpPr>
            <p:nvPr/>
          </p:nvCxnSpPr>
          <p:spPr>
            <a:xfrm flipH="1" flipV="1">
              <a:off x="3100674" y="4589091"/>
              <a:ext cx="2914855" cy="647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54" idx="0"/>
              <a:endCxn id="994" idx="4"/>
            </p:cNvCxnSpPr>
            <p:nvPr/>
          </p:nvCxnSpPr>
          <p:spPr>
            <a:xfrm flipH="1" flipV="1">
              <a:off x="3100674" y="4589091"/>
              <a:ext cx="962270" cy="647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9" idx="0"/>
              <a:endCxn id="994" idx="4"/>
            </p:cNvCxnSpPr>
            <p:nvPr/>
          </p:nvCxnSpPr>
          <p:spPr>
            <a:xfrm flipV="1">
              <a:off x="969597" y="4589091"/>
              <a:ext cx="2131077" cy="647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756138" y="6167735"/>
              <a:ext cx="1420582" cy="461665"/>
            </a:xfrm>
            <a:prstGeom prst="rect">
              <a:avLst/>
            </a:prstGeom>
            <a:noFill/>
          </p:spPr>
          <p:txBody>
            <a:bodyPr wrap="none" rtlCol="0">
              <a:spAutoFit/>
            </a:bodyPr>
            <a:lstStyle/>
            <a:p>
              <a:pPr algn="ctr"/>
              <a:r>
                <a:rPr lang="en-US" sz="1200" dirty="0" smtClean="0"/>
                <a:t>Input Layer </a:t>
              </a:r>
            </a:p>
            <a:p>
              <a:pPr algn="ctr"/>
              <a:r>
                <a:rPr lang="en-US" sz="1200" dirty="0" smtClean="0"/>
                <a:t>(Loan Characters)</a:t>
              </a:r>
              <a:endParaRPr lang="en-US" sz="1200" dirty="0"/>
            </a:p>
          </p:txBody>
        </p:sp>
        <p:sp>
          <p:nvSpPr>
            <p:cNvPr id="52" name="TextBox 51"/>
            <p:cNvSpPr txBox="1"/>
            <p:nvPr/>
          </p:nvSpPr>
          <p:spPr>
            <a:xfrm>
              <a:off x="6849468" y="5286180"/>
              <a:ext cx="1223413" cy="461665"/>
            </a:xfrm>
            <a:prstGeom prst="rect">
              <a:avLst/>
            </a:prstGeom>
            <a:noFill/>
          </p:spPr>
          <p:txBody>
            <a:bodyPr wrap="none" rtlCol="0">
              <a:spAutoFit/>
            </a:bodyPr>
            <a:lstStyle/>
            <a:p>
              <a:pPr algn="ctr"/>
              <a:r>
                <a:rPr lang="en-US" sz="1200" dirty="0" smtClean="0"/>
                <a:t>Hidden Layer 1</a:t>
              </a:r>
            </a:p>
            <a:p>
              <a:pPr algn="ctr"/>
              <a:r>
                <a:rPr lang="en-US" sz="1200" dirty="0"/>
                <a:t>(10 nodes)</a:t>
              </a:r>
            </a:p>
          </p:txBody>
        </p:sp>
        <p:sp>
          <p:nvSpPr>
            <p:cNvPr id="53" name="TextBox 52"/>
            <p:cNvSpPr txBox="1"/>
            <p:nvPr/>
          </p:nvSpPr>
          <p:spPr>
            <a:xfrm>
              <a:off x="6910234" y="3087947"/>
              <a:ext cx="1116010" cy="276999"/>
            </a:xfrm>
            <a:prstGeom prst="rect">
              <a:avLst/>
            </a:prstGeom>
            <a:noFill/>
          </p:spPr>
          <p:txBody>
            <a:bodyPr wrap="none" rtlCol="0">
              <a:spAutoFit/>
            </a:bodyPr>
            <a:lstStyle/>
            <a:p>
              <a:pPr algn="ctr"/>
              <a:r>
                <a:rPr lang="en-US" sz="1200" dirty="0" smtClean="0"/>
                <a:t>Output Layer </a:t>
              </a:r>
            </a:p>
          </p:txBody>
        </p:sp>
        <mc:AlternateContent xmlns:mc="http://schemas.openxmlformats.org/markup-compatibility/2006">
          <mc:Choice xmlns:a14="http://schemas.microsoft.com/office/drawing/2010/main" Requires="a14">
            <p:sp>
              <p:nvSpPr>
                <p:cNvPr id="54" name="TextBox 53"/>
                <p:cNvSpPr txBox="1"/>
                <p:nvPr/>
              </p:nvSpPr>
              <p:spPr>
                <a:xfrm>
                  <a:off x="6883475" y="5871901"/>
                  <a:ext cx="1012137" cy="2180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charset="0"/>
                              </a:rPr>
                            </m:ctrlPr>
                          </m:sSubSupPr>
                          <m:e>
                            <m:r>
                              <a:rPr lang="en-US" sz="1400" b="0" i="1" smtClean="0">
                                <a:latin typeface="Cambria Math" charset="0"/>
                              </a:rPr>
                              <m:t>𝑊</m:t>
                            </m:r>
                          </m:e>
                          <m:sub>
                            <m:r>
                              <a:rPr lang="en-US" sz="1400" b="0" i="1" smtClean="0">
                                <a:latin typeface="Cambria Math" charset="0"/>
                              </a:rPr>
                              <m:t>1</m:t>
                            </m:r>
                          </m:sub>
                          <m:sup>
                            <m:r>
                              <a:rPr lang="en-US" sz="1400" b="0" i="1" smtClean="0">
                                <a:latin typeface="Cambria Math" charset="0"/>
                              </a:rPr>
                              <m:t>𝑇</m:t>
                            </m:r>
                          </m:sup>
                        </m:sSubSup>
                        <m:r>
                          <a:rPr lang="en-US" sz="1400" b="0" i="1" smtClean="0">
                            <a:latin typeface="Cambria Math" charset="0"/>
                          </a:rPr>
                          <m:t>𝑋</m:t>
                        </m:r>
                        <m:r>
                          <a:rPr lang="en-US" sz="1400" b="0" i="1" smtClean="0">
                            <a:latin typeface="Cambria Math" charset="0"/>
                          </a:rPr>
                          <m:t>+</m:t>
                        </m:r>
                        <m:sSub>
                          <m:sSubPr>
                            <m:ctrlPr>
                              <a:rPr lang="en-US" sz="1400" b="0" i="1" smtClean="0">
                                <a:latin typeface="Cambria Math" charset="0"/>
                              </a:rPr>
                            </m:ctrlPr>
                          </m:sSubPr>
                          <m:e>
                            <m:r>
                              <a:rPr lang="en-US" sz="1400" b="0" i="1" smtClean="0">
                                <a:latin typeface="Cambria Math" charset="0"/>
                              </a:rPr>
                              <m:t>𝐵</m:t>
                            </m:r>
                          </m:e>
                          <m:sub>
                            <m:r>
                              <a:rPr lang="en-US" sz="1400" b="0" i="1" smtClean="0">
                                <a:latin typeface="Cambria Math" charset="0"/>
                              </a:rPr>
                              <m:t>1</m:t>
                            </m:r>
                          </m:sub>
                        </m:sSub>
                        <m:r>
                          <a:rPr lang="en-US" sz="1400" b="0" i="1" smtClean="0">
                            <a:latin typeface="Cambria Math" charset="0"/>
                          </a:rPr>
                          <m:t>,0</m:t>
                        </m:r>
                      </m:oMath>
                    </m:oMathPara>
                  </a14:m>
                  <a:endParaRPr lang="en-US" sz="1400" dirty="0"/>
                </a:p>
              </p:txBody>
            </p:sp>
          </mc:Choice>
          <mc:Fallback>
            <p:sp>
              <p:nvSpPr>
                <p:cNvPr id="54" name="TextBox 53"/>
                <p:cNvSpPr txBox="1">
                  <a:spLocks noRot="1" noChangeAspect="1" noMove="1" noResize="1" noEditPoints="1" noAdjustHandles="1" noChangeArrowheads="1" noChangeShapeType="1" noTextEdit="1"/>
                </p:cNvSpPr>
                <p:nvPr/>
              </p:nvSpPr>
              <p:spPr>
                <a:xfrm>
                  <a:off x="6883475" y="5871901"/>
                  <a:ext cx="1012137" cy="218008"/>
                </a:xfrm>
                <a:prstGeom prst="rect">
                  <a:avLst/>
                </a:prstGeom>
                <a:blipFill rotWithShape="0">
                  <a:blip r:embed="rId8"/>
                  <a:stretch>
                    <a:fillRect l="-3012" r="-3614" b="-19444"/>
                  </a:stretch>
                </a:blipFill>
              </p:spPr>
              <p:txBody>
                <a:bodyPr/>
                <a:lstStyle/>
                <a:p>
                  <a:r>
                    <a:rPr lang="en-US">
                      <a:noFill/>
                    </a:rPr>
                    <a:t> </a:t>
                  </a:r>
                </a:p>
              </p:txBody>
            </p:sp>
          </mc:Fallback>
        </mc:AlternateContent>
        <p:cxnSp>
          <p:nvCxnSpPr>
            <p:cNvPr id="55" name="Straight Arrow Connector 54"/>
            <p:cNvCxnSpPr>
              <a:stCxn id="52" idx="0"/>
            </p:cNvCxnSpPr>
            <p:nvPr/>
          </p:nvCxnSpPr>
          <p:spPr>
            <a:xfrm flipH="1" flipV="1">
              <a:off x="7455127" y="4577284"/>
              <a:ext cx="6048" cy="708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TextBox 55"/>
                <p:cNvSpPr txBox="1"/>
                <p:nvPr/>
              </p:nvSpPr>
              <p:spPr>
                <a:xfrm>
                  <a:off x="6756138" y="4904616"/>
                  <a:ext cx="1529714" cy="21839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charset="0"/>
                              </a:rPr>
                            </m:ctrlPr>
                          </m:sSubSupPr>
                          <m:e>
                            <m:r>
                              <m:rPr>
                                <m:sty m:val="p"/>
                              </m:rPr>
                              <a:rPr lang="en-US" sz="1400" b="0" i="0" smtClean="0">
                                <a:latin typeface="Cambria Math" charset="0"/>
                              </a:rPr>
                              <m:t>max</m:t>
                            </m:r>
                            <m:r>
                              <a:rPr lang="en-US" sz="1400" b="0" i="1" smtClean="0">
                                <a:latin typeface="Cambria Math" charset="0"/>
                              </a:rPr>
                              <m:t>⁡(</m:t>
                            </m:r>
                            <m:r>
                              <a:rPr lang="en-US" sz="1400" b="0" i="1" smtClean="0">
                                <a:latin typeface="Cambria Math" charset="0"/>
                              </a:rPr>
                              <m:t>𝑊</m:t>
                            </m:r>
                          </m:e>
                          <m:sub>
                            <m:r>
                              <a:rPr lang="en-US" sz="1400" b="0" i="1" smtClean="0">
                                <a:latin typeface="Cambria Math" charset="0"/>
                              </a:rPr>
                              <m:t>2</m:t>
                            </m:r>
                          </m:sub>
                          <m:sup>
                            <m:r>
                              <a:rPr lang="en-US" sz="1400" b="0" i="1" smtClean="0">
                                <a:latin typeface="Cambria Math" charset="0"/>
                              </a:rPr>
                              <m:t>𝑇</m:t>
                            </m:r>
                          </m:sup>
                        </m:sSubSup>
                        <m:r>
                          <a:rPr lang="en-US" sz="1400" b="0" i="1" smtClean="0">
                            <a:latin typeface="Cambria Math" charset="0"/>
                          </a:rPr>
                          <m:t>𝑋</m:t>
                        </m:r>
                        <m:r>
                          <a:rPr lang="en-US" sz="1400" b="0" i="1" smtClean="0">
                            <a:latin typeface="Cambria Math" charset="0"/>
                          </a:rPr>
                          <m:t>′+</m:t>
                        </m:r>
                        <m:sSub>
                          <m:sSubPr>
                            <m:ctrlPr>
                              <a:rPr lang="en-US" sz="1400" b="0" i="1" smtClean="0">
                                <a:latin typeface="Cambria Math" charset="0"/>
                              </a:rPr>
                            </m:ctrlPr>
                          </m:sSubPr>
                          <m:e>
                            <m:r>
                              <a:rPr lang="en-US" sz="1400" b="0" i="1" smtClean="0">
                                <a:latin typeface="Cambria Math" charset="0"/>
                              </a:rPr>
                              <m:t>𝐵</m:t>
                            </m:r>
                          </m:e>
                          <m:sub>
                            <m:r>
                              <a:rPr lang="en-US" sz="1400" b="0" i="1" smtClean="0">
                                <a:latin typeface="Cambria Math" charset="0"/>
                              </a:rPr>
                              <m:t>2</m:t>
                            </m:r>
                          </m:sub>
                        </m:sSub>
                        <m:r>
                          <a:rPr lang="en-US" sz="1400" b="0" i="1" smtClean="0">
                            <a:latin typeface="Cambria Math" charset="0"/>
                          </a:rPr>
                          <m:t>,0)</m:t>
                        </m:r>
                      </m:oMath>
                    </m:oMathPara>
                  </a14:m>
                  <a:endParaRPr lang="en-US" sz="1400" dirty="0"/>
                </a:p>
              </p:txBody>
            </p:sp>
          </mc:Choice>
          <mc:Fallback>
            <p:sp>
              <p:nvSpPr>
                <p:cNvPr id="56" name="TextBox 55"/>
                <p:cNvSpPr txBox="1">
                  <a:spLocks noRot="1" noChangeAspect="1" noMove="1" noResize="1" noEditPoints="1" noAdjustHandles="1" noChangeArrowheads="1" noChangeShapeType="1" noTextEdit="1"/>
                </p:cNvSpPr>
                <p:nvPr/>
              </p:nvSpPr>
              <p:spPr>
                <a:xfrm>
                  <a:off x="6756138" y="4904616"/>
                  <a:ext cx="1529714" cy="218393"/>
                </a:xfrm>
                <a:prstGeom prst="rect">
                  <a:avLst/>
                </a:prstGeom>
                <a:blipFill rotWithShape="0">
                  <a:blip r:embed="rId9"/>
                  <a:stretch>
                    <a:fillRect l="-797" t="-140000" r="-3586" b="-182857"/>
                  </a:stretch>
                </a:blipFill>
              </p:spPr>
              <p:txBody>
                <a:bodyPr/>
                <a:lstStyle/>
                <a:p>
                  <a:r>
                    <a:rPr lang="en-US">
                      <a:noFill/>
                    </a:rPr>
                    <a:t> </a:t>
                  </a:r>
                </a:p>
              </p:txBody>
            </p:sp>
          </mc:Fallback>
        </mc:AlternateContent>
        <p:sp>
          <p:nvSpPr>
            <p:cNvPr id="57" name="Rectangle 56"/>
            <p:cNvSpPr/>
            <p:nvPr/>
          </p:nvSpPr>
          <p:spPr>
            <a:xfrm>
              <a:off x="2302241" y="2484152"/>
              <a:ext cx="2781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Softmax</a:t>
              </a:r>
              <a:endParaRPr lang="en-US" dirty="0">
                <a:solidFill>
                  <a:schemeClr val="tx1"/>
                </a:solidFill>
              </a:endParaRPr>
            </a:p>
          </p:txBody>
        </p:sp>
        <p:cxnSp>
          <p:nvCxnSpPr>
            <p:cNvPr id="948" name="Straight Arrow Connector 947"/>
            <p:cNvCxnSpPr>
              <a:stCxn id="13" idx="0"/>
              <a:endCxn id="19" idx="4"/>
            </p:cNvCxnSpPr>
            <p:nvPr/>
          </p:nvCxnSpPr>
          <p:spPr>
            <a:xfrm flipH="1" flipV="1">
              <a:off x="969597" y="5846236"/>
              <a:ext cx="1926003" cy="41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1" name="Straight Arrow Connector 950"/>
            <p:cNvCxnSpPr>
              <a:stCxn id="18" idx="0"/>
              <a:endCxn id="19" idx="4"/>
            </p:cNvCxnSpPr>
            <p:nvPr/>
          </p:nvCxnSpPr>
          <p:spPr>
            <a:xfrm flipH="1" flipV="1">
              <a:off x="969597" y="5846236"/>
              <a:ext cx="4011946" cy="429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4" name="Oval 953"/>
            <p:cNvSpPr/>
            <p:nvPr/>
          </p:nvSpPr>
          <p:spPr>
            <a:xfrm>
              <a:off x="3758144" y="5236636"/>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5" name="Straight Connector 954"/>
            <p:cNvCxnSpPr/>
            <p:nvPr/>
          </p:nvCxnSpPr>
          <p:spPr>
            <a:xfrm>
              <a:off x="3758144" y="5541436"/>
              <a:ext cx="609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56" name="TextBox 955"/>
                <p:cNvSpPr txBox="1"/>
                <p:nvPr/>
              </p:nvSpPr>
              <p:spPr>
                <a:xfrm>
                  <a:off x="3969226" y="5577045"/>
                  <a:ext cx="1699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charset="0"/>
                            <a:ea typeface="Cambria Math" charset="0"/>
                            <a:cs typeface="Cambria Math" charset="0"/>
                          </a:rPr>
                          <m:t>Σ</m:t>
                        </m:r>
                      </m:oMath>
                    </m:oMathPara>
                  </a14:m>
                  <a:endParaRPr lang="en-US" sz="1600" dirty="0"/>
                </a:p>
              </p:txBody>
            </p:sp>
          </mc:Choice>
          <mc:Fallback>
            <p:sp>
              <p:nvSpPr>
                <p:cNvPr id="956" name="TextBox 955"/>
                <p:cNvSpPr txBox="1">
                  <a:spLocks noRot="1" noChangeAspect="1" noMove="1" noResize="1" noEditPoints="1" noAdjustHandles="1" noChangeArrowheads="1" noChangeShapeType="1" noTextEdit="1"/>
                </p:cNvSpPr>
                <p:nvPr/>
              </p:nvSpPr>
              <p:spPr>
                <a:xfrm>
                  <a:off x="3969226" y="5577045"/>
                  <a:ext cx="169918" cy="246221"/>
                </a:xfrm>
                <a:prstGeom prst="rect">
                  <a:avLst/>
                </a:prstGeom>
                <a:blipFill rotWithShape="0">
                  <a:blip r:embed="rId10"/>
                  <a:stretch>
                    <a:fillRect l="-21429" r="-25000"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7" name="TextBox 956"/>
                <p:cNvSpPr txBox="1"/>
                <p:nvPr/>
              </p:nvSpPr>
              <p:spPr>
                <a:xfrm>
                  <a:off x="3951592" y="5264362"/>
                  <a:ext cx="187552" cy="215444"/>
                </a:xfrm>
                <a:prstGeom prst="rect">
                  <a:avLst/>
                </a:prstGeom>
                <a:noFill/>
              </p:spPr>
              <p:txBody>
                <a:bodyPr wrap="none" lIns="0" tIns="0" rIns="0" bIns="0" rtlCol="0">
                  <a:spAutoFit/>
                </a:bodyPr>
                <a:lstStyle/>
                <a:p>
                  <a:r>
                    <a:rPr lang="en-US" sz="1400" b="0" smtClean="0"/>
                    <a:t>_</a:t>
                  </a:r>
                  <a14:m>
                    <m:oMath xmlns:m="http://schemas.openxmlformats.org/officeDocument/2006/math">
                      <m:r>
                        <a:rPr lang="en-US" sz="1400" b="0" i="1" smtClean="0">
                          <a:latin typeface="Cambria Math" charset="0"/>
                        </a:rPr>
                        <m:t>/</m:t>
                      </m:r>
                    </m:oMath>
                  </a14:m>
                  <a:endParaRPr lang="en-US" sz="1400" dirty="0"/>
                </a:p>
              </p:txBody>
            </p:sp>
          </mc:Choice>
          <mc:Fallback>
            <p:sp>
              <p:nvSpPr>
                <p:cNvPr id="957" name="TextBox 956"/>
                <p:cNvSpPr txBox="1">
                  <a:spLocks noRot="1" noChangeAspect="1" noMove="1" noResize="1" noEditPoints="1" noAdjustHandles="1" noChangeArrowheads="1" noChangeShapeType="1" noTextEdit="1"/>
                </p:cNvSpPr>
                <p:nvPr/>
              </p:nvSpPr>
              <p:spPr>
                <a:xfrm>
                  <a:off x="3951592" y="5264362"/>
                  <a:ext cx="187552" cy="215444"/>
                </a:xfrm>
                <a:prstGeom prst="rect">
                  <a:avLst/>
                </a:prstGeom>
                <a:blipFill rotWithShape="0">
                  <a:blip r:embed="rId11"/>
                  <a:stretch>
                    <a:fillRect l="-58065" t="-28571" r="-41935" b="-51429"/>
                  </a:stretch>
                </a:blipFill>
              </p:spPr>
              <p:txBody>
                <a:bodyPr/>
                <a:lstStyle/>
                <a:p>
                  <a:r>
                    <a:rPr lang="en-US">
                      <a:noFill/>
                    </a:rPr>
                    <a:t> </a:t>
                  </a:r>
                </a:p>
              </p:txBody>
            </p:sp>
          </mc:Fallback>
        </mc:AlternateContent>
        <p:cxnSp>
          <p:nvCxnSpPr>
            <p:cNvPr id="958" name="Straight Arrow Connector 957"/>
            <p:cNvCxnSpPr>
              <a:stCxn id="18" idx="0"/>
              <a:endCxn id="954" idx="4"/>
            </p:cNvCxnSpPr>
            <p:nvPr/>
          </p:nvCxnSpPr>
          <p:spPr>
            <a:xfrm flipH="1" flipV="1">
              <a:off x="4062944" y="5846236"/>
              <a:ext cx="918599" cy="429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1" name="Straight Arrow Connector 960"/>
            <p:cNvCxnSpPr>
              <a:stCxn id="13" idx="0"/>
              <a:endCxn id="954" idx="4"/>
            </p:cNvCxnSpPr>
            <p:nvPr/>
          </p:nvCxnSpPr>
          <p:spPr>
            <a:xfrm flipV="1">
              <a:off x="2895600" y="5846236"/>
              <a:ext cx="1167344" cy="41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4" name="Straight Arrow Connector 963"/>
            <p:cNvCxnSpPr>
              <a:stCxn id="12" idx="0"/>
              <a:endCxn id="954" idx="4"/>
            </p:cNvCxnSpPr>
            <p:nvPr/>
          </p:nvCxnSpPr>
          <p:spPr>
            <a:xfrm flipV="1">
              <a:off x="2286000" y="5846236"/>
              <a:ext cx="1776944" cy="41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7" name="Oval 966"/>
            <p:cNvSpPr/>
            <p:nvPr/>
          </p:nvSpPr>
          <p:spPr>
            <a:xfrm>
              <a:off x="5710729" y="5236636"/>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8" name="Straight Connector 967"/>
            <p:cNvCxnSpPr/>
            <p:nvPr/>
          </p:nvCxnSpPr>
          <p:spPr>
            <a:xfrm>
              <a:off x="5710729" y="5541436"/>
              <a:ext cx="609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9" name="TextBox 968"/>
                <p:cNvSpPr txBox="1"/>
                <p:nvPr/>
              </p:nvSpPr>
              <p:spPr>
                <a:xfrm>
                  <a:off x="5921811" y="5577045"/>
                  <a:ext cx="1699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charset="0"/>
                            <a:ea typeface="Cambria Math" charset="0"/>
                            <a:cs typeface="Cambria Math" charset="0"/>
                          </a:rPr>
                          <m:t>Σ</m:t>
                        </m:r>
                      </m:oMath>
                    </m:oMathPara>
                  </a14:m>
                  <a:endParaRPr lang="en-US" sz="1600" dirty="0"/>
                </a:p>
              </p:txBody>
            </p:sp>
          </mc:Choice>
          <mc:Fallback>
            <p:sp>
              <p:nvSpPr>
                <p:cNvPr id="969" name="TextBox 968"/>
                <p:cNvSpPr txBox="1">
                  <a:spLocks noRot="1" noChangeAspect="1" noMove="1" noResize="1" noEditPoints="1" noAdjustHandles="1" noChangeArrowheads="1" noChangeShapeType="1" noTextEdit="1"/>
                </p:cNvSpPr>
                <p:nvPr/>
              </p:nvSpPr>
              <p:spPr>
                <a:xfrm>
                  <a:off x="5921811" y="5577045"/>
                  <a:ext cx="169918" cy="246221"/>
                </a:xfrm>
                <a:prstGeom prst="rect">
                  <a:avLst/>
                </a:prstGeom>
                <a:blipFill rotWithShape="0">
                  <a:blip r:embed="rId10"/>
                  <a:stretch>
                    <a:fillRect l="-21429" r="-25000"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0" name="TextBox 969"/>
                <p:cNvSpPr txBox="1"/>
                <p:nvPr/>
              </p:nvSpPr>
              <p:spPr>
                <a:xfrm>
                  <a:off x="5904177" y="5264362"/>
                  <a:ext cx="187552" cy="215444"/>
                </a:xfrm>
                <a:prstGeom prst="rect">
                  <a:avLst/>
                </a:prstGeom>
                <a:noFill/>
              </p:spPr>
              <p:txBody>
                <a:bodyPr wrap="none" lIns="0" tIns="0" rIns="0" bIns="0" rtlCol="0">
                  <a:spAutoFit/>
                </a:bodyPr>
                <a:lstStyle/>
                <a:p>
                  <a:r>
                    <a:rPr lang="en-US" sz="1400" b="0" smtClean="0"/>
                    <a:t>_</a:t>
                  </a:r>
                  <a14:m>
                    <m:oMath xmlns:m="http://schemas.openxmlformats.org/officeDocument/2006/math">
                      <m:r>
                        <a:rPr lang="en-US" sz="1400" b="0" i="1" smtClean="0">
                          <a:latin typeface="Cambria Math" charset="0"/>
                        </a:rPr>
                        <m:t>/</m:t>
                      </m:r>
                    </m:oMath>
                  </a14:m>
                  <a:endParaRPr lang="en-US" sz="1400" dirty="0"/>
                </a:p>
              </p:txBody>
            </p:sp>
          </mc:Choice>
          <mc:Fallback>
            <p:sp>
              <p:nvSpPr>
                <p:cNvPr id="970" name="TextBox 969"/>
                <p:cNvSpPr txBox="1">
                  <a:spLocks noRot="1" noChangeAspect="1" noMove="1" noResize="1" noEditPoints="1" noAdjustHandles="1" noChangeArrowheads="1" noChangeShapeType="1" noTextEdit="1"/>
                </p:cNvSpPr>
                <p:nvPr/>
              </p:nvSpPr>
              <p:spPr>
                <a:xfrm>
                  <a:off x="5904177" y="5264362"/>
                  <a:ext cx="187552" cy="215444"/>
                </a:xfrm>
                <a:prstGeom prst="rect">
                  <a:avLst/>
                </a:prstGeom>
                <a:blipFill rotWithShape="0">
                  <a:blip r:embed="rId6"/>
                  <a:stretch>
                    <a:fillRect l="-60000" t="-28571" r="-43333" b="-51429"/>
                  </a:stretch>
                </a:blipFill>
              </p:spPr>
              <p:txBody>
                <a:bodyPr/>
                <a:lstStyle/>
                <a:p>
                  <a:r>
                    <a:rPr lang="en-US">
                      <a:noFill/>
                    </a:rPr>
                    <a:t> </a:t>
                  </a:r>
                </a:p>
              </p:txBody>
            </p:sp>
          </mc:Fallback>
        </mc:AlternateContent>
        <p:cxnSp>
          <p:nvCxnSpPr>
            <p:cNvPr id="971" name="Straight Arrow Connector 970"/>
            <p:cNvCxnSpPr>
              <a:stCxn id="14" idx="0"/>
              <a:endCxn id="967" idx="4"/>
            </p:cNvCxnSpPr>
            <p:nvPr/>
          </p:nvCxnSpPr>
          <p:spPr>
            <a:xfrm flipV="1">
              <a:off x="4953000" y="5846236"/>
              <a:ext cx="1062529" cy="41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4" name="Straight Arrow Connector 973"/>
            <p:cNvCxnSpPr>
              <a:stCxn id="13" idx="0"/>
              <a:endCxn id="967" idx="4"/>
            </p:cNvCxnSpPr>
            <p:nvPr/>
          </p:nvCxnSpPr>
          <p:spPr>
            <a:xfrm flipV="1">
              <a:off x="2895600" y="5846236"/>
              <a:ext cx="3119929" cy="41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7" name="Straight Arrow Connector 976"/>
            <p:cNvCxnSpPr>
              <a:stCxn id="12" idx="0"/>
              <a:endCxn id="967" idx="4"/>
            </p:cNvCxnSpPr>
            <p:nvPr/>
          </p:nvCxnSpPr>
          <p:spPr>
            <a:xfrm flipV="1">
              <a:off x="2286000" y="5846236"/>
              <a:ext cx="3729529" cy="41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0" name="Oval 989"/>
            <p:cNvSpPr/>
            <p:nvPr/>
          </p:nvSpPr>
          <p:spPr>
            <a:xfrm>
              <a:off x="1553300" y="3979491"/>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1" name="Straight Connector 990"/>
            <p:cNvCxnSpPr/>
            <p:nvPr/>
          </p:nvCxnSpPr>
          <p:spPr>
            <a:xfrm>
              <a:off x="1553300" y="4284291"/>
              <a:ext cx="609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92" name="TextBox 991"/>
                <p:cNvSpPr txBox="1"/>
                <p:nvPr/>
              </p:nvSpPr>
              <p:spPr>
                <a:xfrm>
                  <a:off x="1764382" y="4319900"/>
                  <a:ext cx="1699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charset="0"/>
                            <a:ea typeface="Cambria Math" charset="0"/>
                            <a:cs typeface="Cambria Math" charset="0"/>
                          </a:rPr>
                          <m:t>Σ</m:t>
                        </m:r>
                      </m:oMath>
                    </m:oMathPara>
                  </a14:m>
                  <a:endParaRPr lang="en-US" sz="1600" dirty="0"/>
                </a:p>
              </p:txBody>
            </p:sp>
          </mc:Choice>
          <mc:Fallback>
            <p:sp>
              <p:nvSpPr>
                <p:cNvPr id="992" name="TextBox 991"/>
                <p:cNvSpPr txBox="1">
                  <a:spLocks noRot="1" noChangeAspect="1" noMove="1" noResize="1" noEditPoints="1" noAdjustHandles="1" noChangeArrowheads="1" noChangeShapeType="1" noTextEdit="1"/>
                </p:cNvSpPr>
                <p:nvPr/>
              </p:nvSpPr>
              <p:spPr>
                <a:xfrm>
                  <a:off x="1764382" y="4319900"/>
                  <a:ext cx="169918" cy="246221"/>
                </a:xfrm>
                <a:prstGeom prst="rect">
                  <a:avLst/>
                </a:prstGeom>
                <a:blipFill rotWithShape="0">
                  <a:blip r:embed="rId10"/>
                  <a:stretch>
                    <a:fillRect l="-21429" r="-25000"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3" name="TextBox 992"/>
                <p:cNvSpPr txBox="1"/>
                <p:nvPr/>
              </p:nvSpPr>
              <p:spPr>
                <a:xfrm>
                  <a:off x="1746748" y="4007217"/>
                  <a:ext cx="187552" cy="215444"/>
                </a:xfrm>
                <a:prstGeom prst="rect">
                  <a:avLst/>
                </a:prstGeom>
                <a:noFill/>
              </p:spPr>
              <p:txBody>
                <a:bodyPr wrap="none" lIns="0" tIns="0" rIns="0" bIns="0" rtlCol="0">
                  <a:spAutoFit/>
                </a:bodyPr>
                <a:lstStyle/>
                <a:p>
                  <a:r>
                    <a:rPr lang="en-US" sz="1400" b="0" smtClean="0"/>
                    <a:t>_</a:t>
                  </a:r>
                  <a14:m>
                    <m:oMath xmlns:m="http://schemas.openxmlformats.org/officeDocument/2006/math">
                      <m:r>
                        <a:rPr lang="en-US" sz="1400" b="0" i="1" smtClean="0">
                          <a:latin typeface="Cambria Math" charset="0"/>
                        </a:rPr>
                        <m:t>/</m:t>
                      </m:r>
                    </m:oMath>
                  </a14:m>
                  <a:endParaRPr lang="en-US" sz="1400" dirty="0"/>
                </a:p>
              </p:txBody>
            </p:sp>
          </mc:Choice>
          <mc:Fallback>
            <p:sp>
              <p:nvSpPr>
                <p:cNvPr id="993" name="TextBox 992"/>
                <p:cNvSpPr txBox="1">
                  <a:spLocks noRot="1" noChangeAspect="1" noMove="1" noResize="1" noEditPoints="1" noAdjustHandles="1" noChangeArrowheads="1" noChangeShapeType="1" noTextEdit="1"/>
                </p:cNvSpPr>
                <p:nvPr/>
              </p:nvSpPr>
              <p:spPr>
                <a:xfrm>
                  <a:off x="1746748" y="4007217"/>
                  <a:ext cx="187552" cy="215444"/>
                </a:xfrm>
                <a:prstGeom prst="rect">
                  <a:avLst/>
                </a:prstGeom>
                <a:blipFill rotWithShape="0">
                  <a:blip r:embed="rId12"/>
                  <a:stretch>
                    <a:fillRect l="-60000" t="-25000" r="-43333" b="-47222"/>
                  </a:stretch>
                </a:blipFill>
              </p:spPr>
              <p:txBody>
                <a:bodyPr/>
                <a:lstStyle/>
                <a:p>
                  <a:r>
                    <a:rPr lang="en-US">
                      <a:noFill/>
                    </a:rPr>
                    <a:t> </a:t>
                  </a:r>
                </a:p>
              </p:txBody>
            </p:sp>
          </mc:Fallback>
        </mc:AlternateContent>
        <p:sp>
          <p:nvSpPr>
            <p:cNvPr id="994" name="Oval 993"/>
            <p:cNvSpPr/>
            <p:nvPr/>
          </p:nvSpPr>
          <p:spPr>
            <a:xfrm>
              <a:off x="2795874" y="3979491"/>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5" name="Straight Connector 994"/>
            <p:cNvCxnSpPr/>
            <p:nvPr/>
          </p:nvCxnSpPr>
          <p:spPr>
            <a:xfrm>
              <a:off x="2795874" y="4284291"/>
              <a:ext cx="609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96" name="TextBox 995"/>
                <p:cNvSpPr txBox="1"/>
                <p:nvPr/>
              </p:nvSpPr>
              <p:spPr>
                <a:xfrm>
                  <a:off x="3006956" y="4319900"/>
                  <a:ext cx="1699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charset="0"/>
                            <a:ea typeface="Cambria Math" charset="0"/>
                            <a:cs typeface="Cambria Math" charset="0"/>
                          </a:rPr>
                          <m:t>Σ</m:t>
                        </m:r>
                      </m:oMath>
                    </m:oMathPara>
                  </a14:m>
                  <a:endParaRPr lang="en-US" sz="1600" dirty="0"/>
                </a:p>
              </p:txBody>
            </p:sp>
          </mc:Choice>
          <mc:Fallback>
            <p:sp>
              <p:nvSpPr>
                <p:cNvPr id="996" name="TextBox 995"/>
                <p:cNvSpPr txBox="1">
                  <a:spLocks noRot="1" noChangeAspect="1" noMove="1" noResize="1" noEditPoints="1" noAdjustHandles="1" noChangeArrowheads="1" noChangeShapeType="1" noTextEdit="1"/>
                </p:cNvSpPr>
                <p:nvPr/>
              </p:nvSpPr>
              <p:spPr>
                <a:xfrm>
                  <a:off x="3006956" y="4319900"/>
                  <a:ext cx="169918" cy="246221"/>
                </a:xfrm>
                <a:prstGeom prst="rect">
                  <a:avLst/>
                </a:prstGeom>
                <a:blipFill rotWithShape="0">
                  <a:blip r:embed="rId10"/>
                  <a:stretch>
                    <a:fillRect l="-21429" r="-25000"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7" name="TextBox 996"/>
                <p:cNvSpPr txBox="1"/>
                <p:nvPr/>
              </p:nvSpPr>
              <p:spPr>
                <a:xfrm>
                  <a:off x="2989322" y="4007217"/>
                  <a:ext cx="187552" cy="215444"/>
                </a:xfrm>
                <a:prstGeom prst="rect">
                  <a:avLst/>
                </a:prstGeom>
                <a:noFill/>
              </p:spPr>
              <p:txBody>
                <a:bodyPr wrap="none" lIns="0" tIns="0" rIns="0" bIns="0" rtlCol="0">
                  <a:spAutoFit/>
                </a:bodyPr>
                <a:lstStyle/>
                <a:p>
                  <a:r>
                    <a:rPr lang="en-US" sz="1400" b="0" smtClean="0"/>
                    <a:t>_</a:t>
                  </a:r>
                  <a14:m>
                    <m:oMath xmlns:m="http://schemas.openxmlformats.org/officeDocument/2006/math">
                      <m:r>
                        <a:rPr lang="en-US" sz="1400" b="0" i="1" smtClean="0">
                          <a:latin typeface="Cambria Math" charset="0"/>
                        </a:rPr>
                        <m:t>/</m:t>
                      </m:r>
                    </m:oMath>
                  </a14:m>
                  <a:endParaRPr lang="en-US" sz="1400" dirty="0"/>
                </a:p>
              </p:txBody>
            </p:sp>
          </mc:Choice>
          <mc:Fallback>
            <p:sp>
              <p:nvSpPr>
                <p:cNvPr id="997" name="TextBox 996"/>
                <p:cNvSpPr txBox="1">
                  <a:spLocks noRot="1" noChangeAspect="1" noMove="1" noResize="1" noEditPoints="1" noAdjustHandles="1" noChangeArrowheads="1" noChangeShapeType="1" noTextEdit="1"/>
                </p:cNvSpPr>
                <p:nvPr/>
              </p:nvSpPr>
              <p:spPr>
                <a:xfrm>
                  <a:off x="2989322" y="4007217"/>
                  <a:ext cx="187552" cy="215444"/>
                </a:xfrm>
                <a:prstGeom prst="rect">
                  <a:avLst/>
                </a:prstGeom>
                <a:blipFill rotWithShape="0">
                  <a:blip r:embed="rId13"/>
                  <a:stretch>
                    <a:fillRect l="-58065" t="-25000" r="-41935" b="-47222"/>
                  </a:stretch>
                </a:blipFill>
              </p:spPr>
              <p:txBody>
                <a:bodyPr/>
                <a:lstStyle/>
                <a:p>
                  <a:r>
                    <a:rPr lang="en-US">
                      <a:noFill/>
                    </a:rPr>
                    <a:t> </a:t>
                  </a:r>
                </a:p>
              </p:txBody>
            </p:sp>
          </mc:Fallback>
        </mc:AlternateContent>
        <p:sp>
          <p:nvSpPr>
            <p:cNvPr id="998" name="Oval 997"/>
            <p:cNvSpPr/>
            <p:nvPr/>
          </p:nvSpPr>
          <p:spPr>
            <a:xfrm>
              <a:off x="5067455" y="396768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9" name="Straight Connector 998"/>
            <p:cNvCxnSpPr/>
            <p:nvPr/>
          </p:nvCxnSpPr>
          <p:spPr>
            <a:xfrm>
              <a:off x="5067455" y="4272483"/>
              <a:ext cx="609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00" name="TextBox 999"/>
                <p:cNvSpPr txBox="1"/>
                <p:nvPr/>
              </p:nvSpPr>
              <p:spPr>
                <a:xfrm>
                  <a:off x="5278537" y="4308092"/>
                  <a:ext cx="1699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charset="0"/>
                            <a:ea typeface="Cambria Math" charset="0"/>
                            <a:cs typeface="Cambria Math" charset="0"/>
                          </a:rPr>
                          <m:t>Σ</m:t>
                        </m:r>
                      </m:oMath>
                    </m:oMathPara>
                  </a14:m>
                  <a:endParaRPr lang="en-US" sz="1600" dirty="0"/>
                </a:p>
              </p:txBody>
            </p:sp>
          </mc:Choice>
          <mc:Fallback>
            <p:sp>
              <p:nvSpPr>
                <p:cNvPr id="1000" name="TextBox 999"/>
                <p:cNvSpPr txBox="1">
                  <a:spLocks noRot="1" noChangeAspect="1" noMove="1" noResize="1" noEditPoints="1" noAdjustHandles="1" noChangeArrowheads="1" noChangeShapeType="1" noTextEdit="1"/>
                </p:cNvSpPr>
                <p:nvPr/>
              </p:nvSpPr>
              <p:spPr>
                <a:xfrm>
                  <a:off x="5278537" y="4308092"/>
                  <a:ext cx="169918" cy="246221"/>
                </a:xfrm>
                <a:prstGeom prst="rect">
                  <a:avLst/>
                </a:prstGeom>
                <a:blipFill rotWithShape="0">
                  <a:blip r:embed="rId5"/>
                  <a:stretch>
                    <a:fillRect l="-25000" r="-21429"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1" name="TextBox 1000"/>
                <p:cNvSpPr txBox="1"/>
                <p:nvPr/>
              </p:nvSpPr>
              <p:spPr>
                <a:xfrm>
                  <a:off x="5260903" y="3995409"/>
                  <a:ext cx="187552" cy="215444"/>
                </a:xfrm>
                <a:prstGeom prst="rect">
                  <a:avLst/>
                </a:prstGeom>
                <a:noFill/>
              </p:spPr>
              <p:txBody>
                <a:bodyPr wrap="none" lIns="0" tIns="0" rIns="0" bIns="0" rtlCol="0">
                  <a:spAutoFit/>
                </a:bodyPr>
                <a:lstStyle/>
                <a:p>
                  <a:r>
                    <a:rPr lang="en-US" sz="1400" b="0" smtClean="0"/>
                    <a:t>_</a:t>
                  </a:r>
                  <a14:m>
                    <m:oMath xmlns:m="http://schemas.openxmlformats.org/officeDocument/2006/math">
                      <m:r>
                        <a:rPr lang="en-US" sz="1400" b="0" i="1" smtClean="0">
                          <a:latin typeface="Cambria Math" charset="0"/>
                        </a:rPr>
                        <m:t>/</m:t>
                      </m:r>
                    </m:oMath>
                  </a14:m>
                  <a:endParaRPr lang="en-US" sz="1400" dirty="0"/>
                </a:p>
              </p:txBody>
            </p:sp>
          </mc:Choice>
          <mc:Fallback>
            <p:sp>
              <p:nvSpPr>
                <p:cNvPr id="1001" name="TextBox 1000"/>
                <p:cNvSpPr txBox="1">
                  <a:spLocks noRot="1" noChangeAspect="1" noMove="1" noResize="1" noEditPoints="1" noAdjustHandles="1" noChangeArrowheads="1" noChangeShapeType="1" noTextEdit="1"/>
                </p:cNvSpPr>
                <p:nvPr/>
              </p:nvSpPr>
              <p:spPr>
                <a:xfrm>
                  <a:off x="5260903" y="3995409"/>
                  <a:ext cx="187552" cy="215444"/>
                </a:xfrm>
                <a:prstGeom prst="rect">
                  <a:avLst/>
                </a:prstGeom>
                <a:blipFill rotWithShape="0">
                  <a:blip r:embed="rId13"/>
                  <a:stretch>
                    <a:fillRect l="-58065" t="-25000" r="-41935" b="-47222"/>
                  </a:stretch>
                </a:blipFill>
              </p:spPr>
              <p:txBody>
                <a:bodyPr/>
                <a:lstStyle/>
                <a:p>
                  <a:r>
                    <a:rPr lang="en-US">
                      <a:noFill/>
                    </a:rPr>
                    <a:t> </a:t>
                  </a:r>
                </a:p>
              </p:txBody>
            </p:sp>
          </mc:Fallback>
        </mc:AlternateContent>
        <p:sp>
          <p:nvSpPr>
            <p:cNvPr id="1002" name="TextBox 1001"/>
            <p:cNvSpPr txBox="1"/>
            <p:nvPr/>
          </p:nvSpPr>
          <p:spPr>
            <a:xfrm>
              <a:off x="4022319" y="4043271"/>
              <a:ext cx="415498" cy="369332"/>
            </a:xfrm>
            <a:prstGeom prst="rect">
              <a:avLst/>
            </a:prstGeom>
            <a:noFill/>
          </p:spPr>
          <p:txBody>
            <a:bodyPr wrap="none" rtlCol="0">
              <a:spAutoFit/>
            </a:bodyPr>
            <a:lstStyle/>
            <a:p>
              <a:r>
                <a:rPr lang="mr-IN" smtClean="0"/>
                <a:t>…</a:t>
              </a:r>
              <a:endParaRPr lang="en-US" dirty="0"/>
            </a:p>
          </p:txBody>
        </p:sp>
        <p:cxnSp>
          <p:nvCxnSpPr>
            <p:cNvPr id="1010" name="Straight Arrow Connector 1009"/>
            <p:cNvCxnSpPr>
              <a:stCxn id="967" idx="0"/>
              <a:endCxn id="998" idx="4"/>
            </p:cNvCxnSpPr>
            <p:nvPr/>
          </p:nvCxnSpPr>
          <p:spPr>
            <a:xfrm flipH="1" flipV="1">
              <a:off x="5372255" y="4577283"/>
              <a:ext cx="643274" cy="659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4" name="Straight Arrow Connector 1013"/>
            <p:cNvCxnSpPr>
              <a:stCxn id="954" idx="0"/>
              <a:endCxn id="998" idx="4"/>
            </p:cNvCxnSpPr>
            <p:nvPr/>
          </p:nvCxnSpPr>
          <p:spPr>
            <a:xfrm flipV="1">
              <a:off x="4062944" y="4577283"/>
              <a:ext cx="1309311" cy="659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7" name="Straight Arrow Connector 1016"/>
            <p:cNvCxnSpPr>
              <a:stCxn id="19" idx="0"/>
              <a:endCxn id="998" idx="4"/>
            </p:cNvCxnSpPr>
            <p:nvPr/>
          </p:nvCxnSpPr>
          <p:spPr>
            <a:xfrm flipV="1">
              <a:off x="969597" y="4577283"/>
              <a:ext cx="4402658" cy="659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a:stCxn id="998" idx="0"/>
              <a:endCxn id="32" idx="4"/>
            </p:cNvCxnSpPr>
            <p:nvPr/>
          </p:nvCxnSpPr>
          <p:spPr>
            <a:xfrm flipH="1" flipV="1">
              <a:off x="2841198" y="3594060"/>
              <a:ext cx="2531057" cy="373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p:cNvCxnSpPr>
              <a:stCxn id="994" idx="0"/>
              <a:endCxn id="32" idx="4"/>
            </p:cNvCxnSpPr>
            <p:nvPr/>
          </p:nvCxnSpPr>
          <p:spPr>
            <a:xfrm flipH="1" flipV="1">
              <a:off x="2841198" y="3594060"/>
              <a:ext cx="259476" cy="385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0" name="Straight Arrow Connector 1029"/>
            <p:cNvCxnSpPr>
              <a:stCxn id="990" idx="0"/>
              <a:endCxn id="32" idx="4"/>
            </p:cNvCxnSpPr>
            <p:nvPr/>
          </p:nvCxnSpPr>
          <p:spPr>
            <a:xfrm flipV="1">
              <a:off x="1858100" y="3594060"/>
              <a:ext cx="983098" cy="385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p:cNvCxnSpPr>
              <a:stCxn id="990" idx="0"/>
              <a:endCxn id="33" idx="4"/>
            </p:cNvCxnSpPr>
            <p:nvPr/>
          </p:nvCxnSpPr>
          <p:spPr>
            <a:xfrm flipV="1">
              <a:off x="1858100" y="3592094"/>
              <a:ext cx="2358966" cy="387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p:cNvCxnSpPr>
              <a:stCxn id="994" idx="0"/>
              <a:endCxn id="33" idx="4"/>
            </p:cNvCxnSpPr>
            <p:nvPr/>
          </p:nvCxnSpPr>
          <p:spPr>
            <a:xfrm flipV="1">
              <a:off x="3100674" y="3592094"/>
              <a:ext cx="1116392" cy="387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9" name="Straight Arrow Connector 1038"/>
            <p:cNvCxnSpPr>
              <a:stCxn id="998" idx="0"/>
              <a:endCxn id="33" idx="4"/>
            </p:cNvCxnSpPr>
            <p:nvPr/>
          </p:nvCxnSpPr>
          <p:spPr>
            <a:xfrm flipH="1" flipV="1">
              <a:off x="4217066" y="3592094"/>
              <a:ext cx="1155189" cy="375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2" name="TextBox 1041"/>
            <p:cNvSpPr txBox="1"/>
            <p:nvPr/>
          </p:nvSpPr>
          <p:spPr>
            <a:xfrm>
              <a:off x="6823018" y="4155122"/>
              <a:ext cx="1223413" cy="461665"/>
            </a:xfrm>
            <a:prstGeom prst="rect">
              <a:avLst/>
            </a:prstGeom>
            <a:noFill/>
          </p:spPr>
          <p:txBody>
            <a:bodyPr wrap="none" rtlCol="0">
              <a:spAutoFit/>
            </a:bodyPr>
            <a:lstStyle/>
            <a:p>
              <a:pPr algn="ctr"/>
              <a:r>
                <a:rPr lang="en-US" sz="1200" dirty="0" smtClean="0"/>
                <a:t>Hidden Layer 2</a:t>
              </a:r>
            </a:p>
            <a:p>
              <a:pPr algn="ctr"/>
              <a:r>
                <a:rPr lang="en-US" sz="1200" dirty="0" smtClean="0"/>
                <a:t>(</a:t>
              </a:r>
              <a:r>
                <a:rPr lang="en-US" sz="1200" dirty="0"/>
                <a:t>5</a:t>
              </a:r>
              <a:r>
                <a:rPr lang="en-US" sz="1200" dirty="0" smtClean="0"/>
                <a:t> </a:t>
              </a:r>
              <a:r>
                <a:rPr lang="en-US" sz="1200" dirty="0"/>
                <a:t>nodes)</a:t>
              </a:r>
            </a:p>
          </p:txBody>
        </p:sp>
        <p:cxnSp>
          <p:nvCxnSpPr>
            <p:cNvPr id="1043" name="Straight Arrow Connector 1042"/>
            <p:cNvCxnSpPr/>
            <p:nvPr/>
          </p:nvCxnSpPr>
          <p:spPr>
            <a:xfrm flipH="1" flipV="1">
              <a:off x="7455127" y="3418052"/>
              <a:ext cx="6048" cy="708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44" name="TextBox 1043"/>
                <p:cNvSpPr txBox="1"/>
                <p:nvPr/>
              </p:nvSpPr>
              <p:spPr>
                <a:xfrm>
                  <a:off x="6698946" y="3717414"/>
                  <a:ext cx="1582484" cy="21948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charset="0"/>
                              </a:rPr>
                            </m:ctrlPr>
                          </m:sSubSupPr>
                          <m:e>
                            <m:r>
                              <m:rPr>
                                <m:sty m:val="p"/>
                              </m:rPr>
                              <a:rPr lang="en-US" sz="1400" b="0" i="0" smtClean="0">
                                <a:latin typeface="Cambria Math" charset="0"/>
                              </a:rPr>
                              <m:t>max</m:t>
                            </m:r>
                            <m:r>
                              <a:rPr lang="en-US" sz="1400" b="0" i="1" smtClean="0">
                                <a:latin typeface="Cambria Math" charset="0"/>
                              </a:rPr>
                              <m:t>⁡(</m:t>
                            </m:r>
                            <m:r>
                              <a:rPr lang="en-US" sz="1400" b="0" i="1" smtClean="0">
                                <a:latin typeface="Cambria Math" charset="0"/>
                              </a:rPr>
                              <m:t>𝑊</m:t>
                            </m:r>
                          </m:e>
                          <m:sub>
                            <m:r>
                              <a:rPr lang="en-US" sz="1400" b="0" i="1" smtClean="0">
                                <a:latin typeface="Cambria Math" charset="0"/>
                              </a:rPr>
                              <m:t>3</m:t>
                            </m:r>
                          </m:sub>
                          <m:sup>
                            <m:r>
                              <a:rPr lang="en-US" sz="1400" b="0" i="1" smtClean="0">
                                <a:latin typeface="Cambria Math" charset="0"/>
                              </a:rPr>
                              <m:t>𝑇</m:t>
                            </m:r>
                          </m:sup>
                        </m:sSubSup>
                        <m:r>
                          <a:rPr lang="en-US" sz="1400" b="0" i="1" smtClean="0">
                            <a:latin typeface="Cambria Math" charset="0"/>
                          </a:rPr>
                          <m:t>𝑋</m:t>
                        </m:r>
                        <m:r>
                          <a:rPr lang="en-US" sz="1400" b="0" i="1" smtClean="0">
                            <a:latin typeface="Cambria Math" charset="0"/>
                          </a:rPr>
                          <m:t>′+</m:t>
                        </m:r>
                        <m:sSub>
                          <m:sSubPr>
                            <m:ctrlPr>
                              <a:rPr lang="en-US" sz="1400" b="0" i="1" smtClean="0">
                                <a:latin typeface="Cambria Math" charset="0"/>
                              </a:rPr>
                            </m:ctrlPr>
                          </m:sSubPr>
                          <m:e>
                            <m:r>
                              <a:rPr lang="en-US" sz="1400" b="0" i="1" smtClean="0">
                                <a:latin typeface="Cambria Math" charset="0"/>
                              </a:rPr>
                              <m:t>𝐵</m:t>
                            </m:r>
                          </m:e>
                          <m:sub>
                            <m:r>
                              <a:rPr lang="en-US" sz="1400" b="0" i="1" smtClean="0">
                                <a:latin typeface="Cambria Math" charset="0"/>
                              </a:rPr>
                              <m:t>3</m:t>
                            </m:r>
                          </m:sub>
                        </m:sSub>
                        <m:r>
                          <a:rPr lang="en-US" sz="1400" b="0" i="1" smtClean="0">
                            <a:latin typeface="Cambria Math" charset="0"/>
                          </a:rPr>
                          <m:t>,0)</m:t>
                        </m:r>
                      </m:oMath>
                    </m:oMathPara>
                  </a14:m>
                  <a:endParaRPr lang="en-US" sz="1400" dirty="0"/>
                </a:p>
              </p:txBody>
            </p:sp>
          </mc:Choice>
          <mc:Fallback>
            <p:sp>
              <p:nvSpPr>
                <p:cNvPr id="1044" name="TextBox 1043"/>
                <p:cNvSpPr txBox="1">
                  <a:spLocks noRot="1" noChangeAspect="1" noMove="1" noResize="1" noEditPoints="1" noAdjustHandles="1" noChangeArrowheads="1" noChangeShapeType="1" noTextEdit="1"/>
                </p:cNvSpPr>
                <p:nvPr/>
              </p:nvSpPr>
              <p:spPr>
                <a:xfrm>
                  <a:off x="6698946" y="3717414"/>
                  <a:ext cx="1582484" cy="219484"/>
                </a:xfrm>
                <a:prstGeom prst="rect">
                  <a:avLst/>
                </a:prstGeom>
                <a:blipFill rotWithShape="0">
                  <a:blip r:embed="rId14"/>
                  <a:stretch>
                    <a:fillRect t="-136111" r="-1538" b="-175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054120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Hidden Layers </a:t>
            </a:r>
            <a:r>
              <a:rPr lang="en-US" dirty="0" smtClean="0"/>
              <a:t>Model </a:t>
            </a:r>
            <a:r>
              <a:rPr lang="mr-IN" dirty="0" smtClean="0"/>
              <a:t>–</a:t>
            </a:r>
            <a:r>
              <a:rPr lang="en-US" dirty="0" smtClean="0"/>
              <a:t> cont.</a:t>
            </a:r>
            <a:endParaRPr lang="en-US" dirty="0"/>
          </a:p>
        </p:txBody>
      </p:sp>
      <p:sp>
        <p:nvSpPr>
          <p:cNvPr id="3" name="Content Placeholder 2"/>
          <p:cNvSpPr>
            <a:spLocks noGrp="1"/>
          </p:cNvSpPr>
          <p:nvPr>
            <p:ph idx="1"/>
          </p:nvPr>
        </p:nvSpPr>
        <p:spPr/>
        <p:txBody>
          <a:bodyPr/>
          <a:lstStyle/>
          <a:p>
            <a:r>
              <a:rPr lang="en-US" dirty="0" smtClean="0"/>
              <a:t>The basic structure is still the same with one hidden layer model except that the second hidden layer of 5 neurons are added.</a:t>
            </a:r>
          </a:p>
          <a:p>
            <a:r>
              <a:rPr lang="en-US" dirty="0" smtClean="0"/>
              <a:t>The creation process is packed into a function to ease the coding process.</a:t>
            </a:r>
          </a:p>
          <a:p>
            <a:r>
              <a:rPr lang="en-US" dirty="0" smtClean="0"/>
              <a:t>The function requires input variables, the output neuron numbers, name of the layer as well as the activation function.</a:t>
            </a:r>
          </a:p>
          <a:p>
            <a:r>
              <a:rPr lang="en-US" dirty="0" smtClean="0"/>
              <a:t>I checked the reference, it seems that setting standard derivation to be 2/</a:t>
            </a:r>
            <a:r>
              <a:rPr lang="en-US" dirty="0" err="1" smtClean="0"/>
              <a:t>sqrt</a:t>
            </a:r>
            <a:r>
              <a:rPr lang="en-US" dirty="0" smtClean="0"/>
              <a:t>(</a:t>
            </a:r>
            <a:r>
              <a:rPr lang="en-US" dirty="0" err="1" smtClean="0"/>
              <a:t>num_of_variable</a:t>
            </a:r>
            <a:r>
              <a:rPr lang="en-US" dirty="0" smtClean="0"/>
              <a:t>) can make the algorithm more efficient*. </a:t>
            </a:r>
          </a:p>
          <a:p>
            <a:r>
              <a:rPr lang="en-US" dirty="0" smtClean="0"/>
              <a:t>The </a:t>
            </a:r>
            <a:r>
              <a:rPr lang="en-US" dirty="0" err="1" smtClean="0"/>
              <a:t>activation_fnc</a:t>
            </a:r>
            <a:r>
              <a:rPr lang="en-US" dirty="0" smtClean="0"/>
              <a:t> input is designed to bring flexibility to pick the activation function.</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sp>
        <p:nvSpPr>
          <p:cNvPr id="7" name="Rectangle 6"/>
          <p:cNvSpPr/>
          <p:nvPr/>
        </p:nvSpPr>
        <p:spPr>
          <a:xfrm>
            <a:off x="800100" y="3766358"/>
            <a:ext cx="7543800" cy="2772554"/>
          </a:xfrm>
          <a:prstGeom prst="rect">
            <a:avLst/>
          </a:prstGeom>
        </p:spPr>
        <p:txBody>
          <a:bodyPr wrap="square">
            <a:spAutoFit/>
          </a:bodyPr>
          <a:lstStyle/>
          <a:p>
            <a:pPr marL="342900" lvl="0" indent="-342900">
              <a:lnSpc>
                <a:spcPts val="1050"/>
              </a:lnSpc>
              <a:spcAft>
                <a:spcPts val="0"/>
              </a:spcAft>
              <a:tabLst>
                <a:tab pos="457200" algn="l"/>
              </a:tabLst>
            </a:pPr>
            <a:r>
              <a:rPr lang="en-US" sz="900" b="1" dirty="0">
                <a:solidFill>
                  <a:srgbClr val="006699"/>
                </a:solidFill>
                <a:latin typeface="Consolas" charset="0"/>
                <a:ea typeface="Times New Roman" charset="0"/>
                <a:cs typeface="Times New Roman" charset="0"/>
              </a:rPr>
              <a:t>import</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tensorflow</a:t>
            </a:r>
            <a:r>
              <a:rPr lang="en-US" sz="900" dirty="0">
                <a:solidFill>
                  <a:srgbClr val="000000"/>
                </a:solidFill>
                <a:latin typeface="Consolas" charset="0"/>
                <a:ea typeface="Times New Roman" charset="0"/>
                <a:cs typeface="Times New Roman" charset="0"/>
              </a:rPr>
              <a:t> as </a:t>
            </a:r>
            <a:r>
              <a:rPr lang="en-US" sz="900" dirty="0" err="1">
                <a:solidFill>
                  <a:srgbClr val="000000"/>
                </a:solidFill>
                <a:latin typeface="Consolas" charset="0"/>
                <a:ea typeface="Times New Roman" charset="0"/>
                <a:cs typeface="Times New Roman" charset="0"/>
              </a:rPr>
              <a:t>tf</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b="1" dirty="0">
                <a:solidFill>
                  <a:srgbClr val="006699"/>
                </a:solidFill>
                <a:latin typeface="Consolas" charset="0"/>
                <a:ea typeface="Times New Roman" charset="0"/>
                <a:cs typeface="Times New Roman" charset="0"/>
              </a:rPr>
              <a:t>import</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numpy</a:t>
            </a:r>
            <a:r>
              <a:rPr lang="en-US" sz="900" dirty="0">
                <a:solidFill>
                  <a:srgbClr val="000000"/>
                </a:solidFill>
                <a:latin typeface="Consolas" charset="0"/>
                <a:ea typeface="Times New Roman" charset="0"/>
                <a:cs typeface="Times New Roman" charset="0"/>
              </a:rPr>
              <a:t> as np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b="1" dirty="0" err="1">
                <a:solidFill>
                  <a:srgbClr val="006699"/>
                </a:solidFill>
                <a:latin typeface="Consolas" charset="0"/>
                <a:ea typeface="Times New Roman" charset="0"/>
                <a:cs typeface="Times New Roman" charset="0"/>
              </a:rPr>
              <a:t>def</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construct_neural_layer</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layer_nn,name</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activation_fnc</a:t>
            </a:r>
            <a:r>
              <a:rPr lang="en-US" sz="900" dirty="0">
                <a:solidFill>
                  <a:srgbClr val="000000"/>
                </a:solidFill>
                <a:latin typeface="Consolas" charset="0"/>
                <a:ea typeface="Times New Roman" charset="0"/>
                <a:cs typeface="Times New Roman" charset="0"/>
              </a:rPr>
              <a:t>=None):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with </a:t>
            </a:r>
            <a:r>
              <a:rPr lang="en-US" sz="900" dirty="0" err="1">
                <a:solidFill>
                  <a:srgbClr val="000000"/>
                </a:solidFill>
                <a:latin typeface="Consolas" charset="0"/>
                <a:ea typeface="Times New Roman" charset="0"/>
                <a:cs typeface="Times New Roman" charset="0"/>
              </a:rPr>
              <a:t>tf.name_scope</a:t>
            </a:r>
            <a:r>
              <a:rPr lang="en-US" sz="900" dirty="0">
                <a:solidFill>
                  <a:srgbClr val="000000"/>
                </a:solidFill>
                <a:latin typeface="Consolas" charset="0"/>
                <a:ea typeface="Times New Roman" charset="0"/>
                <a:cs typeface="Times New Roman" charset="0"/>
              </a:rPr>
              <a:t>(name):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n_var</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input_x.get_shape</a:t>
            </a:r>
            <a:r>
              <a:rPr lang="en-US" sz="900" dirty="0">
                <a:solidFill>
                  <a:srgbClr val="000000"/>
                </a:solidFill>
                <a:latin typeface="Consolas" charset="0"/>
                <a:ea typeface="Times New Roman" charset="0"/>
                <a:cs typeface="Times New Roman" charset="0"/>
              </a:rPr>
              <a:t>()[1])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a:solidFill>
                  <a:srgbClr val="008200"/>
                </a:solidFill>
                <a:latin typeface="Consolas" charset="0"/>
                <a:ea typeface="Times New Roman" charset="0"/>
                <a:cs typeface="Times New Roman" charset="0"/>
              </a:rPr>
              <a:t>#create random weights</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stddev</a:t>
            </a:r>
            <a:r>
              <a:rPr lang="en-US" sz="900" dirty="0">
                <a:solidFill>
                  <a:srgbClr val="000000"/>
                </a:solidFill>
                <a:latin typeface="Consolas" charset="0"/>
                <a:ea typeface="Times New Roman" charset="0"/>
                <a:cs typeface="Times New Roman" charset="0"/>
              </a:rPr>
              <a:t>=2/</a:t>
            </a:r>
            <a:r>
              <a:rPr lang="en-US" sz="900" dirty="0" err="1">
                <a:solidFill>
                  <a:srgbClr val="000000"/>
                </a:solidFill>
                <a:latin typeface="Consolas" charset="0"/>
                <a:ea typeface="Times New Roman" charset="0"/>
                <a:cs typeface="Times New Roman" charset="0"/>
              </a:rPr>
              <a:t>np.sqrt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n_var</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w=</a:t>
            </a:r>
            <a:r>
              <a:rPr lang="en-US" sz="900" dirty="0" err="1">
                <a:solidFill>
                  <a:srgbClr val="000000"/>
                </a:solidFill>
                <a:latin typeface="Consolas" charset="0"/>
                <a:ea typeface="Times New Roman" charset="0"/>
                <a:cs typeface="Times New Roman" charset="0"/>
              </a:rPr>
              <a:t>tf.Variable</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tf.truncated_normal</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n_var,layer_nn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stddev</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stddev</a:t>
            </a:r>
            <a:r>
              <a:rPr lang="en-US" sz="900" dirty="0">
                <a:solidFill>
                  <a:srgbClr val="000000"/>
                </a:solidFill>
                <a:latin typeface="Consolas" charset="0"/>
                <a:ea typeface="Times New Roman" charset="0"/>
                <a:cs typeface="Times New Roman" charset="0"/>
              </a:rPr>
              <a:t>),name=</a:t>
            </a:r>
            <a:r>
              <a:rPr lang="en-US" sz="900" dirty="0">
                <a:solidFill>
                  <a:srgbClr val="0000FF"/>
                </a:solidFill>
                <a:latin typeface="Consolas" charset="0"/>
                <a:ea typeface="Times New Roman" charset="0"/>
                <a:cs typeface="Times New Roman" charset="0"/>
              </a:rPr>
              <a:t>"weight"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dtype</a:t>
            </a:r>
            <a:r>
              <a:rPr lang="en-US" sz="900" dirty="0">
                <a:solidFill>
                  <a:srgbClr val="000000"/>
                </a:solidFill>
                <a:latin typeface="Consolas" charset="0"/>
                <a:ea typeface="Times New Roman" charset="0"/>
                <a:cs typeface="Times New Roman" charset="0"/>
              </a:rPr>
              <a:t>=tf.float32)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b=</a:t>
            </a:r>
            <a:r>
              <a:rPr lang="en-US" sz="900" dirty="0" err="1">
                <a:solidFill>
                  <a:srgbClr val="000000"/>
                </a:solidFill>
                <a:latin typeface="Consolas" charset="0"/>
                <a:ea typeface="Times New Roman" charset="0"/>
                <a:cs typeface="Times New Roman" charset="0"/>
              </a:rPr>
              <a:t>tf.Variable</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tf.zeros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layer_nn</a:t>
            </a:r>
            <a:r>
              <a:rPr lang="en-US" sz="900" dirty="0">
                <a:solidFill>
                  <a:srgbClr val="000000"/>
                </a:solidFill>
                <a:latin typeface="Consolas" charset="0"/>
                <a:ea typeface="Times New Roman" charset="0"/>
                <a:cs typeface="Times New Roman" charset="0"/>
              </a:rPr>
              <a:t>]),name=</a:t>
            </a:r>
            <a:r>
              <a:rPr lang="en-US" sz="900" dirty="0">
                <a:solidFill>
                  <a:srgbClr val="0000FF"/>
                </a:solidFill>
                <a:latin typeface="Consolas" charset="0"/>
                <a:ea typeface="Times New Roman" charset="0"/>
                <a:cs typeface="Times New Roman" charset="0"/>
              </a:rPr>
              <a:t>"biases"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dtype</a:t>
            </a:r>
            <a:r>
              <a:rPr lang="en-US" sz="900" dirty="0">
                <a:solidFill>
                  <a:srgbClr val="000000"/>
                </a:solidFill>
                <a:latin typeface="Consolas" charset="0"/>
                <a:ea typeface="Times New Roman" charset="0"/>
                <a:cs typeface="Times New Roman" charset="0"/>
              </a:rPr>
              <a:t>=tf.float32)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output=</a:t>
            </a:r>
            <a:r>
              <a:rPr lang="en-US" sz="900" dirty="0" err="1">
                <a:solidFill>
                  <a:srgbClr val="000000"/>
                </a:solidFill>
                <a:latin typeface="Consolas" charset="0"/>
                <a:ea typeface="Times New Roman" charset="0"/>
                <a:cs typeface="Times New Roman" charset="0"/>
              </a:rPr>
              <a:t>tf.add</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tf.matmul</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input_x,w</a:t>
            </a:r>
            <a:r>
              <a:rPr lang="en-US" sz="900" dirty="0">
                <a:solidFill>
                  <a:srgbClr val="000000"/>
                </a:solidFill>
                <a:latin typeface="Consolas" charset="0"/>
                <a:ea typeface="Times New Roman" charset="0"/>
                <a:cs typeface="Times New Roman" charset="0"/>
              </a:rPr>
              <a:t>),b)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if</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activation_fnc</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"sigmoid"</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return</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tf.sigmoid</a:t>
            </a:r>
            <a:r>
              <a:rPr lang="en-US" sz="900" dirty="0">
                <a:solidFill>
                  <a:srgbClr val="000000"/>
                </a:solidFill>
                <a:latin typeface="Consolas" charset="0"/>
                <a:ea typeface="Times New Roman" charset="0"/>
                <a:cs typeface="Times New Roman" charset="0"/>
              </a:rPr>
              <a:t>(output)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err="1">
                <a:solidFill>
                  <a:srgbClr val="006699"/>
                </a:solidFill>
                <a:latin typeface="Consolas" charset="0"/>
                <a:ea typeface="Times New Roman" charset="0"/>
                <a:cs typeface="Times New Roman" charset="0"/>
              </a:rPr>
              <a:t>elif</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activation_fnc</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relu</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return</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tf.nn.relu</a:t>
            </a:r>
            <a:r>
              <a:rPr lang="en-US" sz="900" dirty="0">
                <a:solidFill>
                  <a:srgbClr val="000000"/>
                </a:solidFill>
                <a:latin typeface="Consolas" charset="0"/>
                <a:ea typeface="Times New Roman" charset="0"/>
                <a:cs typeface="Times New Roman" charset="0"/>
              </a:rPr>
              <a:t>(output)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err="1">
                <a:solidFill>
                  <a:srgbClr val="006699"/>
                </a:solidFill>
                <a:latin typeface="Consolas" charset="0"/>
                <a:ea typeface="Times New Roman" charset="0"/>
                <a:cs typeface="Times New Roman" charset="0"/>
              </a:rPr>
              <a:t>elif</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activation_fnc</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softmax</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return</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tf.nn.softmax</a:t>
            </a:r>
            <a:r>
              <a:rPr lang="en-US" sz="900" dirty="0">
                <a:solidFill>
                  <a:srgbClr val="000000"/>
                </a:solidFill>
                <a:latin typeface="Consolas" charset="0"/>
                <a:ea typeface="Times New Roman" charset="0"/>
                <a:cs typeface="Times New Roman" charset="0"/>
              </a:rPr>
              <a:t>(output)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else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return</a:t>
            </a:r>
            <a:r>
              <a:rPr lang="en-US" sz="900" dirty="0">
                <a:solidFill>
                  <a:srgbClr val="000000"/>
                </a:solidFill>
                <a:latin typeface="Consolas" charset="0"/>
                <a:ea typeface="Times New Roman" charset="0"/>
                <a:cs typeface="Times New Roman" charset="0"/>
              </a:rPr>
              <a:t> output  </a:t>
            </a:r>
            <a:endParaRPr lang="en-US" sz="1200" dirty="0">
              <a:effectLst/>
              <a:latin typeface="Calibri" charset="0"/>
              <a:ea typeface="Calibri" charset="0"/>
              <a:cs typeface="Times New Roman" charset="0"/>
            </a:endParaRPr>
          </a:p>
        </p:txBody>
      </p:sp>
      <p:sp>
        <p:nvSpPr>
          <p:cNvPr id="8" name="TextBox 7"/>
          <p:cNvSpPr txBox="1"/>
          <p:nvPr/>
        </p:nvSpPr>
        <p:spPr>
          <a:xfrm>
            <a:off x="4237502" y="6195967"/>
            <a:ext cx="4631396" cy="215444"/>
          </a:xfrm>
          <a:prstGeom prst="rect">
            <a:avLst/>
          </a:prstGeom>
          <a:noFill/>
        </p:spPr>
        <p:txBody>
          <a:bodyPr wrap="none" rtlCol="0">
            <a:spAutoFit/>
          </a:bodyPr>
          <a:lstStyle/>
          <a:p>
            <a:r>
              <a:rPr lang="en-US" sz="800" i="1" dirty="0" smtClean="0"/>
              <a:t>*</a:t>
            </a:r>
            <a:r>
              <a:rPr lang="en-US" sz="800" i="1" dirty="0" err="1" smtClean="0"/>
              <a:t>Aurélien</a:t>
            </a:r>
            <a:r>
              <a:rPr lang="en-US" sz="800" i="1" dirty="0" smtClean="0"/>
              <a:t> </a:t>
            </a:r>
            <a:r>
              <a:rPr lang="en-US" sz="800" i="1" dirty="0" err="1" smtClean="0"/>
              <a:t>Géron,Hands</a:t>
            </a:r>
            <a:r>
              <a:rPr lang="en-US" sz="800" i="1" dirty="0" smtClean="0"/>
              <a:t>-on Machine Learning with </a:t>
            </a:r>
            <a:r>
              <a:rPr lang="en-US" sz="800" i="1" dirty="0" err="1" smtClean="0"/>
              <a:t>Scikit</a:t>
            </a:r>
            <a:r>
              <a:rPr lang="en-US" sz="800" i="1" dirty="0" smtClean="0"/>
              <a:t>-Learn and </a:t>
            </a:r>
            <a:r>
              <a:rPr lang="en-US" sz="800" i="1" dirty="0" err="1" smtClean="0"/>
              <a:t>TensorFlow</a:t>
            </a:r>
            <a:r>
              <a:rPr lang="en-US" sz="800" i="1" dirty="0" smtClean="0"/>
              <a:t>, ed.1, chapter 11 </a:t>
            </a:r>
            <a:endParaRPr lang="en-US" sz="800" i="1" dirty="0"/>
          </a:p>
        </p:txBody>
      </p:sp>
    </p:spTree>
    <p:extLst>
      <p:ext uri="{BB962C8B-B14F-4D97-AF65-F5344CB8AC3E}">
        <p14:creationId xmlns:p14="http://schemas.microsoft.com/office/powerpoint/2010/main" val="1729858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Hidden Layers Model </a:t>
            </a:r>
            <a:r>
              <a:rPr lang="mr-IN" dirty="0"/>
              <a:t>–</a:t>
            </a:r>
            <a:r>
              <a:rPr lang="en-US" dirty="0"/>
              <a:t> cont.</a:t>
            </a:r>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sp>
        <p:nvSpPr>
          <p:cNvPr id="6" name="Rectangle 5"/>
          <p:cNvSpPr/>
          <p:nvPr/>
        </p:nvSpPr>
        <p:spPr>
          <a:xfrm>
            <a:off x="152400" y="836613"/>
            <a:ext cx="8839200" cy="5734903"/>
          </a:xfrm>
          <a:prstGeom prst="rect">
            <a:avLst/>
          </a:prstGeom>
        </p:spPr>
        <p:txBody>
          <a:bodyPr wrap="square">
            <a:spAutoFit/>
          </a:bodyPr>
          <a:lstStyle/>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cs typeface="Times New Roman" charset="0"/>
              </a:rPr>
              <a:t>#set the variables number for two layers</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layer1_nn=10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layer2_nn=5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input_x</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tf.placeholder</a:t>
            </a:r>
            <a:r>
              <a:rPr lang="en-US" sz="900" dirty="0">
                <a:solidFill>
                  <a:srgbClr val="000000"/>
                </a:solidFill>
                <a:latin typeface="Consolas" charset="0"/>
                <a:ea typeface="Times New Roman" charset="0"/>
                <a:cs typeface="Times New Roman" charset="0"/>
              </a:rPr>
              <a:t>(tf.float32,shape=(None,8),name=</a:t>
            </a:r>
            <a:r>
              <a:rPr lang="en-US" sz="900" dirty="0">
                <a:solidFill>
                  <a:srgbClr val="0000FF"/>
                </a:solidFill>
                <a:latin typeface="Consolas" charset="0"/>
                <a:ea typeface="Times New Roman" charset="0"/>
                <a:cs typeface="Times New Roman" charset="0"/>
              </a:rPr>
              <a:t>"X"</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input_y</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tf.placeholder</a:t>
            </a:r>
            <a:r>
              <a:rPr lang="en-US" sz="900" dirty="0">
                <a:solidFill>
                  <a:srgbClr val="000000"/>
                </a:solidFill>
                <a:latin typeface="Consolas" charset="0"/>
                <a:ea typeface="Times New Roman" charset="0"/>
                <a:cs typeface="Times New Roman" charset="0"/>
              </a:rPr>
              <a:t>(tf.int32,shape=(None),name=</a:t>
            </a:r>
            <a:r>
              <a:rPr lang="en-US" sz="900" dirty="0">
                <a:solidFill>
                  <a:srgbClr val="0000FF"/>
                </a:solidFill>
                <a:latin typeface="Consolas" charset="0"/>
                <a:ea typeface="Times New Roman" charset="0"/>
                <a:cs typeface="Times New Roman" charset="0"/>
              </a:rPr>
              <a:t>"y"</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=50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learning_rate</a:t>
            </a:r>
            <a:r>
              <a:rPr lang="en-US" sz="900" dirty="0">
                <a:solidFill>
                  <a:srgbClr val="000000"/>
                </a:solidFill>
                <a:latin typeface="Consolas" charset="0"/>
                <a:ea typeface="Times New Roman" charset="0"/>
                <a:cs typeface="Times New Roman" charset="0"/>
              </a:rPr>
              <a:t>=0.01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hidden1=</a:t>
            </a:r>
            <a:r>
              <a:rPr lang="en-US" sz="900" dirty="0" err="1">
                <a:solidFill>
                  <a:srgbClr val="000000"/>
                </a:solidFill>
                <a:latin typeface="Consolas" charset="0"/>
                <a:ea typeface="Times New Roman" charset="0"/>
                <a:cs typeface="Times New Roman" charset="0"/>
              </a:rPr>
              <a:t>construct_neural_layer</a:t>
            </a:r>
            <a:r>
              <a:rPr lang="en-US" sz="900" dirty="0">
                <a:solidFill>
                  <a:srgbClr val="000000"/>
                </a:solidFill>
                <a:latin typeface="Consolas" charset="0"/>
                <a:ea typeface="Times New Roman" charset="0"/>
                <a:cs typeface="Times New Roman" charset="0"/>
              </a:rPr>
              <a:t>(input_x,layer1_nn,</a:t>
            </a:r>
            <a:r>
              <a:rPr lang="en-US" sz="900" dirty="0">
                <a:solidFill>
                  <a:srgbClr val="0000FF"/>
                </a:solidFill>
                <a:latin typeface="Consolas" charset="0"/>
                <a:ea typeface="Times New Roman" charset="0"/>
                <a:cs typeface="Times New Roman" charset="0"/>
              </a:rPr>
              <a:t>"Hidden_Layer1"</a:t>
            </a:r>
            <a:r>
              <a:rPr lang="en-US" sz="900" dirty="0">
                <a:solidFill>
                  <a:srgbClr val="000000"/>
                </a:solidFill>
                <a:latin typeface="Consolas" charset="0"/>
                <a:ea typeface="Times New Roman" charset="0"/>
                <a:cs typeface="Times New Roman" charset="0"/>
              </a:rPr>
              <a:t>,activation_fnc=</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relu</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hidden2=</a:t>
            </a:r>
            <a:r>
              <a:rPr lang="en-US" sz="900" dirty="0" err="1">
                <a:solidFill>
                  <a:srgbClr val="000000"/>
                </a:solidFill>
                <a:latin typeface="Consolas" charset="0"/>
                <a:ea typeface="Times New Roman" charset="0"/>
                <a:cs typeface="Times New Roman" charset="0"/>
              </a:rPr>
              <a:t>construct_neural_layer</a:t>
            </a:r>
            <a:r>
              <a:rPr lang="en-US" sz="900" dirty="0">
                <a:solidFill>
                  <a:srgbClr val="000000"/>
                </a:solidFill>
                <a:latin typeface="Consolas" charset="0"/>
                <a:ea typeface="Times New Roman" charset="0"/>
                <a:cs typeface="Times New Roman" charset="0"/>
              </a:rPr>
              <a:t>(hidden1,layer2_nn,</a:t>
            </a:r>
            <a:r>
              <a:rPr lang="en-US" sz="900" dirty="0">
                <a:solidFill>
                  <a:srgbClr val="0000FF"/>
                </a:solidFill>
                <a:latin typeface="Consolas" charset="0"/>
                <a:ea typeface="Times New Roman" charset="0"/>
                <a:cs typeface="Times New Roman" charset="0"/>
              </a:rPr>
              <a:t>"Hidden_Layer2"</a:t>
            </a:r>
            <a:r>
              <a:rPr lang="en-US" sz="900" dirty="0">
                <a:solidFill>
                  <a:srgbClr val="000000"/>
                </a:solidFill>
                <a:latin typeface="Consolas" charset="0"/>
                <a:ea typeface="Times New Roman" charset="0"/>
                <a:cs typeface="Times New Roman" charset="0"/>
              </a:rPr>
              <a:t>,activation_fnc=</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relu</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output=</a:t>
            </a:r>
            <a:r>
              <a:rPr lang="en-US" sz="900" dirty="0" err="1">
                <a:solidFill>
                  <a:srgbClr val="000000"/>
                </a:solidFill>
                <a:latin typeface="Consolas" charset="0"/>
                <a:ea typeface="Times New Roman" charset="0"/>
                <a:cs typeface="Times New Roman" charset="0"/>
              </a:rPr>
              <a:t>construct_neural_layer</a:t>
            </a:r>
            <a:r>
              <a:rPr lang="en-US" sz="900" dirty="0">
                <a:solidFill>
                  <a:srgbClr val="000000"/>
                </a:solidFill>
                <a:latin typeface="Consolas" charset="0"/>
                <a:ea typeface="Times New Roman" charset="0"/>
                <a:cs typeface="Times New Roman" charset="0"/>
              </a:rPr>
              <a:t>(hidden2,2,</a:t>
            </a:r>
            <a:r>
              <a:rPr lang="en-US" sz="900" dirty="0">
                <a:solidFill>
                  <a:srgbClr val="0000FF"/>
                </a:solidFill>
                <a:latin typeface="Consolas" charset="0"/>
                <a:ea typeface="Times New Roman" charset="0"/>
                <a:cs typeface="Times New Roman" charset="0"/>
              </a:rPr>
              <a:t>"Output_Layer"</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loss=</a:t>
            </a:r>
            <a:r>
              <a:rPr lang="en-US" sz="900" dirty="0" err="1">
                <a:solidFill>
                  <a:srgbClr val="000000"/>
                </a:solidFill>
                <a:latin typeface="Consolas" charset="0"/>
                <a:ea typeface="Times New Roman" charset="0"/>
                <a:cs typeface="Times New Roman" charset="0"/>
              </a:rPr>
              <a:t>tf.reduce_mean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tf.nn.sparse_softmax_cross_entropy_with_logits</a:t>
            </a:r>
            <a:r>
              <a:rPr lang="en-US" sz="900" dirty="0">
                <a:solidFill>
                  <a:srgbClr val="000000"/>
                </a:solidFill>
                <a:latin typeface="Consolas" charset="0"/>
                <a:ea typeface="Times New Roman" charset="0"/>
                <a:cs typeface="Times New Roman" charset="0"/>
              </a:rPr>
              <a:t>(labels=</a:t>
            </a:r>
            <a:r>
              <a:rPr lang="en-US" sz="900" dirty="0" err="1">
                <a:solidFill>
                  <a:srgbClr val="000000"/>
                </a:solidFill>
                <a:latin typeface="Consolas" charset="0"/>
                <a:ea typeface="Times New Roman" charset="0"/>
                <a:cs typeface="Times New Roman" charset="0"/>
              </a:rPr>
              <a:t>input_y,logits</a:t>
            </a:r>
            <a:r>
              <a:rPr lang="en-US" sz="900" dirty="0">
                <a:solidFill>
                  <a:srgbClr val="000000"/>
                </a:solidFill>
                <a:latin typeface="Consolas" charset="0"/>
                <a:ea typeface="Times New Roman" charset="0"/>
                <a:cs typeface="Times New Roman" charset="0"/>
              </a:rPr>
              <a:t>=output))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accuracy=</a:t>
            </a:r>
            <a:r>
              <a:rPr lang="en-US" sz="900" dirty="0" err="1">
                <a:solidFill>
                  <a:srgbClr val="000000"/>
                </a:solidFill>
                <a:latin typeface="Consolas" charset="0"/>
                <a:ea typeface="Times New Roman" charset="0"/>
                <a:cs typeface="Times New Roman" charset="0"/>
              </a:rPr>
              <a:t>tf.reduce_mean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tf.cast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tf.nn.in_top_k</a:t>
            </a:r>
            <a:r>
              <a:rPr lang="en-US" sz="900" dirty="0">
                <a:solidFill>
                  <a:srgbClr val="000000"/>
                </a:solidFill>
                <a:latin typeface="Consolas" charset="0"/>
                <a:ea typeface="Times New Roman" charset="0"/>
                <a:cs typeface="Times New Roman" charset="0"/>
              </a:rPr>
              <a:t>(output,input_y,1),tf.float32))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tf.summary.scalar</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'loss'</a:t>
            </a:r>
            <a:r>
              <a:rPr lang="en-US" sz="900" dirty="0">
                <a:solidFill>
                  <a:srgbClr val="000000"/>
                </a:solidFill>
                <a:latin typeface="Consolas" charset="0"/>
                <a:ea typeface="Times New Roman" charset="0"/>
                <a:cs typeface="Times New Roman" charset="0"/>
              </a:rPr>
              <a:t>, loss)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tf.summary.scalar</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'accuracy'</a:t>
            </a:r>
            <a:r>
              <a:rPr lang="en-US" sz="900" dirty="0">
                <a:solidFill>
                  <a:srgbClr val="000000"/>
                </a:solidFill>
                <a:latin typeface="Consolas" charset="0"/>
                <a:ea typeface="Times New Roman" charset="0"/>
                <a:cs typeface="Times New Roman" charset="0"/>
              </a:rPr>
              <a:t>, accuracy)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merged = </a:t>
            </a:r>
            <a:r>
              <a:rPr lang="en-US" sz="900" dirty="0" err="1">
                <a:solidFill>
                  <a:srgbClr val="000000"/>
                </a:solidFill>
                <a:latin typeface="Consolas" charset="0"/>
                <a:ea typeface="Times New Roman" charset="0"/>
                <a:cs typeface="Times New Roman" charset="0"/>
              </a:rPr>
              <a:t>tf.summary.merge_all</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train_writer</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tf.summary.FileWriter</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'NN2_no_dropout'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with </a:t>
            </a:r>
            <a:r>
              <a:rPr lang="en-US" sz="900" dirty="0" err="1">
                <a:solidFill>
                  <a:srgbClr val="000000"/>
                </a:solidFill>
                <a:latin typeface="Consolas" charset="0"/>
                <a:ea typeface="Times New Roman" charset="0"/>
                <a:cs typeface="Times New Roman" charset="0"/>
              </a:rPr>
              <a:t>tf.name_scope</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"train"</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optimizer = </a:t>
            </a:r>
            <a:r>
              <a:rPr lang="en-US" sz="900" dirty="0" err="1">
                <a:solidFill>
                  <a:srgbClr val="000000"/>
                </a:solidFill>
                <a:latin typeface="Consolas" charset="0"/>
                <a:ea typeface="Times New Roman" charset="0"/>
                <a:cs typeface="Times New Roman" charset="0"/>
              </a:rPr>
              <a:t>tf.train.AdamOptimizer</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learning_rate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training_op</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optimizer.minimize</a:t>
            </a:r>
            <a:r>
              <a:rPr lang="en-US" sz="900" dirty="0">
                <a:solidFill>
                  <a:srgbClr val="000000"/>
                </a:solidFill>
                <a:latin typeface="Consolas" charset="0"/>
                <a:ea typeface="Times New Roman" charset="0"/>
                <a:cs typeface="Times New Roman" charset="0"/>
              </a:rPr>
              <a:t>(loss)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init</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tf.global_variables_initializer</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with </a:t>
            </a:r>
            <a:r>
              <a:rPr lang="en-US" sz="900" dirty="0" err="1">
                <a:solidFill>
                  <a:srgbClr val="000000"/>
                </a:solidFill>
                <a:latin typeface="Consolas" charset="0"/>
                <a:ea typeface="Times New Roman" charset="0"/>
                <a:cs typeface="Times New Roman" charset="0"/>
              </a:rPr>
              <a:t>tf.Session</a:t>
            </a:r>
            <a:r>
              <a:rPr lang="en-US" sz="900" dirty="0">
                <a:solidFill>
                  <a:srgbClr val="000000"/>
                </a:solidFill>
                <a:latin typeface="Consolas" charset="0"/>
                <a:ea typeface="Times New Roman" charset="0"/>
                <a:cs typeface="Times New Roman" charset="0"/>
              </a:rPr>
              <a:t>() as </a:t>
            </a:r>
            <a:r>
              <a:rPr lang="en-US" sz="900" dirty="0" err="1">
                <a:solidFill>
                  <a:srgbClr val="000000"/>
                </a:solidFill>
                <a:latin typeface="Consolas" charset="0"/>
                <a:ea typeface="Times New Roman" charset="0"/>
                <a:cs typeface="Times New Roman" charset="0"/>
              </a:rPr>
              <a:t>sess</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init.run</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for</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iters</a:t>
            </a: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in</a:t>
            </a:r>
            <a:r>
              <a:rPr lang="en-US" sz="900" dirty="0">
                <a:solidFill>
                  <a:srgbClr val="000000"/>
                </a:solidFill>
                <a:latin typeface="Consolas" charset="0"/>
                <a:ea typeface="Times New Roman" charset="0"/>
                <a:cs typeface="Times New Roman" charset="0"/>
              </a:rPr>
              <a:t> range(</a:t>
            </a:r>
            <a:r>
              <a:rPr lang="en-US" sz="900" dirty="0" err="1">
                <a:solidFill>
                  <a:srgbClr val="000000"/>
                </a:solidFill>
                <a:latin typeface="Consolas" charset="0"/>
                <a:ea typeface="Times New Roman" charset="0"/>
                <a:cs typeface="Times New Roman" charset="0"/>
              </a:rPr>
              <a:t>len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scaled_train_set.index.values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X=</a:t>
            </a:r>
            <a:r>
              <a:rPr lang="en-US" sz="900" dirty="0" err="1">
                <a:solidFill>
                  <a:srgbClr val="000000"/>
                </a:solidFill>
                <a:latin typeface="Consolas" charset="0"/>
                <a:ea typeface="Times New Roman" charset="0"/>
                <a:cs typeface="Times New Roman" charset="0"/>
              </a:rPr>
              <a:t>scaled_train_set.iloc</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iters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):((iters+1)*</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),1:9]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Y=</a:t>
            </a:r>
            <a:r>
              <a:rPr lang="en-US" sz="900" dirty="0" err="1">
                <a:solidFill>
                  <a:srgbClr val="000000"/>
                </a:solidFill>
                <a:latin typeface="Consolas" charset="0"/>
                <a:ea typeface="Times New Roman" charset="0"/>
                <a:cs typeface="Times New Roman" charset="0"/>
              </a:rPr>
              <a:t>scaled_train_set.iloc</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iters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):((iters+1)*</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opt,train_loss,train_accuracy,summ</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sess.run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training_op,loss,accuracy,merged</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feed_dict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input_x:X,input_y:Y</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train_writer.add_summary</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summ,iters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test_loss,test_accuracy</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sess.run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loss,accuracy</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feed_dict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input_x:scaled_test_set.iloc</a:t>
            </a:r>
            <a:r>
              <a:rPr lang="en-US" sz="900" dirty="0">
                <a:solidFill>
                  <a:srgbClr val="000000"/>
                </a:solidFill>
                <a:latin typeface="Consolas" charset="0"/>
                <a:ea typeface="Times New Roman" charset="0"/>
                <a:cs typeface="Times New Roman" charset="0"/>
              </a:rPr>
              <a:t>[:,1:9],</a:t>
            </a:r>
            <a:r>
              <a:rPr lang="en-US" sz="900" dirty="0" err="1">
                <a:solidFill>
                  <a:srgbClr val="000000"/>
                </a:solidFill>
                <a:latin typeface="Consolas" charset="0"/>
                <a:ea typeface="Times New Roman" charset="0"/>
                <a:cs typeface="Times New Roman" charset="0"/>
              </a:rPr>
              <a:t>input_y:scaled_test_set.iloc</a:t>
            </a:r>
            <a:r>
              <a:rPr lang="en-US" sz="900" dirty="0">
                <a:solidFill>
                  <a:srgbClr val="000000"/>
                </a:solidFill>
                <a:latin typeface="Consolas" charset="0"/>
                <a:ea typeface="Times New Roman" charset="0"/>
                <a:cs typeface="Times New Roman" charset="0"/>
              </a:rPr>
              <a:t>[:,0]})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sess.close</a:t>
            </a:r>
            <a:r>
              <a:rPr lang="en-US" sz="900" dirty="0">
                <a:solidFill>
                  <a:srgbClr val="000000"/>
                </a:solidFill>
                <a:latin typeface="Consolas" charset="0"/>
                <a:ea typeface="Times New Roman" charset="0"/>
                <a:cs typeface="Times New Roman" charset="0"/>
              </a:rPr>
              <a:t>()  </a:t>
            </a:r>
            <a:endParaRPr lang="en-US" sz="1200" dirty="0">
              <a:effectLst/>
              <a:latin typeface="Calibri" charset="0"/>
              <a:ea typeface="Calibri" charset="0"/>
              <a:cs typeface="Times New Roman" charset="0"/>
            </a:endParaRPr>
          </a:p>
        </p:txBody>
      </p:sp>
    </p:spTree>
    <p:extLst>
      <p:ext uri="{BB962C8B-B14F-4D97-AF65-F5344CB8AC3E}">
        <p14:creationId xmlns:p14="http://schemas.microsoft.com/office/powerpoint/2010/main" val="744034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Hidden Layers Model </a:t>
            </a:r>
            <a:r>
              <a:rPr lang="mr-IN" dirty="0"/>
              <a:t>–</a:t>
            </a:r>
            <a:r>
              <a:rPr lang="en-US" dirty="0"/>
              <a:t> Cont.</a:t>
            </a:r>
          </a:p>
        </p:txBody>
      </p:sp>
      <p:sp>
        <p:nvSpPr>
          <p:cNvPr id="3" name="Content Placeholder 2"/>
          <p:cNvSpPr>
            <a:spLocks noGrp="1"/>
          </p:cNvSpPr>
          <p:nvPr>
            <p:ph idx="1"/>
          </p:nvPr>
        </p:nvSpPr>
        <p:spPr>
          <a:xfrm>
            <a:off x="457200" y="914400"/>
            <a:ext cx="8229600" cy="1066800"/>
          </a:xfrm>
        </p:spPr>
        <p:txBody>
          <a:bodyPr/>
          <a:lstStyle/>
          <a:p>
            <a:r>
              <a:rPr lang="en-US" dirty="0" smtClean="0"/>
              <a:t>The model prediction performance is shown as below. The additional layer did not bring a lot of improvements in terms of accuracy.</a:t>
            </a:r>
            <a:endParaRPr lang="en-US" dirty="0"/>
          </a:p>
        </p:txBody>
      </p:sp>
      <p:pic>
        <p:nvPicPr>
          <p:cNvPr id="7" name="Picture 6"/>
          <p:cNvPicPr>
            <a:picLocks noChangeAspect="1"/>
          </p:cNvPicPr>
          <p:nvPr/>
        </p:nvPicPr>
        <p:blipFill rotWithShape="1">
          <a:blip r:embed="rId3"/>
          <a:srcRect r="51861" b="12131"/>
          <a:stretch/>
        </p:blipFill>
        <p:spPr>
          <a:xfrm>
            <a:off x="3634047" y="2139031"/>
            <a:ext cx="2810394" cy="1953884"/>
          </a:xfrm>
          <a:prstGeom prst="rect">
            <a:avLst/>
          </a:prstGeom>
        </p:spPr>
      </p:pic>
      <p:pic>
        <p:nvPicPr>
          <p:cNvPr id="11" name="Picture 10"/>
          <p:cNvPicPr>
            <a:picLocks noChangeAspect="1"/>
          </p:cNvPicPr>
          <p:nvPr/>
        </p:nvPicPr>
        <p:blipFill>
          <a:blip r:embed="rId4"/>
          <a:stretch>
            <a:fillRect/>
          </a:stretch>
        </p:blipFill>
        <p:spPr>
          <a:xfrm>
            <a:off x="6476534" y="4191999"/>
            <a:ext cx="2599350" cy="1746763"/>
          </a:xfrm>
          <a:prstGeom prst="rect">
            <a:avLst/>
          </a:prstGeom>
        </p:spPr>
      </p:pic>
      <p:pic>
        <p:nvPicPr>
          <p:cNvPr id="6" name="Picture 5"/>
          <p:cNvPicPr>
            <a:picLocks noChangeAspect="1"/>
          </p:cNvPicPr>
          <p:nvPr/>
        </p:nvPicPr>
        <p:blipFill>
          <a:blip r:embed="rId5"/>
          <a:stretch>
            <a:fillRect/>
          </a:stretch>
        </p:blipFill>
        <p:spPr>
          <a:xfrm>
            <a:off x="701613" y="1549641"/>
            <a:ext cx="2969268" cy="585634"/>
          </a:xfrm>
          <a:prstGeom prst="rect">
            <a:avLst/>
          </a:prstGeom>
        </p:spPr>
      </p:pic>
      <p:sp>
        <p:nvSpPr>
          <p:cNvPr id="13" name="Content Placeholder 2"/>
          <p:cNvSpPr txBox="1">
            <a:spLocks/>
          </p:cNvSpPr>
          <p:nvPr/>
        </p:nvSpPr>
        <p:spPr bwMode="auto">
          <a:xfrm>
            <a:off x="462455" y="2186548"/>
            <a:ext cx="3499945" cy="1733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
              <a:defRPr sz="1800" kern="1200" baseline="0">
                <a:solidFill>
                  <a:schemeClr val="tx1"/>
                </a:solidFill>
                <a:latin typeface="+mn-lt"/>
                <a:ea typeface="+mn-ea"/>
                <a:cs typeface="+mn-cs"/>
              </a:defRPr>
            </a:lvl1pPr>
            <a:lvl2pPr marL="742950" indent="-285750" algn="l" rtl="0" eaLnBrk="0" fontAlgn="base" hangingPunct="0">
              <a:spcBef>
                <a:spcPct val="20000"/>
              </a:spcBef>
              <a:spcAft>
                <a:spcPct val="0"/>
              </a:spcAft>
              <a:buClr>
                <a:srgbClr val="92D050"/>
              </a:buClr>
              <a:buFont typeface="Wingdings" pitchFamily="2" charset="2"/>
              <a:buChar char="§"/>
              <a:defRPr sz="1800" kern="1200" baseline="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itchFamily="2" charset="2"/>
              <a:buChar char="§"/>
              <a:defRPr sz="1600" kern="1200" baseline="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 added the accuracy and loss information in </a:t>
            </a:r>
            <a:r>
              <a:rPr lang="en-US" dirty="0" err="1" smtClean="0"/>
              <a:t>tensorbaord</a:t>
            </a:r>
            <a:r>
              <a:rPr lang="en-US" dirty="0" smtClean="0"/>
              <a:t>. Interestingly, the accuracy of the model actually decreases after the first half of training data.</a:t>
            </a:r>
          </a:p>
          <a:p>
            <a:r>
              <a:rPr lang="en-US" dirty="0" smtClean="0"/>
              <a:t>The plot between training and testing accuracy/loss are also shown here to check if there are any overfitting. There is no obvious trend of overfitting except that the loss of testing set trended up slightly. </a:t>
            </a:r>
            <a:endParaRPr lang="en-US" dirty="0"/>
          </a:p>
        </p:txBody>
      </p:sp>
      <p:pic>
        <p:nvPicPr>
          <p:cNvPr id="14" name="Picture 13"/>
          <p:cNvPicPr>
            <a:picLocks noChangeAspect="1"/>
          </p:cNvPicPr>
          <p:nvPr/>
        </p:nvPicPr>
        <p:blipFill rotWithShape="1">
          <a:blip r:embed="rId3"/>
          <a:srcRect l="48430" r="2406" b="13229"/>
          <a:stretch/>
        </p:blipFill>
        <p:spPr>
          <a:xfrm>
            <a:off x="6441012" y="2271834"/>
            <a:ext cx="2615670" cy="1758367"/>
          </a:xfrm>
          <a:prstGeom prst="rect">
            <a:avLst/>
          </a:prstGeom>
        </p:spPr>
      </p:pic>
      <p:pic>
        <p:nvPicPr>
          <p:cNvPr id="15" name="Picture 14"/>
          <p:cNvPicPr>
            <a:picLocks noChangeAspect="1"/>
          </p:cNvPicPr>
          <p:nvPr/>
        </p:nvPicPr>
        <p:blipFill>
          <a:blip r:embed="rId6"/>
          <a:stretch>
            <a:fillRect/>
          </a:stretch>
        </p:blipFill>
        <p:spPr>
          <a:xfrm>
            <a:off x="3860370" y="4180699"/>
            <a:ext cx="2616164" cy="1758063"/>
          </a:xfrm>
          <a:prstGeom prst="rect">
            <a:avLst/>
          </a:prstGeom>
        </p:spPr>
      </p:pic>
      <p:sp>
        <p:nvSpPr>
          <p:cNvPr id="8" name="Footer Placeholder 7"/>
          <p:cNvSpPr>
            <a:spLocks noGrp="1"/>
          </p:cNvSpPr>
          <p:nvPr>
            <p:ph type="ftr" sz="quarter" idx="11"/>
          </p:nvPr>
        </p:nvSpPr>
        <p:spPr/>
        <p:txBody>
          <a:bodyPr/>
          <a:lstStyle/>
          <a:p>
            <a:pPr>
              <a:defRPr/>
            </a:pPr>
            <a:r>
              <a:rPr lang="en-US" smtClean="0"/>
              <a:t>Zirui Ding</a:t>
            </a:r>
            <a:endParaRPr lang="en-US"/>
          </a:p>
        </p:txBody>
      </p:sp>
      <p:sp>
        <p:nvSpPr>
          <p:cNvPr id="9" name="Slide Number Placeholder 8"/>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spTree>
    <p:extLst>
      <p:ext uri="{BB962C8B-B14F-4D97-AF65-F5344CB8AC3E}">
        <p14:creationId xmlns:p14="http://schemas.microsoft.com/office/powerpoint/2010/main" val="2070831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Hidden Layers Model </a:t>
            </a:r>
            <a:r>
              <a:rPr lang="mr-IN" dirty="0"/>
              <a:t>–</a:t>
            </a:r>
            <a:r>
              <a:rPr lang="en-US" dirty="0"/>
              <a:t> Cont</a:t>
            </a:r>
            <a:r>
              <a:rPr lang="en-US" dirty="0" smtClean="0"/>
              <a:t>.</a:t>
            </a:r>
            <a:endParaRPr lang="en-US" dirty="0"/>
          </a:p>
        </p:txBody>
      </p:sp>
      <p:sp>
        <p:nvSpPr>
          <p:cNvPr id="3" name="Content Placeholder 2"/>
          <p:cNvSpPr>
            <a:spLocks noGrp="1"/>
          </p:cNvSpPr>
          <p:nvPr>
            <p:ph idx="1"/>
          </p:nvPr>
        </p:nvSpPr>
        <p:spPr>
          <a:xfrm>
            <a:off x="457200" y="914400"/>
            <a:ext cx="8229600" cy="2362200"/>
          </a:xfrm>
        </p:spPr>
        <p:txBody>
          <a:bodyPr/>
          <a:lstStyle/>
          <a:p>
            <a:r>
              <a:rPr lang="en-US" dirty="0" smtClean="0"/>
              <a:t>Observing the slightly trending up of the loss function, I suspect there are overfitting in the model. I further checked if there are any techniques I can apply to reduce overfitting and improve prediction power on testing and validation set.</a:t>
            </a:r>
          </a:p>
          <a:p>
            <a:r>
              <a:rPr lang="en-US" dirty="0" smtClean="0"/>
              <a:t>Once technique introduced in Google’s tutorial “</a:t>
            </a:r>
            <a:r>
              <a:rPr lang="en-US" dirty="0"/>
              <a:t>Learn </a:t>
            </a:r>
            <a:r>
              <a:rPr lang="en-US" dirty="0" err="1"/>
              <a:t>TensorFlow</a:t>
            </a:r>
            <a:r>
              <a:rPr lang="en-US" dirty="0"/>
              <a:t> and deep learning, without a Ph.D</a:t>
            </a:r>
            <a:r>
              <a:rPr lang="en-US" dirty="0" smtClean="0"/>
              <a:t>.” is the dropout function.</a:t>
            </a:r>
          </a:p>
          <a:p>
            <a:r>
              <a:rPr lang="en-US" dirty="0" smtClean="0"/>
              <a:t>The dropout function randomly select points to dropout at each layer to avoid overfitting. Again, I searched that the dropout rate of 0.5 brings most variation to the model. Thus, 0.5 is used in my experiment.</a:t>
            </a:r>
          </a:p>
          <a:p>
            <a:r>
              <a:rPr lang="en-US" dirty="0"/>
              <a:t>The code is pretty similar to the previous version except that dropout option is added with </a:t>
            </a:r>
            <a:r>
              <a:rPr lang="en-US" dirty="0" err="1"/>
              <a:t>keep_prob</a:t>
            </a:r>
            <a:r>
              <a:rPr lang="en-US" dirty="0"/>
              <a:t> default to 0.5. </a:t>
            </a:r>
          </a:p>
          <a:p>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sp>
        <p:nvSpPr>
          <p:cNvPr id="7" name="Rectangle 6"/>
          <p:cNvSpPr/>
          <p:nvPr/>
        </p:nvSpPr>
        <p:spPr>
          <a:xfrm>
            <a:off x="459828" y="3886200"/>
            <a:ext cx="8534400" cy="2913618"/>
          </a:xfrm>
          <a:prstGeom prst="rect">
            <a:avLst/>
          </a:prstGeom>
        </p:spPr>
        <p:txBody>
          <a:bodyPr wrap="square">
            <a:spAutoFit/>
          </a:bodyPr>
          <a:lstStyle/>
          <a:p>
            <a:pPr marL="342900" lvl="0" indent="-342900">
              <a:lnSpc>
                <a:spcPts val="1050"/>
              </a:lnSpc>
              <a:spcAft>
                <a:spcPts val="0"/>
              </a:spcAft>
              <a:tabLst>
                <a:tab pos="457200" algn="l"/>
              </a:tabLst>
            </a:pPr>
            <a:r>
              <a:rPr lang="en-US" sz="900" b="1" dirty="0" err="1">
                <a:solidFill>
                  <a:srgbClr val="006699"/>
                </a:solidFill>
                <a:latin typeface="Consolas" charset="0"/>
                <a:ea typeface="Times New Roman" charset="0"/>
                <a:cs typeface="Times New Roman" charset="0"/>
              </a:rPr>
              <a:t>def</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construct_neural_layer_with_dropout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layer_nn,name,drop_out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True,keep_prob</a:t>
            </a:r>
            <a:r>
              <a:rPr lang="en-US" sz="900" dirty="0">
                <a:solidFill>
                  <a:srgbClr val="000000"/>
                </a:solidFill>
                <a:latin typeface="Consolas" charset="0"/>
                <a:ea typeface="Times New Roman" charset="0"/>
                <a:cs typeface="Times New Roman" charset="0"/>
              </a:rPr>
              <a:t>=0.5,activation_fnc=None):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with </a:t>
            </a:r>
            <a:r>
              <a:rPr lang="en-US" sz="900" dirty="0" err="1">
                <a:solidFill>
                  <a:srgbClr val="000000"/>
                </a:solidFill>
                <a:latin typeface="Consolas" charset="0"/>
                <a:ea typeface="Times New Roman" charset="0"/>
                <a:cs typeface="Times New Roman" charset="0"/>
              </a:rPr>
              <a:t>tf.name_scope</a:t>
            </a:r>
            <a:r>
              <a:rPr lang="en-US" sz="900" dirty="0">
                <a:solidFill>
                  <a:srgbClr val="000000"/>
                </a:solidFill>
                <a:latin typeface="Consolas" charset="0"/>
                <a:ea typeface="Times New Roman" charset="0"/>
                <a:cs typeface="Times New Roman" charset="0"/>
              </a:rPr>
              <a:t>(name):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n_var</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input_x.get_shape</a:t>
            </a:r>
            <a:r>
              <a:rPr lang="en-US" sz="900" dirty="0">
                <a:solidFill>
                  <a:srgbClr val="000000"/>
                </a:solidFill>
                <a:latin typeface="Consolas" charset="0"/>
                <a:ea typeface="Times New Roman" charset="0"/>
                <a:cs typeface="Times New Roman" charset="0"/>
              </a:rPr>
              <a:t>()[1])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a:solidFill>
                  <a:srgbClr val="008200"/>
                </a:solidFill>
                <a:latin typeface="Consolas" charset="0"/>
                <a:ea typeface="Times New Roman" charset="0"/>
                <a:cs typeface="Times New Roman" charset="0"/>
              </a:rPr>
              <a:t>#create random weights</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stddev</a:t>
            </a:r>
            <a:r>
              <a:rPr lang="en-US" sz="900" dirty="0">
                <a:solidFill>
                  <a:srgbClr val="000000"/>
                </a:solidFill>
                <a:latin typeface="Consolas" charset="0"/>
                <a:ea typeface="Times New Roman" charset="0"/>
                <a:cs typeface="Times New Roman" charset="0"/>
              </a:rPr>
              <a:t>=2/</a:t>
            </a:r>
            <a:r>
              <a:rPr lang="en-US" sz="900" dirty="0" err="1">
                <a:solidFill>
                  <a:srgbClr val="000000"/>
                </a:solidFill>
                <a:latin typeface="Consolas" charset="0"/>
                <a:ea typeface="Times New Roman" charset="0"/>
                <a:cs typeface="Times New Roman" charset="0"/>
              </a:rPr>
              <a:t>np.sqrt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n_var</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w=</a:t>
            </a:r>
            <a:r>
              <a:rPr lang="en-US" sz="900" dirty="0" err="1">
                <a:solidFill>
                  <a:srgbClr val="000000"/>
                </a:solidFill>
                <a:latin typeface="Consolas" charset="0"/>
                <a:ea typeface="Times New Roman" charset="0"/>
                <a:cs typeface="Times New Roman" charset="0"/>
              </a:rPr>
              <a:t>tf.Variable</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tf.truncated_normal</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n_var,layer_nn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stddev</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stddev</a:t>
            </a:r>
            <a:r>
              <a:rPr lang="en-US" sz="900" dirty="0">
                <a:solidFill>
                  <a:srgbClr val="000000"/>
                </a:solidFill>
                <a:latin typeface="Consolas" charset="0"/>
                <a:ea typeface="Times New Roman" charset="0"/>
                <a:cs typeface="Times New Roman" charset="0"/>
              </a:rPr>
              <a:t>),name=</a:t>
            </a:r>
            <a:r>
              <a:rPr lang="en-US" sz="900" dirty="0">
                <a:solidFill>
                  <a:srgbClr val="0000FF"/>
                </a:solidFill>
                <a:latin typeface="Consolas" charset="0"/>
                <a:ea typeface="Times New Roman" charset="0"/>
                <a:cs typeface="Times New Roman" charset="0"/>
              </a:rPr>
              <a:t>"weight"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dtype</a:t>
            </a:r>
            <a:r>
              <a:rPr lang="en-US" sz="900" dirty="0">
                <a:solidFill>
                  <a:srgbClr val="000000"/>
                </a:solidFill>
                <a:latin typeface="Consolas" charset="0"/>
                <a:ea typeface="Times New Roman" charset="0"/>
                <a:cs typeface="Times New Roman" charset="0"/>
              </a:rPr>
              <a:t>=tf.float32)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b=</a:t>
            </a:r>
            <a:r>
              <a:rPr lang="en-US" sz="900" dirty="0" err="1">
                <a:solidFill>
                  <a:srgbClr val="000000"/>
                </a:solidFill>
                <a:latin typeface="Consolas" charset="0"/>
                <a:ea typeface="Times New Roman" charset="0"/>
                <a:cs typeface="Times New Roman" charset="0"/>
              </a:rPr>
              <a:t>tf.Variable</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tf.zeros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layer_nn</a:t>
            </a:r>
            <a:r>
              <a:rPr lang="en-US" sz="900" dirty="0">
                <a:solidFill>
                  <a:srgbClr val="000000"/>
                </a:solidFill>
                <a:latin typeface="Consolas" charset="0"/>
                <a:ea typeface="Times New Roman" charset="0"/>
                <a:cs typeface="Times New Roman" charset="0"/>
              </a:rPr>
              <a:t>]),name=</a:t>
            </a:r>
            <a:r>
              <a:rPr lang="en-US" sz="900" dirty="0">
                <a:solidFill>
                  <a:srgbClr val="0000FF"/>
                </a:solidFill>
                <a:latin typeface="Consolas" charset="0"/>
                <a:ea typeface="Times New Roman" charset="0"/>
                <a:cs typeface="Times New Roman" charset="0"/>
              </a:rPr>
              <a:t>"biases"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dtype</a:t>
            </a:r>
            <a:r>
              <a:rPr lang="en-US" sz="900" dirty="0">
                <a:solidFill>
                  <a:srgbClr val="000000"/>
                </a:solidFill>
                <a:latin typeface="Consolas" charset="0"/>
                <a:ea typeface="Times New Roman" charset="0"/>
                <a:cs typeface="Times New Roman" charset="0"/>
              </a:rPr>
              <a:t>=tf.float32)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output=</a:t>
            </a:r>
            <a:r>
              <a:rPr lang="en-US" sz="900" dirty="0" err="1">
                <a:solidFill>
                  <a:srgbClr val="000000"/>
                </a:solidFill>
                <a:latin typeface="Consolas" charset="0"/>
                <a:ea typeface="Times New Roman" charset="0"/>
                <a:cs typeface="Times New Roman" charset="0"/>
              </a:rPr>
              <a:t>tf.add</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tf.matmul</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input_x,w</a:t>
            </a:r>
            <a:r>
              <a:rPr lang="en-US" sz="900" dirty="0">
                <a:solidFill>
                  <a:srgbClr val="000000"/>
                </a:solidFill>
                <a:latin typeface="Consolas" charset="0"/>
                <a:ea typeface="Times New Roman" charset="0"/>
                <a:cs typeface="Times New Roman" charset="0"/>
              </a:rPr>
              <a:t>),b)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if</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activation_fnc</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"sigmoid"</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ans</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tf.sigmoid</a:t>
            </a:r>
            <a:r>
              <a:rPr lang="en-US" sz="900" dirty="0">
                <a:solidFill>
                  <a:srgbClr val="000000"/>
                </a:solidFill>
                <a:latin typeface="Consolas" charset="0"/>
                <a:ea typeface="Times New Roman" charset="0"/>
                <a:cs typeface="Times New Roman" charset="0"/>
              </a:rPr>
              <a:t>(output)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err="1">
                <a:solidFill>
                  <a:srgbClr val="006699"/>
                </a:solidFill>
                <a:latin typeface="Consolas" charset="0"/>
                <a:ea typeface="Times New Roman" charset="0"/>
                <a:cs typeface="Times New Roman" charset="0"/>
              </a:rPr>
              <a:t>elif</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activation_fnc</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relu</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ans</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tf.nn.relu</a:t>
            </a:r>
            <a:r>
              <a:rPr lang="en-US" sz="900" dirty="0">
                <a:solidFill>
                  <a:srgbClr val="000000"/>
                </a:solidFill>
                <a:latin typeface="Consolas" charset="0"/>
                <a:ea typeface="Times New Roman" charset="0"/>
                <a:cs typeface="Times New Roman" charset="0"/>
              </a:rPr>
              <a:t>(output)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err="1">
                <a:solidFill>
                  <a:srgbClr val="006699"/>
                </a:solidFill>
                <a:latin typeface="Consolas" charset="0"/>
                <a:ea typeface="Times New Roman" charset="0"/>
                <a:cs typeface="Times New Roman" charset="0"/>
              </a:rPr>
              <a:t>elif</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activation_fnc</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softmax</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ans</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tf.nn.softmax</a:t>
            </a:r>
            <a:r>
              <a:rPr lang="en-US" sz="900" dirty="0">
                <a:solidFill>
                  <a:srgbClr val="000000"/>
                </a:solidFill>
                <a:latin typeface="Consolas" charset="0"/>
                <a:ea typeface="Times New Roman" charset="0"/>
                <a:cs typeface="Times New Roman" charset="0"/>
              </a:rPr>
              <a:t>(output)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else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ans</a:t>
            </a:r>
            <a:r>
              <a:rPr lang="en-US" sz="900" dirty="0">
                <a:solidFill>
                  <a:srgbClr val="000000"/>
                </a:solidFill>
                <a:latin typeface="Consolas" charset="0"/>
                <a:ea typeface="Times New Roman" charset="0"/>
                <a:cs typeface="Times New Roman" charset="0"/>
              </a:rPr>
              <a:t>= 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if</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drop_out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return</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tf.nn.dropout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ans,keep_prob</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return</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ans</a:t>
            </a:r>
            <a:r>
              <a:rPr lang="en-US" sz="900" dirty="0">
                <a:solidFill>
                  <a:srgbClr val="000000"/>
                </a:solidFill>
                <a:latin typeface="Consolas" charset="0"/>
                <a:ea typeface="Times New Roman" charset="0"/>
                <a:cs typeface="Times New Roman" charset="0"/>
              </a:rPr>
              <a:t>  </a:t>
            </a:r>
            <a:endParaRPr lang="en-US" sz="1200" dirty="0">
              <a:effectLst/>
              <a:latin typeface="Calibri" charset="0"/>
              <a:ea typeface="Calibri" charset="0"/>
              <a:cs typeface="Times New Roman" charset="0"/>
            </a:endParaRPr>
          </a:p>
        </p:txBody>
      </p:sp>
    </p:spTree>
    <p:extLst>
      <p:ext uri="{BB962C8B-B14F-4D97-AF65-F5344CB8AC3E}">
        <p14:creationId xmlns:p14="http://schemas.microsoft.com/office/powerpoint/2010/main" val="1566767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Hidden Layers Model </a:t>
            </a:r>
            <a:r>
              <a:rPr lang="mr-IN" dirty="0"/>
              <a:t>–</a:t>
            </a:r>
            <a:r>
              <a:rPr lang="en-US" dirty="0"/>
              <a:t> Cont.</a:t>
            </a:r>
          </a:p>
        </p:txBody>
      </p:sp>
      <p:sp>
        <p:nvSpPr>
          <p:cNvPr id="3" name="Content Placeholder 2"/>
          <p:cNvSpPr>
            <a:spLocks noGrp="1"/>
          </p:cNvSpPr>
          <p:nvPr>
            <p:ph idx="1"/>
          </p:nvPr>
        </p:nvSpPr>
        <p:spPr/>
        <p:txBody>
          <a:bodyPr/>
          <a:lstStyle/>
          <a:p>
            <a:r>
              <a:rPr lang="en-US" dirty="0" smtClean="0"/>
              <a:t>The execution code is shown as below:</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sp>
        <p:nvSpPr>
          <p:cNvPr id="6" name="Rectangle 5"/>
          <p:cNvSpPr/>
          <p:nvPr/>
        </p:nvSpPr>
        <p:spPr>
          <a:xfrm>
            <a:off x="457200" y="1239734"/>
            <a:ext cx="8290034" cy="5450210"/>
          </a:xfrm>
          <a:prstGeom prst="rect">
            <a:avLst/>
          </a:prstGeom>
        </p:spPr>
        <p:txBody>
          <a:bodyPr wrap="square">
            <a:spAutoFit/>
          </a:bodyPr>
          <a:lstStyle/>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layer1_nn=10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layer2_nn=5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input_x</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tf.placeholder</a:t>
            </a:r>
            <a:r>
              <a:rPr lang="en-US" sz="900" dirty="0">
                <a:solidFill>
                  <a:srgbClr val="000000"/>
                </a:solidFill>
                <a:latin typeface="Consolas" charset="0"/>
                <a:ea typeface="Times New Roman" charset="0"/>
                <a:cs typeface="Times New Roman" charset="0"/>
              </a:rPr>
              <a:t>(tf.float32,shape=(None,8),name=</a:t>
            </a:r>
            <a:r>
              <a:rPr lang="en-US" sz="900" dirty="0">
                <a:solidFill>
                  <a:srgbClr val="0000FF"/>
                </a:solidFill>
                <a:latin typeface="Consolas" charset="0"/>
                <a:ea typeface="Times New Roman" charset="0"/>
                <a:cs typeface="Times New Roman" charset="0"/>
              </a:rPr>
              <a:t>"X"</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input_y</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tf.placeholder</a:t>
            </a:r>
            <a:r>
              <a:rPr lang="en-US" sz="900" dirty="0">
                <a:solidFill>
                  <a:srgbClr val="000000"/>
                </a:solidFill>
                <a:latin typeface="Consolas" charset="0"/>
                <a:ea typeface="Times New Roman" charset="0"/>
                <a:cs typeface="Times New Roman" charset="0"/>
              </a:rPr>
              <a:t>(tf.int32,shape=(None),name=</a:t>
            </a:r>
            <a:r>
              <a:rPr lang="en-US" sz="900" dirty="0">
                <a:solidFill>
                  <a:srgbClr val="0000FF"/>
                </a:solidFill>
                <a:latin typeface="Consolas" charset="0"/>
                <a:ea typeface="Times New Roman" charset="0"/>
                <a:cs typeface="Times New Roman" charset="0"/>
              </a:rPr>
              <a:t>"y"</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=50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learning_rate</a:t>
            </a:r>
            <a:r>
              <a:rPr lang="en-US" sz="900" dirty="0">
                <a:solidFill>
                  <a:srgbClr val="000000"/>
                </a:solidFill>
                <a:latin typeface="Consolas" charset="0"/>
                <a:ea typeface="Times New Roman" charset="0"/>
                <a:cs typeface="Times New Roman" charset="0"/>
              </a:rPr>
              <a:t>=0.001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hidden1=</a:t>
            </a:r>
            <a:r>
              <a:rPr lang="en-US" sz="900" dirty="0" err="1">
                <a:solidFill>
                  <a:srgbClr val="000000"/>
                </a:solidFill>
                <a:latin typeface="Consolas" charset="0"/>
                <a:ea typeface="Times New Roman" charset="0"/>
                <a:cs typeface="Times New Roman" charset="0"/>
              </a:rPr>
              <a:t>construct_neural_layer_with_dropout</a:t>
            </a:r>
            <a:r>
              <a:rPr lang="en-US" sz="900" dirty="0">
                <a:solidFill>
                  <a:srgbClr val="000000"/>
                </a:solidFill>
                <a:latin typeface="Consolas" charset="0"/>
                <a:ea typeface="Times New Roman" charset="0"/>
                <a:cs typeface="Times New Roman" charset="0"/>
              </a:rPr>
              <a:t>(input_x,layer1_nn,</a:t>
            </a:r>
            <a:r>
              <a:rPr lang="en-US" sz="900" dirty="0">
                <a:solidFill>
                  <a:srgbClr val="0000FF"/>
                </a:solidFill>
                <a:latin typeface="Consolas" charset="0"/>
                <a:ea typeface="Times New Roman" charset="0"/>
                <a:cs typeface="Times New Roman" charset="0"/>
              </a:rPr>
              <a:t>"Hidden_Layer1"</a:t>
            </a:r>
            <a:r>
              <a:rPr lang="en-US" sz="900" dirty="0">
                <a:solidFill>
                  <a:srgbClr val="000000"/>
                </a:solidFill>
                <a:latin typeface="Consolas" charset="0"/>
                <a:ea typeface="Times New Roman" charset="0"/>
                <a:cs typeface="Times New Roman" charset="0"/>
              </a:rPr>
              <a:t>,activation_fnc=</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relu</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hidden2=</a:t>
            </a:r>
            <a:r>
              <a:rPr lang="en-US" sz="900" dirty="0" err="1">
                <a:solidFill>
                  <a:srgbClr val="000000"/>
                </a:solidFill>
                <a:latin typeface="Consolas" charset="0"/>
                <a:ea typeface="Times New Roman" charset="0"/>
                <a:cs typeface="Times New Roman" charset="0"/>
              </a:rPr>
              <a:t>construct_neural_layer_with_dropout</a:t>
            </a:r>
            <a:r>
              <a:rPr lang="en-US" sz="900" dirty="0">
                <a:solidFill>
                  <a:srgbClr val="000000"/>
                </a:solidFill>
                <a:latin typeface="Consolas" charset="0"/>
                <a:ea typeface="Times New Roman" charset="0"/>
                <a:cs typeface="Times New Roman" charset="0"/>
              </a:rPr>
              <a:t>(hidden1,layer2_nn,</a:t>
            </a:r>
            <a:r>
              <a:rPr lang="en-US" sz="900" dirty="0">
                <a:solidFill>
                  <a:srgbClr val="0000FF"/>
                </a:solidFill>
                <a:latin typeface="Consolas" charset="0"/>
                <a:ea typeface="Times New Roman" charset="0"/>
                <a:cs typeface="Times New Roman" charset="0"/>
              </a:rPr>
              <a:t>"Hidden_Layer2"</a:t>
            </a:r>
            <a:r>
              <a:rPr lang="en-US" sz="900" dirty="0">
                <a:solidFill>
                  <a:srgbClr val="000000"/>
                </a:solidFill>
                <a:latin typeface="Consolas" charset="0"/>
                <a:ea typeface="Times New Roman" charset="0"/>
                <a:cs typeface="Times New Roman" charset="0"/>
              </a:rPr>
              <a:t>,activation_fnc=</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relu</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output=</a:t>
            </a:r>
            <a:r>
              <a:rPr lang="en-US" sz="900" dirty="0" err="1">
                <a:solidFill>
                  <a:srgbClr val="000000"/>
                </a:solidFill>
                <a:latin typeface="Consolas" charset="0"/>
                <a:ea typeface="Times New Roman" charset="0"/>
                <a:cs typeface="Times New Roman" charset="0"/>
              </a:rPr>
              <a:t>construct_neural_layer_with_dropout</a:t>
            </a:r>
            <a:r>
              <a:rPr lang="en-US" sz="900" dirty="0">
                <a:solidFill>
                  <a:srgbClr val="000000"/>
                </a:solidFill>
                <a:latin typeface="Consolas" charset="0"/>
                <a:ea typeface="Times New Roman" charset="0"/>
                <a:cs typeface="Times New Roman" charset="0"/>
              </a:rPr>
              <a:t>(hidden2,2,</a:t>
            </a:r>
            <a:r>
              <a:rPr lang="en-US" sz="900" dirty="0">
                <a:solidFill>
                  <a:srgbClr val="0000FF"/>
                </a:solidFill>
                <a:latin typeface="Consolas" charset="0"/>
                <a:ea typeface="Times New Roman" charset="0"/>
                <a:cs typeface="Times New Roman" charset="0"/>
              </a:rPr>
              <a:t>"Output_Layer"</a:t>
            </a:r>
            <a:r>
              <a:rPr lang="en-US" sz="900" dirty="0">
                <a:solidFill>
                  <a:srgbClr val="000000"/>
                </a:solidFill>
                <a:latin typeface="Consolas" charset="0"/>
                <a:ea typeface="Times New Roman" charset="0"/>
                <a:cs typeface="Times New Roman" charset="0"/>
              </a:rPr>
              <a:t>,drop_out=False)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loss=</a:t>
            </a:r>
            <a:r>
              <a:rPr lang="en-US" sz="900" dirty="0" err="1">
                <a:solidFill>
                  <a:srgbClr val="000000"/>
                </a:solidFill>
                <a:latin typeface="Consolas" charset="0"/>
                <a:ea typeface="Times New Roman" charset="0"/>
                <a:cs typeface="Times New Roman" charset="0"/>
              </a:rPr>
              <a:t>tf.reduce_mean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tf.nn.sparse_softmax_cross_entropy_with_logits</a:t>
            </a:r>
            <a:r>
              <a:rPr lang="en-US" sz="900" dirty="0">
                <a:solidFill>
                  <a:srgbClr val="000000"/>
                </a:solidFill>
                <a:latin typeface="Consolas" charset="0"/>
                <a:ea typeface="Times New Roman" charset="0"/>
                <a:cs typeface="Times New Roman" charset="0"/>
              </a:rPr>
              <a:t>(labels=</a:t>
            </a:r>
            <a:r>
              <a:rPr lang="en-US" sz="900" dirty="0" err="1">
                <a:solidFill>
                  <a:srgbClr val="000000"/>
                </a:solidFill>
                <a:latin typeface="Consolas" charset="0"/>
                <a:ea typeface="Times New Roman" charset="0"/>
                <a:cs typeface="Times New Roman" charset="0"/>
              </a:rPr>
              <a:t>input_y,logits</a:t>
            </a:r>
            <a:r>
              <a:rPr lang="en-US" sz="900" dirty="0">
                <a:solidFill>
                  <a:srgbClr val="000000"/>
                </a:solidFill>
                <a:latin typeface="Consolas" charset="0"/>
                <a:ea typeface="Times New Roman" charset="0"/>
                <a:cs typeface="Times New Roman" charset="0"/>
              </a:rPr>
              <a:t>=output))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accuracy=</a:t>
            </a:r>
            <a:r>
              <a:rPr lang="en-US" sz="900" dirty="0" err="1">
                <a:solidFill>
                  <a:srgbClr val="000000"/>
                </a:solidFill>
                <a:latin typeface="Consolas" charset="0"/>
                <a:ea typeface="Times New Roman" charset="0"/>
                <a:cs typeface="Times New Roman" charset="0"/>
              </a:rPr>
              <a:t>tf.reduce_mean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tf.cast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tf.nn.in_top_k</a:t>
            </a:r>
            <a:r>
              <a:rPr lang="en-US" sz="900" dirty="0">
                <a:solidFill>
                  <a:srgbClr val="000000"/>
                </a:solidFill>
                <a:latin typeface="Consolas" charset="0"/>
                <a:ea typeface="Times New Roman" charset="0"/>
                <a:cs typeface="Times New Roman" charset="0"/>
              </a:rPr>
              <a:t>(output,input_y,1),tf.float32))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tf.summary.scalar</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'loss'</a:t>
            </a:r>
            <a:r>
              <a:rPr lang="en-US" sz="900" dirty="0">
                <a:solidFill>
                  <a:srgbClr val="000000"/>
                </a:solidFill>
                <a:latin typeface="Consolas" charset="0"/>
                <a:ea typeface="Times New Roman" charset="0"/>
                <a:cs typeface="Times New Roman" charset="0"/>
              </a:rPr>
              <a:t>, loss)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tf.summary.scalar</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'accuracy'</a:t>
            </a:r>
            <a:r>
              <a:rPr lang="en-US" sz="900" dirty="0">
                <a:solidFill>
                  <a:srgbClr val="000000"/>
                </a:solidFill>
                <a:latin typeface="Consolas" charset="0"/>
                <a:ea typeface="Times New Roman" charset="0"/>
                <a:cs typeface="Times New Roman" charset="0"/>
              </a:rPr>
              <a:t>, accuracy)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merged = </a:t>
            </a:r>
            <a:r>
              <a:rPr lang="en-US" sz="900" dirty="0" err="1">
                <a:solidFill>
                  <a:srgbClr val="000000"/>
                </a:solidFill>
                <a:latin typeface="Consolas" charset="0"/>
                <a:ea typeface="Times New Roman" charset="0"/>
                <a:cs typeface="Times New Roman" charset="0"/>
              </a:rPr>
              <a:t>tf.summary.merge_all</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train_writer</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tf.summary.FileWriter</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'NN2_dropout'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with </a:t>
            </a:r>
            <a:r>
              <a:rPr lang="en-US" sz="900" dirty="0" err="1">
                <a:solidFill>
                  <a:srgbClr val="000000"/>
                </a:solidFill>
                <a:latin typeface="Consolas" charset="0"/>
                <a:ea typeface="Times New Roman" charset="0"/>
                <a:cs typeface="Times New Roman" charset="0"/>
              </a:rPr>
              <a:t>tf.name_scope</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"train"</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optimizer = </a:t>
            </a:r>
            <a:r>
              <a:rPr lang="en-US" sz="900" dirty="0" err="1">
                <a:solidFill>
                  <a:srgbClr val="000000"/>
                </a:solidFill>
                <a:latin typeface="Consolas" charset="0"/>
                <a:ea typeface="Times New Roman" charset="0"/>
                <a:cs typeface="Times New Roman" charset="0"/>
              </a:rPr>
              <a:t>tf.train.AdamOptimizer</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learning_rate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training_op</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optimizer.minimize</a:t>
            </a:r>
            <a:r>
              <a:rPr lang="en-US" sz="900" dirty="0">
                <a:solidFill>
                  <a:srgbClr val="000000"/>
                </a:solidFill>
                <a:latin typeface="Consolas" charset="0"/>
                <a:ea typeface="Times New Roman" charset="0"/>
                <a:cs typeface="Times New Roman" charset="0"/>
              </a:rPr>
              <a:t>(loss)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init</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tf.global_variables_initializer</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smtClean="0">
                <a:solidFill>
                  <a:srgbClr val="000000"/>
                </a:solidFill>
                <a:latin typeface="Consolas" charset="0"/>
                <a:ea typeface="Times New Roman" charset="0"/>
                <a:cs typeface="Times New Roman" charset="0"/>
              </a:rPr>
              <a:t>with</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tf.Session</a:t>
            </a:r>
            <a:r>
              <a:rPr lang="en-US" sz="900" dirty="0">
                <a:solidFill>
                  <a:srgbClr val="000000"/>
                </a:solidFill>
                <a:latin typeface="Consolas" charset="0"/>
                <a:ea typeface="Times New Roman" charset="0"/>
                <a:cs typeface="Times New Roman" charset="0"/>
              </a:rPr>
              <a:t>() as </a:t>
            </a:r>
            <a:r>
              <a:rPr lang="en-US" sz="900" dirty="0" err="1">
                <a:solidFill>
                  <a:srgbClr val="000000"/>
                </a:solidFill>
                <a:latin typeface="Consolas" charset="0"/>
                <a:ea typeface="Times New Roman" charset="0"/>
                <a:cs typeface="Times New Roman" charset="0"/>
              </a:rPr>
              <a:t>sess</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init.run</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for</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iters</a:t>
            </a:r>
            <a:r>
              <a:rPr lang="en-US" sz="900" dirty="0">
                <a:solidFill>
                  <a:srgbClr val="000000"/>
                </a:solidFill>
                <a:latin typeface="Consolas" charset="0"/>
                <a:ea typeface="Times New Roman" charset="0"/>
                <a:cs typeface="Times New Roman" charset="0"/>
              </a:rPr>
              <a:t> </a:t>
            </a:r>
            <a:r>
              <a:rPr lang="en-US" sz="900" b="1" dirty="0">
                <a:solidFill>
                  <a:srgbClr val="006699"/>
                </a:solidFill>
                <a:latin typeface="Consolas" charset="0"/>
                <a:ea typeface="Times New Roman" charset="0"/>
                <a:cs typeface="Times New Roman" charset="0"/>
              </a:rPr>
              <a:t>in</a:t>
            </a:r>
            <a:r>
              <a:rPr lang="en-US" sz="900" dirty="0">
                <a:solidFill>
                  <a:srgbClr val="000000"/>
                </a:solidFill>
                <a:latin typeface="Consolas" charset="0"/>
                <a:ea typeface="Times New Roman" charset="0"/>
                <a:cs typeface="Times New Roman" charset="0"/>
              </a:rPr>
              <a:t> range(</a:t>
            </a:r>
            <a:r>
              <a:rPr lang="en-US" sz="900" dirty="0" err="1">
                <a:solidFill>
                  <a:srgbClr val="000000"/>
                </a:solidFill>
                <a:latin typeface="Consolas" charset="0"/>
                <a:ea typeface="Times New Roman" charset="0"/>
                <a:cs typeface="Times New Roman" charset="0"/>
              </a:rPr>
              <a:t>len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scaled_train_set.index.values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X=</a:t>
            </a:r>
            <a:r>
              <a:rPr lang="en-US" sz="900" dirty="0" err="1">
                <a:solidFill>
                  <a:srgbClr val="000000"/>
                </a:solidFill>
                <a:latin typeface="Consolas" charset="0"/>
                <a:ea typeface="Times New Roman" charset="0"/>
                <a:cs typeface="Times New Roman" charset="0"/>
              </a:rPr>
              <a:t>scaled_train_set.iloc</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iters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):((iters+1)*</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),1:9]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Y=</a:t>
            </a:r>
            <a:r>
              <a:rPr lang="en-US" sz="900" dirty="0" err="1">
                <a:solidFill>
                  <a:srgbClr val="000000"/>
                </a:solidFill>
                <a:latin typeface="Consolas" charset="0"/>
                <a:ea typeface="Times New Roman" charset="0"/>
                <a:cs typeface="Times New Roman" charset="0"/>
              </a:rPr>
              <a:t>scaled_train_set.iloc</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iters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):((iters+1)*</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opt,train_loss,train_accuracy,train_summ</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sess.run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training_op,loss,accuracy,merged</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feed_dict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input_x:X,input_y:Y</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train_writer.add_summary</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train_summ,iters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acc_train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accuracy.eval</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feed_dict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input_x:scaled_train_set.iloc</a:t>
            </a:r>
            <a:r>
              <a:rPr lang="en-US" sz="900" dirty="0">
                <a:solidFill>
                  <a:srgbClr val="000000"/>
                </a:solidFill>
                <a:latin typeface="Consolas" charset="0"/>
                <a:ea typeface="Times New Roman" charset="0"/>
                <a:cs typeface="Times New Roman" charset="0"/>
              </a:rPr>
              <a:t>[:,1:9],</a:t>
            </a:r>
            <a:r>
              <a:rPr lang="en-US" sz="900" dirty="0" err="1">
                <a:solidFill>
                  <a:srgbClr val="000000"/>
                </a:solidFill>
                <a:latin typeface="Consolas" charset="0"/>
                <a:ea typeface="Times New Roman" charset="0"/>
                <a:cs typeface="Times New Roman" charset="0"/>
              </a:rPr>
              <a:t>input_y:scaled_train_set.iloc</a:t>
            </a:r>
            <a:r>
              <a:rPr lang="en-US" sz="900" dirty="0">
                <a:solidFill>
                  <a:srgbClr val="000000"/>
                </a:solidFill>
                <a:latin typeface="Consolas" charset="0"/>
                <a:ea typeface="Times New Roman" charset="0"/>
                <a:cs typeface="Times New Roman" charset="0"/>
              </a:rPr>
              <a:t>[:,0]})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acc_test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accuracy.eval</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feed_dict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input_x:scaled_test_set.iloc</a:t>
            </a:r>
            <a:r>
              <a:rPr lang="en-US" sz="900" dirty="0">
                <a:solidFill>
                  <a:srgbClr val="000000"/>
                </a:solidFill>
                <a:latin typeface="Consolas" charset="0"/>
                <a:ea typeface="Times New Roman" charset="0"/>
                <a:cs typeface="Times New Roman" charset="0"/>
              </a:rPr>
              <a:t>[:,1:9],</a:t>
            </a:r>
            <a:r>
              <a:rPr lang="en-US" sz="900" dirty="0" err="1">
                <a:solidFill>
                  <a:srgbClr val="000000"/>
                </a:solidFill>
                <a:latin typeface="Consolas" charset="0"/>
                <a:ea typeface="Times New Roman" charset="0"/>
                <a:cs typeface="Times New Roman" charset="0"/>
              </a:rPr>
              <a:t>input_y:scaled_test_set.iloc</a:t>
            </a:r>
            <a:r>
              <a:rPr lang="en-US" sz="900" dirty="0">
                <a:solidFill>
                  <a:srgbClr val="000000"/>
                </a:solidFill>
                <a:latin typeface="Consolas" charset="0"/>
                <a:ea typeface="Times New Roman" charset="0"/>
                <a:cs typeface="Times New Roman" charset="0"/>
              </a:rPr>
              <a:t>[:,0]})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acc_validate</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accuracy.eval</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feed_dict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input_x:scaled_validation_set.iloc</a:t>
            </a:r>
            <a:r>
              <a:rPr lang="en-US" sz="900" dirty="0">
                <a:solidFill>
                  <a:srgbClr val="000000"/>
                </a:solidFill>
                <a:latin typeface="Consolas" charset="0"/>
                <a:ea typeface="Times New Roman" charset="0"/>
                <a:cs typeface="Times New Roman" charset="0"/>
              </a:rPr>
              <a:t>[:,1:9],</a:t>
            </a:r>
            <a:r>
              <a:rPr lang="en-US" sz="900" dirty="0" err="1">
                <a:solidFill>
                  <a:srgbClr val="000000"/>
                </a:solidFill>
                <a:latin typeface="Consolas" charset="0"/>
                <a:ea typeface="Times New Roman" charset="0"/>
                <a:cs typeface="Times New Roman" charset="0"/>
              </a:rPr>
              <a:t>input_y:scaled_validation_set.iloc</a:t>
            </a:r>
            <a:r>
              <a:rPr lang="en-US" sz="900" dirty="0">
                <a:solidFill>
                  <a:srgbClr val="000000"/>
                </a:solidFill>
                <a:latin typeface="Consolas" charset="0"/>
                <a:ea typeface="Times New Roman" charset="0"/>
                <a:cs typeface="Times New Roman" charset="0"/>
              </a:rPr>
              <a:t>[:,0]})  </a:t>
            </a:r>
            <a:endParaRPr lang="en-US" sz="1200" dirty="0">
              <a:latin typeface="Calibri" charset="0"/>
              <a:ea typeface="Calibri" charset="0"/>
              <a:cs typeface="Times New Roman" charset="0"/>
            </a:endParaRPr>
          </a:p>
          <a:p>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sess.close</a:t>
            </a:r>
            <a:r>
              <a:rPr lang="en-US" sz="900" dirty="0">
                <a:solidFill>
                  <a:srgbClr val="000000"/>
                </a:solidFill>
                <a:latin typeface="Consolas" charset="0"/>
                <a:ea typeface="Times New Roman" charset="0"/>
                <a:cs typeface="Times New Roman" charset="0"/>
              </a:rPr>
              <a:t>() </a:t>
            </a:r>
            <a:endParaRPr lang="en-US" dirty="0"/>
          </a:p>
        </p:txBody>
      </p:sp>
    </p:spTree>
    <p:extLst>
      <p:ext uri="{BB962C8B-B14F-4D97-AF65-F5344CB8AC3E}">
        <p14:creationId xmlns:p14="http://schemas.microsoft.com/office/powerpoint/2010/main" val="1170834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Introduction</a:t>
            </a:r>
            <a:endParaRPr lang="en-US" dirty="0"/>
          </a:p>
        </p:txBody>
      </p:sp>
      <p:sp>
        <p:nvSpPr>
          <p:cNvPr id="7" name="Content Placeholder 6"/>
          <p:cNvSpPr>
            <a:spLocks noGrp="1"/>
          </p:cNvSpPr>
          <p:nvPr>
            <p:ph idx="1"/>
          </p:nvPr>
        </p:nvSpPr>
        <p:spPr/>
        <p:txBody>
          <a:bodyPr/>
          <a:lstStyle/>
          <a:p>
            <a:r>
              <a:rPr lang="en-US" dirty="0" smtClean="0"/>
              <a:t>Traditional default models were built on logistic regression. The form of the model is fixed and the number of variables are limited. It may be hard for the model to capture certain relationship due to its pre-defined structure.</a:t>
            </a:r>
          </a:p>
          <a:p>
            <a:endParaRPr lang="en-US" dirty="0"/>
          </a:p>
          <a:p>
            <a:r>
              <a:rPr lang="en-US" dirty="0" smtClean="0"/>
              <a:t>Because of my background, I have exposure to various default models developed and used in the bank. Usually, these traditional statistic models can capture the trend, but seldom can I see a model with outstanding prediction accuracy that some neural network can achieve.</a:t>
            </a:r>
          </a:p>
          <a:p>
            <a:endParaRPr lang="en-US" dirty="0" smtClean="0"/>
          </a:p>
          <a:p>
            <a:r>
              <a:rPr lang="en-US" dirty="0" smtClean="0"/>
              <a:t>In this project, I try to use neural net to build default prediction model  with </a:t>
            </a:r>
            <a:r>
              <a:rPr lang="en-US" dirty="0" err="1" smtClean="0"/>
              <a:t>TensorFlow</a:t>
            </a:r>
            <a:r>
              <a:rPr lang="en-US" dirty="0" smtClean="0"/>
              <a:t>.</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smtClean="0">
                <a:solidFill>
                  <a:srgbClr val="898989"/>
                </a:solidFill>
              </a:rPr>
              <a:t>Zirui Ding</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Hidden Layers Model </a:t>
            </a:r>
            <a:r>
              <a:rPr lang="mr-IN" dirty="0"/>
              <a:t>–</a:t>
            </a:r>
            <a:r>
              <a:rPr lang="en-US" dirty="0"/>
              <a:t> Cont.</a:t>
            </a:r>
          </a:p>
        </p:txBody>
      </p:sp>
      <p:sp>
        <p:nvSpPr>
          <p:cNvPr id="3" name="Content Placeholder 2"/>
          <p:cNvSpPr>
            <a:spLocks noGrp="1"/>
          </p:cNvSpPr>
          <p:nvPr>
            <p:ph idx="1"/>
          </p:nvPr>
        </p:nvSpPr>
        <p:spPr>
          <a:xfrm>
            <a:off x="457200" y="914400"/>
            <a:ext cx="8229600" cy="1066800"/>
          </a:xfrm>
        </p:spPr>
        <p:txBody>
          <a:bodyPr/>
          <a:lstStyle/>
          <a:p>
            <a:r>
              <a:rPr lang="en-US" dirty="0" smtClean="0"/>
              <a:t>After applying the dropout, the performance does not improve significantly.</a:t>
            </a:r>
            <a:endParaRPr lang="en-US" dirty="0"/>
          </a:p>
        </p:txBody>
      </p:sp>
      <p:sp>
        <p:nvSpPr>
          <p:cNvPr id="8" name="Footer Placeholder 7"/>
          <p:cNvSpPr>
            <a:spLocks noGrp="1"/>
          </p:cNvSpPr>
          <p:nvPr>
            <p:ph type="ftr" sz="quarter" idx="11"/>
          </p:nvPr>
        </p:nvSpPr>
        <p:spPr/>
        <p:txBody>
          <a:bodyPr/>
          <a:lstStyle/>
          <a:p>
            <a:pPr>
              <a:defRPr/>
            </a:pPr>
            <a:r>
              <a:rPr lang="en-US" smtClean="0"/>
              <a:t>Zirui Ding</a:t>
            </a:r>
            <a:endParaRPr lang="en-US"/>
          </a:p>
        </p:txBody>
      </p:sp>
      <p:sp>
        <p:nvSpPr>
          <p:cNvPr id="9" name="Slide Number Placeholder 8"/>
          <p:cNvSpPr>
            <a:spLocks noGrp="1"/>
          </p:cNvSpPr>
          <p:nvPr>
            <p:ph type="sldNum" sz="quarter" idx="12"/>
          </p:nvPr>
        </p:nvSpPr>
        <p:spPr/>
        <p:txBody>
          <a:bodyPr/>
          <a:lstStyle/>
          <a:p>
            <a:pPr>
              <a:defRPr/>
            </a:pPr>
            <a:fld id="{F8C3E294-9E12-4E24-B275-9BA1AC14E86B}" type="slidenum">
              <a:rPr lang="en-US" smtClean="0"/>
              <a:pPr>
                <a:defRPr/>
              </a:pPr>
              <a:t>20</a:t>
            </a:fld>
            <a:endParaRPr lang="en-US" dirty="0"/>
          </a:p>
        </p:txBody>
      </p:sp>
      <p:pic>
        <p:nvPicPr>
          <p:cNvPr id="4" name="Picture 3"/>
          <p:cNvPicPr>
            <a:picLocks noChangeAspect="1"/>
          </p:cNvPicPr>
          <p:nvPr/>
        </p:nvPicPr>
        <p:blipFill>
          <a:blip r:embed="rId3"/>
          <a:stretch>
            <a:fillRect/>
          </a:stretch>
        </p:blipFill>
        <p:spPr>
          <a:xfrm>
            <a:off x="838199" y="1304579"/>
            <a:ext cx="2898583" cy="600421"/>
          </a:xfrm>
          <a:prstGeom prst="rect">
            <a:avLst/>
          </a:prstGeom>
        </p:spPr>
      </p:pic>
      <p:pic>
        <p:nvPicPr>
          <p:cNvPr id="16" name="Picture 15"/>
          <p:cNvPicPr>
            <a:picLocks noChangeAspect="1"/>
          </p:cNvPicPr>
          <p:nvPr/>
        </p:nvPicPr>
        <p:blipFill rotWithShape="1">
          <a:blip r:embed="rId4"/>
          <a:srcRect t="3433" r="54321" b="15169"/>
          <a:stretch/>
        </p:blipFill>
        <p:spPr>
          <a:xfrm>
            <a:off x="446690" y="2081174"/>
            <a:ext cx="3290092" cy="2221182"/>
          </a:xfrm>
          <a:prstGeom prst="rect">
            <a:avLst/>
          </a:prstGeom>
        </p:spPr>
      </p:pic>
      <p:pic>
        <p:nvPicPr>
          <p:cNvPr id="17" name="Picture 16"/>
          <p:cNvPicPr>
            <a:picLocks noChangeAspect="1"/>
          </p:cNvPicPr>
          <p:nvPr/>
        </p:nvPicPr>
        <p:blipFill>
          <a:blip r:embed="rId5"/>
          <a:stretch>
            <a:fillRect/>
          </a:stretch>
        </p:blipFill>
        <p:spPr>
          <a:xfrm>
            <a:off x="838199" y="4323377"/>
            <a:ext cx="3061607" cy="2057400"/>
          </a:xfrm>
          <a:prstGeom prst="rect">
            <a:avLst/>
          </a:prstGeom>
        </p:spPr>
      </p:pic>
      <p:pic>
        <p:nvPicPr>
          <p:cNvPr id="18" name="Picture 17"/>
          <p:cNvPicPr>
            <a:picLocks noChangeAspect="1"/>
          </p:cNvPicPr>
          <p:nvPr/>
        </p:nvPicPr>
        <p:blipFill>
          <a:blip r:embed="rId6"/>
          <a:stretch>
            <a:fillRect/>
          </a:stretch>
        </p:blipFill>
        <p:spPr>
          <a:xfrm>
            <a:off x="4626116" y="4297670"/>
            <a:ext cx="3146284" cy="2114303"/>
          </a:xfrm>
          <a:prstGeom prst="rect">
            <a:avLst/>
          </a:prstGeom>
        </p:spPr>
      </p:pic>
      <p:pic>
        <p:nvPicPr>
          <p:cNvPr id="19" name="Picture 18"/>
          <p:cNvPicPr>
            <a:picLocks noChangeAspect="1"/>
          </p:cNvPicPr>
          <p:nvPr/>
        </p:nvPicPr>
        <p:blipFill rotWithShape="1">
          <a:blip r:embed="rId4"/>
          <a:srcRect l="45678" r="9877" b="17429"/>
          <a:stretch/>
        </p:blipFill>
        <p:spPr>
          <a:xfrm>
            <a:off x="4453759" y="1981200"/>
            <a:ext cx="3166241" cy="2228653"/>
          </a:xfrm>
          <a:prstGeom prst="rect">
            <a:avLst/>
          </a:prstGeom>
        </p:spPr>
      </p:pic>
    </p:spTree>
    <p:extLst>
      <p:ext uri="{BB962C8B-B14F-4D97-AF65-F5344CB8AC3E}">
        <p14:creationId xmlns:p14="http://schemas.microsoft.com/office/powerpoint/2010/main" val="1611263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Hidden Layers </a:t>
            </a:r>
            <a:r>
              <a:rPr lang="en-US" dirty="0" smtClean="0"/>
              <a:t>Model</a:t>
            </a:r>
            <a:endParaRPr lang="en-US" dirty="0"/>
          </a:p>
        </p:txBody>
      </p:sp>
      <p:sp>
        <p:nvSpPr>
          <p:cNvPr id="3" name="Content Placeholder 2"/>
          <p:cNvSpPr>
            <a:spLocks noGrp="1"/>
          </p:cNvSpPr>
          <p:nvPr>
            <p:ph idx="1"/>
          </p:nvPr>
        </p:nvSpPr>
        <p:spPr/>
        <p:txBody>
          <a:bodyPr/>
          <a:lstStyle/>
          <a:p>
            <a:r>
              <a:rPr lang="en-US" dirty="0" smtClean="0"/>
              <a:t>Out of curiosity, I also applied 3-hidden layer model to see if I can gain further improvements.</a:t>
            </a:r>
          </a:p>
          <a:p>
            <a:r>
              <a:rPr lang="en-US" dirty="0" smtClean="0"/>
              <a:t>Again, it is a fully connected layer with dropout enabled. The construction function can be referred in previous slide. The construction is shown as below.</a:t>
            </a:r>
          </a:p>
          <a:p>
            <a:r>
              <a:rPr lang="en-US" dirty="0" smtClean="0"/>
              <a:t>Two bottom layers have 10 neurons, the upper hidden layer has 5 neurons to consolidate features.</a:t>
            </a:r>
          </a:p>
          <a:p>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21</a:t>
            </a:fld>
            <a:endParaRPr lang="en-US" dirty="0"/>
          </a:p>
        </p:txBody>
      </p:sp>
      <p:sp>
        <p:nvSpPr>
          <p:cNvPr id="6" name="Rectangle 5"/>
          <p:cNvSpPr/>
          <p:nvPr/>
        </p:nvSpPr>
        <p:spPr>
          <a:xfrm>
            <a:off x="762000" y="2809897"/>
            <a:ext cx="8077200" cy="3901068"/>
          </a:xfrm>
          <a:prstGeom prst="rect">
            <a:avLst/>
          </a:prstGeom>
        </p:spPr>
        <p:txBody>
          <a:bodyPr wrap="square">
            <a:spAutoFit/>
          </a:bodyPr>
          <a:lstStyle/>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layer1_nn=10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layer2_nn=10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layer3_nn=5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input_x</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tf.placeholder</a:t>
            </a:r>
            <a:r>
              <a:rPr lang="en-US" sz="900" dirty="0">
                <a:solidFill>
                  <a:srgbClr val="000000"/>
                </a:solidFill>
                <a:latin typeface="Consolas" charset="0"/>
                <a:ea typeface="Times New Roman" charset="0"/>
                <a:cs typeface="Times New Roman" charset="0"/>
              </a:rPr>
              <a:t>(tf.float32,shape=(None,8),name=</a:t>
            </a:r>
            <a:r>
              <a:rPr lang="en-US" sz="900" dirty="0">
                <a:solidFill>
                  <a:srgbClr val="0000FF"/>
                </a:solidFill>
                <a:latin typeface="Consolas" charset="0"/>
                <a:ea typeface="Times New Roman" charset="0"/>
                <a:cs typeface="Times New Roman" charset="0"/>
              </a:rPr>
              <a:t>"X"</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input_y</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tf.placeholder</a:t>
            </a:r>
            <a:r>
              <a:rPr lang="en-US" sz="900" dirty="0">
                <a:solidFill>
                  <a:srgbClr val="000000"/>
                </a:solidFill>
                <a:latin typeface="Consolas" charset="0"/>
                <a:ea typeface="Times New Roman" charset="0"/>
                <a:cs typeface="Times New Roman" charset="0"/>
              </a:rPr>
              <a:t>(tf.int32,shape=(None),name=</a:t>
            </a:r>
            <a:r>
              <a:rPr lang="en-US" sz="900" dirty="0">
                <a:solidFill>
                  <a:srgbClr val="0000FF"/>
                </a:solidFill>
                <a:latin typeface="Consolas" charset="0"/>
                <a:ea typeface="Times New Roman" charset="0"/>
                <a:cs typeface="Times New Roman" charset="0"/>
              </a:rPr>
              <a:t>"y"</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batch_size</a:t>
            </a:r>
            <a:r>
              <a:rPr lang="en-US" sz="900" dirty="0">
                <a:solidFill>
                  <a:srgbClr val="000000"/>
                </a:solidFill>
                <a:latin typeface="Consolas" charset="0"/>
                <a:ea typeface="Times New Roman" charset="0"/>
                <a:cs typeface="Times New Roman" charset="0"/>
              </a:rPr>
              <a:t>=50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learning_rate</a:t>
            </a:r>
            <a:r>
              <a:rPr lang="en-US" sz="900" dirty="0">
                <a:solidFill>
                  <a:srgbClr val="000000"/>
                </a:solidFill>
                <a:latin typeface="Consolas" charset="0"/>
                <a:ea typeface="Times New Roman" charset="0"/>
                <a:cs typeface="Times New Roman" charset="0"/>
              </a:rPr>
              <a:t>=0.001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hidden1=</a:t>
            </a:r>
            <a:r>
              <a:rPr lang="en-US" sz="900" dirty="0" err="1">
                <a:solidFill>
                  <a:srgbClr val="000000"/>
                </a:solidFill>
                <a:latin typeface="Consolas" charset="0"/>
                <a:ea typeface="Times New Roman" charset="0"/>
                <a:cs typeface="Times New Roman" charset="0"/>
              </a:rPr>
              <a:t>construct_neural_layer_with_dropout</a:t>
            </a:r>
            <a:r>
              <a:rPr lang="en-US" sz="900" dirty="0">
                <a:solidFill>
                  <a:srgbClr val="000000"/>
                </a:solidFill>
                <a:latin typeface="Consolas" charset="0"/>
                <a:ea typeface="Times New Roman" charset="0"/>
                <a:cs typeface="Times New Roman" charset="0"/>
              </a:rPr>
              <a:t>(input_x,layer1_nn,</a:t>
            </a:r>
            <a:r>
              <a:rPr lang="en-US" sz="900" dirty="0">
                <a:solidFill>
                  <a:srgbClr val="0000FF"/>
                </a:solidFill>
                <a:latin typeface="Consolas" charset="0"/>
                <a:ea typeface="Times New Roman" charset="0"/>
                <a:cs typeface="Times New Roman" charset="0"/>
              </a:rPr>
              <a:t>"Hidden_Layer1"</a:t>
            </a:r>
            <a:r>
              <a:rPr lang="en-US" sz="900" dirty="0">
                <a:solidFill>
                  <a:srgbClr val="000000"/>
                </a:solidFill>
                <a:latin typeface="Consolas" charset="0"/>
                <a:ea typeface="Times New Roman" charset="0"/>
                <a:cs typeface="Times New Roman" charset="0"/>
              </a:rPr>
              <a:t>,keep_prob=0.5,activation_fnc=</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relu</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hidden2=</a:t>
            </a:r>
            <a:r>
              <a:rPr lang="en-US" sz="900" dirty="0" err="1">
                <a:solidFill>
                  <a:srgbClr val="000000"/>
                </a:solidFill>
                <a:latin typeface="Consolas" charset="0"/>
                <a:ea typeface="Times New Roman" charset="0"/>
                <a:cs typeface="Times New Roman" charset="0"/>
              </a:rPr>
              <a:t>construct_neural_layer_with_dropout</a:t>
            </a:r>
            <a:r>
              <a:rPr lang="en-US" sz="900" dirty="0">
                <a:solidFill>
                  <a:srgbClr val="000000"/>
                </a:solidFill>
                <a:latin typeface="Consolas" charset="0"/>
                <a:ea typeface="Times New Roman" charset="0"/>
                <a:cs typeface="Times New Roman" charset="0"/>
              </a:rPr>
              <a:t>(hidden1,layer2_nn,</a:t>
            </a:r>
            <a:r>
              <a:rPr lang="en-US" sz="900" dirty="0">
                <a:solidFill>
                  <a:srgbClr val="0000FF"/>
                </a:solidFill>
                <a:latin typeface="Consolas" charset="0"/>
                <a:ea typeface="Times New Roman" charset="0"/>
                <a:cs typeface="Times New Roman" charset="0"/>
              </a:rPr>
              <a:t>"Hidden_Layer2"</a:t>
            </a:r>
            <a:r>
              <a:rPr lang="en-US" sz="900" dirty="0">
                <a:solidFill>
                  <a:srgbClr val="000000"/>
                </a:solidFill>
                <a:latin typeface="Consolas" charset="0"/>
                <a:ea typeface="Times New Roman" charset="0"/>
                <a:cs typeface="Times New Roman" charset="0"/>
              </a:rPr>
              <a:t>,keep_prob=0.5,activation_fnc=</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relu</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hidden3=</a:t>
            </a:r>
            <a:r>
              <a:rPr lang="en-US" sz="900" dirty="0" err="1">
                <a:solidFill>
                  <a:srgbClr val="000000"/>
                </a:solidFill>
                <a:latin typeface="Consolas" charset="0"/>
                <a:ea typeface="Times New Roman" charset="0"/>
                <a:cs typeface="Times New Roman" charset="0"/>
              </a:rPr>
              <a:t>construct_neural_layer_with_dropout</a:t>
            </a:r>
            <a:r>
              <a:rPr lang="en-US" sz="900" dirty="0">
                <a:solidFill>
                  <a:srgbClr val="000000"/>
                </a:solidFill>
                <a:latin typeface="Consolas" charset="0"/>
                <a:ea typeface="Times New Roman" charset="0"/>
                <a:cs typeface="Times New Roman" charset="0"/>
              </a:rPr>
              <a:t>(hidden2,layer3_nn,</a:t>
            </a:r>
            <a:r>
              <a:rPr lang="en-US" sz="900" dirty="0">
                <a:solidFill>
                  <a:srgbClr val="0000FF"/>
                </a:solidFill>
                <a:latin typeface="Consolas" charset="0"/>
                <a:ea typeface="Times New Roman" charset="0"/>
                <a:cs typeface="Times New Roman" charset="0"/>
              </a:rPr>
              <a:t>"Hidden_Layer3"</a:t>
            </a:r>
            <a:r>
              <a:rPr lang="en-US" sz="900" dirty="0">
                <a:solidFill>
                  <a:srgbClr val="000000"/>
                </a:solidFill>
                <a:latin typeface="Consolas" charset="0"/>
                <a:ea typeface="Times New Roman" charset="0"/>
                <a:cs typeface="Times New Roman" charset="0"/>
              </a:rPr>
              <a:t>,drop_out=</a:t>
            </a:r>
            <a:r>
              <a:rPr lang="en-US" sz="900" dirty="0" err="1">
                <a:solidFill>
                  <a:srgbClr val="000000"/>
                </a:solidFill>
                <a:latin typeface="Consolas" charset="0"/>
                <a:ea typeface="Times New Roman" charset="0"/>
                <a:cs typeface="Times New Roman" charset="0"/>
              </a:rPr>
              <a:t>False,activation_fnc</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a:t>
            </a:r>
            <a:r>
              <a:rPr lang="en-US" sz="900" dirty="0" err="1">
                <a:solidFill>
                  <a:srgbClr val="0000FF"/>
                </a:solidFill>
                <a:latin typeface="Consolas" charset="0"/>
                <a:ea typeface="Times New Roman" charset="0"/>
                <a:cs typeface="Times New Roman" charset="0"/>
              </a:rPr>
              <a:t>relu</a:t>
            </a:r>
            <a:r>
              <a:rPr lang="en-US" sz="900" dirty="0">
                <a:solidFill>
                  <a:srgbClr val="0000FF"/>
                </a:solidFill>
                <a:latin typeface="Consolas" charset="0"/>
                <a:ea typeface="Times New Roman" charset="0"/>
                <a:cs typeface="Times New Roman" charset="0"/>
              </a:rPr>
              <a: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output=</a:t>
            </a:r>
            <a:r>
              <a:rPr lang="en-US" sz="900" dirty="0" err="1">
                <a:solidFill>
                  <a:srgbClr val="000000"/>
                </a:solidFill>
                <a:latin typeface="Consolas" charset="0"/>
                <a:ea typeface="Times New Roman" charset="0"/>
                <a:cs typeface="Times New Roman" charset="0"/>
              </a:rPr>
              <a:t>construct_neural_layer_with_dropout</a:t>
            </a:r>
            <a:r>
              <a:rPr lang="en-US" sz="900" dirty="0">
                <a:solidFill>
                  <a:srgbClr val="000000"/>
                </a:solidFill>
                <a:latin typeface="Consolas" charset="0"/>
                <a:ea typeface="Times New Roman" charset="0"/>
                <a:cs typeface="Times New Roman" charset="0"/>
              </a:rPr>
              <a:t>(hidden3,2,</a:t>
            </a:r>
            <a:r>
              <a:rPr lang="en-US" sz="900" dirty="0">
                <a:solidFill>
                  <a:srgbClr val="0000FF"/>
                </a:solidFill>
                <a:latin typeface="Consolas" charset="0"/>
                <a:ea typeface="Times New Roman" charset="0"/>
                <a:cs typeface="Times New Roman" charset="0"/>
              </a:rPr>
              <a:t>"Output_Layer"</a:t>
            </a:r>
            <a:r>
              <a:rPr lang="en-US" sz="900" dirty="0">
                <a:solidFill>
                  <a:srgbClr val="000000"/>
                </a:solidFill>
                <a:latin typeface="Consolas" charset="0"/>
                <a:ea typeface="Times New Roman" charset="0"/>
                <a:cs typeface="Times New Roman" charset="0"/>
              </a:rPr>
              <a:t>,drop_out=False)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loss=</a:t>
            </a:r>
            <a:r>
              <a:rPr lang="en-US" sz="900" dirty="0" err="1">
                <a:solidFill>
                  <a:srgbClr val="000000"/>
                </a:solidFill>
                <a:latin typeface="Consolas" charset="0"/>
                <a:ea typeface="Times New Roman" charset="0"/>
                <a:cs typeface="Times New Roman" charset="0"/>
              </a:rPr>
              <a:t>tf.reduce_mean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tf.nn.sparse_softmax_cross_entropy_with_logits</a:t>
            </a:r>
            <a:r>
              <a:rPr lang="en-US" sz="900" dirty="0">
                <a:solidFill>
                  <a:srgbClr val="000000"/>
                </a:solidFill>
                <a:latin typeface="Consolas" charset="0"/>
                <a:ea typeface="Times New Roman" charset="0"/>
                <a:cs typeface="Times New Roman" charset="0"/>
              </a:rPr>
              <a:t>(labels=</a:t>
            </a:r>
            <a:r>
              <a:rPr lang="en-US" sz="900" dirty="0" err="1">
                <a:solidFill>
                  <a:srgbClr val="000000"/>
                </a:solidFill>
                <a:latin typeface="Consolas" charset="0"/>
                <a:ea typeface="Times New Roman" charset="0"/>
                <a:cs typeface="Times New Roman" charset="0"/>
              </a:rPr>
              <a:t>input_y,logits</a:t>
            </a:r>
            <a:r>
              <a:rPr lang="en-US" sz="900" dirty="0">
                <a:solidFill>
                  <a:srgbClr val="000000"/>
                </a:solidFill>
                <a:latin typeface="Consolas" charset="0"/>
                <a:ea typeface="Times New Roman" charset="0"/>
                <a:cs typeface="Times New Roman" charset="0"/>
              </a:rPr>
              <a:t>=output))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accuracy=</a:t>
            </a:r>
            <a:r>
              <a:rPr lang="en-US" sz="900" dirty="0" err="1">
                <a:solidFill>
                  <a:srgbClr val="000000"/>
                </a:solidFill>
                <a:latin typeface="Consolas" charset="0"/>
                <a:ea typeface="Times New Roman" charset="0"/>
                <a:cs typeface="Times New Roman" charset="0"/>
              </a:rPr>
              <a:t>tf.reduce_mean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tf.cast</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tf.nn.in_top_k</a:t>
            </a:r>
            <a:r>
              <a:rPr lang="en-US" sz="900" dirty="0">
                <a:solidFill>
                  <a:srgbClr val="000000"/>
                </a:solidFill>
                <a:latin typeface="Consolas" charset="0"/>
                <a:ea typeface="Times New Roman" charset="0"/>
                <a:cs typeface="Times New Roman" charset="0"/>
              </a:rPr>
              <a:t>(output,input_y,1),tf.float32))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tf.summary.scalar</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'loss'</a:t>
            </a:r>
            <a:r>
              <a:rPr lang="en-US" sz="900" dirty="0">
                <a:solidFill>
                  <a:srgbClr val="000000"/>
                </a:solidFill>
                <a:latin typeface="Consolas" charset="0"/>
                <a:ea typeface="Times New Roman" charset="0"/>
                <a:cs typeface="Times New Roman" charset="0"/>
              </a:rPr>
              <a:t>, loss)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tf.summary.scalar</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'accuracy'</a:t>
            </a:r>
            <a:r>
              <a:rPr lang="en-US" sz="900" dirty="0">
                <a:solidFill>
                  <a:srgbClr val="000000"/>
                </a:solidFill>
                <a:latin typeface="Consolas" charset="0"/>
                <a:ea typeface="Times New Roman" charset="0"/>
                <a:cs typeface="Times New Roman" charset="0"/>
              </a:rPr>
              <a:t>, accuracy)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merged = </a:t>
            </a:r>
            <a:r>
              <a:rPr lang="en-US" sz="900" dirty="0" err="1">
                <a:solidFill>
                  <a:srgbClr val="000000"/>
                </a:solidFill>
                <a:latin typeface="Consolas" charset="0"/>
                <a:ea typeface="Times New Roman" charset="0"/>
                <a:cs typeface="Times New Roman" charset="0"/>
              </a:rPr>
              <a:t>tf.summary.merge_all</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train_writer</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tf.summary.FileWriter</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'NN3_dropout'</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with </a:t>
            </a:r>
            <a:r>
              <a:rPr lang="en-US" sz="900" dirty="0" err="1">
                <a:solidFill>
                  <a:srgbClr val="000000"/>
                </a:solidFill>
                <a:latin typeface="Consolas" charset="0"/>
                <a:ea typeface="Times New Roman" charset="0"/>
                <a:cs typeface="Times New Roman" charset="0"/>
              </a:rPr>
              <a:t>tf.name_scope</a:t>
            </a:r>
            <a:r>
              <a:rPr lang="en-US" sz="900" dirty="0">
                <a:solidFill>
                  <a:srgbClr val="000000"/>
                </a:solidFill>
                <a:latin typeface="Consolas" charset="0"/>
                <a:ea typeface="Times New Roman" charset="0"/>
                <a:cs typeface="Times New Roman" charset="0"/>
              </a:rPr>
              <a:t>(</a:t>
            </a:r>
            <a:r>
              <a:rPr lang="en-US" sz="900" dirty="0">
                <a:solidFill>
                  <a:srgbClr val="0000FF"/>
                </a:solidFill>
                <a:latin typeface="Consolas" charset="0"/>
                <a:ea typeface="Times New Roman" charset="0"/>
                <a:cs typeface="Times New Roman" charset="0"/>
              </a:rPr>
              <a:t>"train"</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optimizer = </a:t>
            </a:r>
            <a:r>
              <a:rPr lang="en-US" sz="900" dirty="0" err="1">
                <a:solidFill>
                  <a:srgbClr val="000000"/>
                </a:solidFill>
                <a:latin typeface="Consolas" charset="0"/>
                <a:ea typeface="Times New Roman" charset="0"/>
                <a:cs typeface="Times New Roman" charset="0"/>
              </a:rPr>
              <a:t>tf.train.AdamOptimizer</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learning_rate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training_op</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optimizer.minimize</a:t>
            </a:r>
            <a:r>
              <a:rPr lang="en-US" sz="900" dirty="0">
                <a:solidFill>
                  <a:srgbClr val="000000"/>
                </a:solidFill>
                <a:latin typeface="Consolas" charset="0"/>
                <a:ea typeface="Times New Roman" charset="0"/>
                <a:cs typeface="Times New Roman" charset="0"/>
              </a:rPr>
              <a:t>(loss)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init</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tf.global_variables_initializer</a:t>
            </a:r>
            <a:r>
              <a:rPr lang="en-US" sz="900" dirty="0">
                <a:solidFill>
                  <a:srgbClr val="000000"/>
                </a:solidFill>
                <a:latin typeface="Consolas" charset="0"/>
                <a:ea typeface="Times New Roman" charset="0"/>
                <a:cs typeface="Times New Roman" charset="0"/>
              </a:rPr>
              <a:t>()</a:t>
            </a:r>
            <a:endParaRPr lang="en-US" sz="1200" dirty="0">
              <a:effectLst/>
              <a:latin typeface="Calibri" charset="0"/>
              <a:ea typeface="Calibri" charset="0"/>
              <a:cs typeface="Times New Roman" charset="0"/>
            </a:endParaRPr>
          </a:p>
        </p:txBody>
      </p:sp>
    </p:spTree>
    <p:extLst>
      <p:ext uri="{BB962C8B-B14F-4D97-AF65-F5344CB8AC3E}">
        <p14:creationId xmlns:p14="http://schemas.microsoft.com/office/powerpoint/2010/main" val="1461439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Hidden Layers </a:t>
            </a:r>
            <a:r>
              <a:rPr lang="en-US" dirty="0" smtClean="0"/>
              <a:t>Model </a:t>
            </a:r>
            <a:r>
              <a:rPr lang="mr-IN" dirty="0" smtClean="0"/>
              <a:t>–</a:t>
            </a:r>
            <a:r>
              <a:rPr lang="en-US" dirty="0" smtClean="0"/>
              <a:t> Cont.</a:t>
            </a:r>
            <a:endParaRPr lang="en-US" dirty="0"/>
          </a:p>
        </p:txBody>
      </p:sp>
      <p:sp>
        <p:nvSpPr>
          <p:cNvPr id="3" name="Content Placeholder 2"/>
          <p:cNvSpPr>
            <a:spLocks noGrp="1"/>
          </p:cNvSpPr>
          <p:nvPr>
            <p:ph idx="1"/>
          </p:nvPr>
        </p:nvSpPr>
        <p:spPr/>
        <p:txBody>
          <a:bodyPr/>
          <a:lstStyle/>
          <a:p>
            <a:r>
              <a:rPr lang="en-US" dirty="0" smtClean="0"/>
              <a:t>However, such structure does not improve the model prediction significantly. The accuracy on test and validation set still stays around 0.923.</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22</a:t>
            </a:fld>
            <a:endParaRPr lang="en-US" dirty="0"/>
          </a:p>
        </p:txBody>
      </p:sp>
      <p:pic>
        <p:nvPicPr>
          <p:cNvPr id="6" name="Picture 5"/>
          <p:cNvPicPr>
            <a:picLocks noChangeAspect="1"/>
          </p:cNvPicPr>
          <p:nvPr/>
        </p:nvPicPr>
        <p:blipFill>
          <a:blip r:embed="rId2"/>
          <a:stretch>
            <a:fillRect/>
          </a:stretch>
        </p:blipFill>
        <p:spPr>
          <a:xfrm>
            <a:off x="838200" y="1569435"/>
            <a:ext cx="3505200" cy="728193"/>
          </a:xfrm>
          <a:prstGeom prst="rect">
            <a:avLst/>
          </a:prstGeom>
        </p:spPr>
      </p:pic>
      <p:pic>
        <p:nvPicPr>
          <p:cNvPr id="9" name="Picture 8"/>
          <p:cNvPicPr>
            <a:picLocks noChangeAspect="1"/>
          </p:cNvPicPr>
          <p:nvPr/>
        </p:nvPicPr>
        <p:blipFill>
          <a:blip r:embed="rId3"/>
          <a:stretch>
            <a:fillRect/>
          </a:stretch>
        </p:blipFill>
        <p:spPr>
          <a:xfrm>
            <a:off x="3928530" y="4407435"/>
            <a:ext cx="2667000" cy="1792224"/>
          </a:xfrm>
          <a:prstGeom prst="rect">
            <a:avLst/>
          </a:prstGeom>
        </p:spPr>
      </p:pic>
      <p:pic>
        <p:nvPicPr>
          <p:cNvPr id="10" name="Picture 9"/>
          <p:cNvPicPr>
            <a:picLocks noChangeAspect="1"/>
          </p:cNvPicPr>
          <p:nvPr/>
        </p:nvPicPr>
        <p:blipFill>
          <a:blip r:embed="rId4"/>
          <a:stretch>
            <a:fillRect/>
          </a:stretch>
        </p:blipFill>
        <p:spPr>
          <a:xfrm>
            <a:off x="6538494" y="4458023"/>
            <a:ext cx="2589740" cy="1669091"/>
          </a:xfrm>
          <a:prstGeom prst="rect">
            <a:avLst/>
          </a:prstGeom>
        </p:spPr>
      </p:pic>
      <p:pic>
        <p:nvPicPr>
          <p:cNvPr id="13" name="Picture 12"/>
          <p:cNvPicPr>
            <a:picLocks noChangeAspect="1"/>
          </p:cNvPicPr>
          <p:nvPr/>
        </p:nvPicPr>
        <p:blipFill>
          <a:blip r:embed="rId5"/>
          <a:stretch>
            <a:fillRect/>
          </a:stretch>
        </p:blipFill>
        <p:spPr>
          <a:xfrm>
            <a:off x="3891744" y="2626095"/>
            <a:ext cx="4927600" cy="1673390"/>
          </a:xfrm>
          <a:prstGeom prst="rect">
            <a:avLst/>
          </a:prstGeom>
        </p:spPr>
      </p:pic>
      <p:sp>
        <p:nvSpPr>
          <p:cNvPr id="14" name="Content Placeholder 2"/>
          <p:cNvSpPr txBox="1">
            <a:spLocks/>
          </p:cNvSpPr>
          <p:nvPr/>
        </p:nvSpPr>
        <p:spPr bwMode="auto">
          <a:xfrm>
            <a:off x="480848" y="2438400"/>
            <a:ext cx="3626657" cy="201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
              <a:defRPr sz="1800" kern="1200" baseline="0">
                <a:solidFill>
                  <a:schemeClr val="tx1"/>
                </a:solidFill>
                <a:latin typeface="+mn-lt"/>
                <a:ea typeface="+mn-ea"/>
                <a:cs typeface="+mn-cs"/>
              </a:defRPr>
            </a:lvl1pPr>
            <a:lvl2pPr marL="742950" indent="-285750" algn="l" rtl="0" eaLnBrk="0" fontAlgn="base" hangingPunct="0">
              <a:spcBef>
                <a:spcPct val="20000"/>
              </a:spcBef>
              <a:spcAft>
                <a:spcPct val="0"/>
              </a:spcAft>
              <a:buClr>
                <a:srgbClr val="92D050"/>
              </a:buClr>
              <a:buFont typeface="Wingdings" pitchFamily="2" charset="2"/>
              <a:buChar char="§"/>
              <a:defRPr sz="1800" kern="1200" baseline="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itchFamily="2" charset="2"/>
              <a:buChar char="§"/>
              <a:defRPr sz="1600" kern="1200" baseline="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It seems that the up trend in the loss is no longer there applying 3-hidden layer with dropout enabled. However, the model accuracy does not improved a lot.</a:t>
            </a:r>
            <a:endParaRPr lang="en-US" dirty="0"/>
          </a:p>
        </p:txBody>
      </p:sp>
    </p:spTree>
    <p:extLst>
      <p:ext uri="{BB962C8B-B14F-4D97-AF65-F5344CB8AC3E}">
        <p14:creationId xmlns:p14="http://schemas.microsoft.com/office/powerpoint/2010/main" val="1827397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 applied neural network to construct default model to predict the default in commercial mortgage.</a:t>
            </a:r>
          </a:p>
          <a:p>
            <a:endParaRPr lang="en-US" dirty="0" smtClean="0"/>
          </a:p>
          <a:p>
            <a:r>
              <a:rPr lang="en-US" dirty="0" smtClean="0"/>
              <a:t>I explore various shape of the neural net (changing number of neurons and the number of hidden layers) to explore the ways to enhance the model. In this experiment, the number of neurons and the training efficiency do not have a monotonic relationship. Also, adding layer does not necessarily boost the model prediction.</a:t>
            </a:r>
          </a:p>
          <a:p>
            <a:endParaRPr lang="en-US" dirty="0" smtClean="0"/>
          </a:p>
          <a:p>
            <a:r>
              <a:rPr lang="en-US" dirty="0" smtClean="0"/>
              <a:t>By observing the up trend in the loss value for testing set, I applied dropout function to prevent the overfitting of the neural network. The performance improvement is not obvious either.</a:t>
            </a:r>
          </a:p>
          <a:p>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23</a:t>
            </a:fld>
            <a:endParaRPr lang="en-US" dirty="0"/>
          </a:p>
        </p:txBody>
      </p:sp>
    </p:spTree>
    <p:extLst>
      <p:ext uri="{BB962C8B-B14F-4D97-AF65-F5344CB8AC3E}">
        <p14:creationId xmlns:p14="http://schemas.microsoft.com/office/powerpoint/2010/main" val="1793471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YouTube URLs, Last Page</a:t>
            </a:r>
            <a:endParaRPr lang="en-US" dirty="0"/>
          </a:p>
        </p:txBody>
      </p:sp>
      <p:sp>
        <p:nvSpPr>
          <p:cNvPr id="7" name="Content Placeholder 6"/>
          <p:cNvSpPr>
            <a:spLocks noGrp="1"/>
          </p:cNvSpPr>
          <p:nvPr>
            <p:ph idx="1"/>
          </p:nvPr>
        </p:nvSpPr>
        <p:spPr/>
        <p:txBody>
          <a:bodyPr/>
          <a:lstStyle/>
          <a:p>
            <a:r>
              <a:rPr lang="en-US" dirty="0" smtClean="0"/>
              <a:t>Two minute (short</a:t>
            </a:r>
            <a:r>
              <a:rPr lang="en-US" dirty="0"/>
              <a:t>): </a:t>
            </a:r>
            <a:r>
              <a:rPr lang="en-US" dirty="0">
                <a:hlinkClick r:id="rId2"/>
              </a:rPr>
              <a:t>https://</a:t>
            </a:r>
            <a:r>
              <a:rPr lang="en-US" dirty="0" smtClean="0">
                <a:hlinkClick r:id="rId2"/>
              </a:rPr>
              <a:t>youtu.be/lq8o6mh1WNc</a:t>
            </a:r>
            <a:r>
              <a:rPr lang="en-US" dirty="0" smtClean="0"/>
              <a:t> </a:t>
            </a:r>
          </a:p>
          <a:p>
            <a:r>
              <a:rPr lang="en-US" dirty="0" smtClean="0"/>
              <a:t>15 minutes (long): </a:t>
            </a:r>
            <a:r>
              <a:rPr lang="en-US" u="sng" dirty="0">
                <a:hlinkClick r:id="rId3"/>
              </a:rPr>
              <a:t>https://youtu.be/nxN74MNMMzg</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smtClean="0">
                <a:solidFill>
                  <a:srgbClr val="898989"/>
                </a:solidFill>
              </a:rPr>
              <a:t>Zirui Ding</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dirty="0" smtClean="0"/>
              <a:t>The original data were sourced from </a:t>
            </a:r>
            <a:r>
              <a:rPr lang="en-US" dirty="0" err="1" smtClean="0"/>
              <a:t>Kaggle</a:t>
            </a:r>
            <a:r>
              <a:rPr lang="en-US" dirty="0" smtClean="0"/>
              <a:t>, provided by </a:t>
            </a:r>
            <a:r>
              <a:rPr lang="en-US" dirty="0" err="1" smtClean="0"/>
              <a:t>Lendging</a:t>
            </a:r>
            <a:r>
              <a:rPr lang="en-US" dirty="0" smtClean="0"/>
              <a:t> Club. </a:t>
            </a:r>
            <a:r>
              <a:rPr lang="en-US" dirty="0"/>
              <a:t>(</a:t>
            </a:r>
            <a:r>
              <a:rPr lang="en-US" dirty="0">
                <a:hlinkClick r:id="rId2"/>
              </a:rPr>
              <a:t>https://www.kaggle.com/wendykan/lending-club-loan-data</a:t>
            </a:r>
            <a:r>
              <a:rPr lang="en-US" dirty="0" smtClean="0">
                <a:hlinkClick r:id="rId2"/>
              </a:rPr>
              <a:t>)</a:t>
            </a:r>
            <a:endParaRPr lang="en-US" dirty="0" smtClean="0"/>
          </a:p>
          <a:p>
            <a:endParaRPr lang="en-US" dirty="0"/>
          </a:p>
          <a:p>
            <a:r>
              <a:rPr lang="en-US" dirty="0" smtClean="0"/>
              <a:t>The dataset itself contains loan payment information concerning individual loans issues by lending club from 2007 to 2015. Dataset include information from basic loan characters to borrower’s credit records and occupation.</a:t>
            </a:r>
          </a:p>
          <a:p>
            <a:endParaRPr lang="en-US" dirty="0"/>
          </a:p>
          <a:p>
            <a:r>
              <a:rPr lang="en-US" dirty="0" smtClean="0"/>
              <a:t>Concerning the limited time and computation power, I started the project with 8 input variables, namely home ownership, number of queries in last 6-month,purpose, term of the loan, interest rate, annual income and earliest credit line.</a:t>
            </a:r>
          </a:p>
          <a:p>
            <a:endParaRPr lang="en-US" dirty="0"/>
          </a:p>
          <a:p>
            <a:r>
              <a:rPr lang="en-US" dirty="0" smtClean="0"/>
              <a:t>However, not all variables are numeric. I convert the non-numeric  values into categorical data.</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537872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Pre-processing </a:t>
            </a:r>
            <a:r>
              <a:rPr lang="mr-IN" dirty="0" smtClean="0"/>
              <a:t>–</a:t>
            </a:r>
            <a:r>
              <a:rPr lang="en-US" dirty="0" smtClean="0"/>
              <a:t>Cont.</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sp>
        <p:nvSpPr>
          <p:cNvPr id="6" name="Content Placeholder 2"/>
          <p:cNvSpPr>
            <a:spLocks noGrp="1"/>
          </p:cNvSpPr>
          <p:nvPr>
            <p:ph idx="1"/>
          </p:nvPr>
        </p:nvSpPr>
        <p:spPr>
          <a:xfrm>
            <a:off x="457200" y="914400"/>
            <a:ext cx="8229600" cy="5334000"/>
          </a:xfrm>
        </p:spPr>
        <p:txBody>
          <a:bodyPr/>
          <a:lstStyle/>
          <a:p>
            <a:r>
              <a:rPr lang="en-US" dirty="0" smtClean="0"/>
              <a:t>For default, I refer to the column of “</a:t>
            </a:r>
            <a:r>
              <a:rPr lang="en-US" dirty="0" err="1" smtClean="0"/>
              <a:t>loan_status</a:t>
            </a:r>
            <a:r>
              <a:rPr lang="en-US" dirty="0" smtClean="0"/>
              <a:t>”. All value shown as “Fully Paid”, “current”, “Issued” or “</a:t>
            </a:r>
            <a:r>
              <a:rPr lang="en-US" dirty="0"/>
              <a:t>Does not meet the credit policy. </a:t>
            </a:r>
            <a:r>
              <a:rPr lang="en-US" dirty="0" err="1"/>
              <a:t>Status:Fully</a:t>
            </a:r>
            <a:r>
              <a:rPr lang="en-US" dirty="0"/>
              <a:t> Paid</a:t>
            </a:r>
            <a:r>
              <a:rPr lang="en-US" dirty="0" smtClean="0"/>
              <a:t>” are marked as non default loans. The rest are loans defaulted.</a:t>
            </a:r>
          </a:p>
          <a:p>
            <a:endParaRPr lang="en-US" dirty="0"/>
          </a:p>
          <a:p>
            <a:r>
              <a:rPr lang="en-US" dirty="0" smtClean="0"/>
              <a:t>Loan purpose and homeownership can be easily converted into </a:t>
            </a:r>
            <a:r>
              <a:rPr lang="en-US" dirty="0" err="1" smtClean="0"/>
              <a:t>categorcal</a:t>
            </a:r>
            <a:r>
              <a:rPr lang="en-US" dirty="0" smtClean="0"/>
              <a:t> data and replace with numbers.</a:t>
            </a:r>
          </a:p>
          <a:p>
            <a:endParaRPr lang="en-US" dirty="0"/>
          </a:p>
          <a:p>
            <a:r>
              <a:rPr lang="en-US" dirty="0" smtClean="0"/>
              <a:t>For </a:t>
            </a:r>
            <a:r>
              <a:rPr lang="en-US" dirty="0" err="1" smtClean="0"/>
              <a:t>earliest_cre_line</a:t>
            </a:r>
            <a:r>
              <a:rPr lang="en-US" dirty="0" smtClean="0"/>
              <a:t>, I use the earliest time in the data as the baseline date and calculate the numbers of days for each instance to convert the date format into continuous numbers we can apply in the model efficiently.</a:t>
            </a:r>
          </a:p>
          <a:p>
            <a:endParaRPr lang="en-US" dirty="0"/>
          </a:p>
          <a:p>
            <a:r>
              <a:rPr lang="en-US" dirty="0" smtClean="0"/>
              <a:t>The detailed code can be found in “Data Preprocessing” notebook.</a:t>
            </a:r>
            <a:endParaRPr lang="en-US" dirty="0"/>
          </a:p>
        </p:txBody>
      </p:sp>
    </p:spTree>
    <p:extLst>
      <p:ext uri="{BB962C8B-B14F-4D97-AF65-F5344CB8AC3E}">
        <p14:creationId xmlns:p14="http://schemas.microsoft.com/office/powerpoint/2010/main" val="1651301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1 Hidden Layer Model</a:t>
            </a:r>
            <a:endParaRPr lang="en-US" dirty="0"/>
          </a:p>
        </p:txBody>
      </p:sp>
      <p:sp>
        <p:nvSpPr>
          <p:cNvPr id="7" name="Content Placeholder 6"/>
          <p:cNvSpPr>
            <a:spLocks noGrp="1"/>
          </p:cNvSpPr>
          <p:nvPr>
            <p:ph idx="1"/>
          </p:nvPr>
        </p:nvSpPr>
        <p:spPr/>
        <p:txBody>
          <a:bodyPr/>
          <a:lstStyle/>
          <a:p>
            <a:r>
              <a:rPr lang="en-US" dirty="0" smtClean="0"/>
              <a:t>Basic Structure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smtClean="0">
                <a:solidFill>
                  <a:srgbClr val="898989"/>
                </a:solidFill>
              </a:rPr>
              <a:t>Zirui Ding</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sp>
        <p:nvSpPr>
          <p:cNvPr id="12" name="Rectangle 11"/>
          <p:cNvSpPr/>
          <p:nvPr/>
        </p:nvSpPr>
        <p:spPr>
          <a:xfrm>
            <a:off x="462455" y="1326768"/>
            <a:ext cx="7391400" cy="5029582"/>
          </a:xfrm>
          <a:prstGeom prst="rect">
            <a:avLst/>
          </a:prstGeom>
        </p:spPr>
        <p:txBody>
          <a:bodyPr wrap="square">
            <a:spAutoFit/>
          </a:bodyPr>
          <a:lstStyle/>
          <a:p>
            <a:pPr marL="342900" lvl="0" indent="-342900">
              <a:lnSpc>
                <a:spcPts val="1050"/>
              </a:lnSpc>
              <a:spcAft>
                <a:spcPts val="0"/>
              </a:spcAft>
              <a:tabLst>
                <a:tab pos="457200" algn="l"/>
              </a:tabLst>
            </a:pPr>
            <a:r>
              <a:rPr lang="en-US" sz="900" b="1" dirty="0">
                <a:solidFill>
                  <a:srgbClr val="006699"/>
                </a:solidFill>
                <a:latin typeface="Consolas" charset="0"/>
                <a:ea typeface="Times New Roman" charset="0"/>
                <a:cs typeface="Times New Roman" charset="0"/>
              </a:rPr>
              <a:t>import</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tensorflow</a:t>
            </a:r>
            <a:r>
              <a:rPr lang="en-US" sz="900" dirty="0">
                <a:solidFill>
                  <a:srgbClr val="000000"/>
                </a:solidFill>
                <a:latin typeface="Consolas" charset="0"/>
                <a:ea typeface="Times New Roman" charset="0"/>
                <a:cs typeface="Times New Roman" charset="0"/>
              </a:rPr>
              <a:t> as </a:t>
            </a:r>
            <a:r>
              <a:rPr lang="en-US" sz="900" dirty="0" err="1">
                <a:solidFill>
                  <a:srgbClr val="000000"/>
                </a:solidFill>
                <a:latin typeface="Consolas" charset="0"/>
                <a:ea typeface="Times New Roman" charset="0"/>
                <a:cs typeface="Times New Roman" charset="0"/>
              </a:rPr>
              <a:t>tf</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cs typeface="Times New Roman" charset="0"/>
              </a:rPr>
              <a:t>#set placeholder for </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input_x</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tf.placeholder</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dtype</a:t>
            </a:r>
            <a:r>
              <a:rPr lang="en-US" sz="900" dirty="0">
                <a:solidFill>
                  <a:srgbClr val="000000"/>
                </a:solidFill>
                <a:latin typeface="Consolas" charset="0"/>
                <a:ea typeface="Times New Roman" charset="0"/>
                <a:cs typeface="Times New Roman" charset="0"/>
              </a:rPr>
              <a:t>=tf.float32,shape=(None,8))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input_y</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tf.placeholder</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dtype</a:t>
            </a:r>
            <a:r>
              <a:rPr lang="en-US" sz="900" dirty="0">
                <a:solidFill>
                  <a:srgbClr val="000000"/>
                </a:solidFill>
                <a:latin typeface="Consolas" charset="0"/>
                <a:ea typeface="Times New Roman" charset="0"/>
                <a:cs typeface="Times New Roman" charset="0"/>
              </a:rPr>
              <a:t>=tf.int32,shape=(None))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cs typeface="Times New Roman" charset="0"/>
              </a:rPr>
              <a:t>#set variables to calculate the number of </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n_neural</a:t>
            </a:r>
            <a:r>
              <a:rPr lang="en-US" sz="900" dirty="0">
                <a:solidFill>
                  <a:srgbClr val="000000"/>
                </a:solidFill>
                <a:latin typeface="Consolas" charset="0"/>
                <a:ea typeface="Times New Roman" charset="0"/>
                <a:cs typeface="Times New Roman" charset="0"/>
              </a:rPr>
              <a:t>=10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cs typeface="Times New Roman" charset="0"/>
              </a:rPr>
              <a:t>#initialize the transfer matrix and bias term</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w1 = </a:t>
            </a:r>
            <a:r>
              <a:rPr lang="en-US" sz="900" dirty="0" err="1">
                <a:solidFill>
                  <a:srgbClr val="000000"/>
                </a:solidFill>
                <a:latin typeface="Consolas" charset="0"/>
                <a:ea typeface="Times New Roman" charset="0"/>
                <a:cs typeface="Times New Roman" charset="0"/>
              </a:rPr>
              <a:t>tf.Variable</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tf.truncated_normal</a:t>
            </a:r>
            <a:r>
              <a:rPr lang="en-US" sz="900" dirty="0">
                <a:solidFill>
                  <a:srgbClr val="000000"/>
                </a:solidFill>
                <a:latin typeface="Consolas" charset="0"/>
                <a:ea typeface="Times New Roman" charset="0"/>
                <a:cs typeface="Times New Roman" charset="0"/>
              </a:rPr>
              <a:t>([8, </a:t>
            </a:r>
            <a:r>
              <a:rPr lang="en-US" sz="900" dirty="0" err="1">
                <a:solidFill>
                  <a:srgbClr val="000000"/>
                </a:solidFill>
                <a:latin typeface="Consolas" charset="0"/>
                <a:ea typeface="Times New Roman" charset="0"/>
                <a:cs typeface="Times New Roman" charset="0"/>
              </a:rPr>
              <a:t>n_neural</a:t>
            </a:r>
            <a:r>
              <a:rPr lang="en-US" sz="900" dirty="0">
                <a:solidFill>
                  <a:srgbClr val="000000"/>
                </a:solidFill>
                <a:latin typeface="Consolas" charset="0"/>
                <a:ea typeface="Times New Roman" charset="0"/>
                <a:cs typeface="Times New Roman" charset="0"/>
              </a:rPr>
              <a:t>], </a:t>
            </a:r>
            <a:r>
              <a:rPr lang="en-US" sz="900" dirty="0" err="1">
                <a:solidFill>
                  <a:srgbClr val="000000"/>
                </a:solidFill>
                <a:latin typeface="Consolas" charset="0"/>
                <a:ea typeface="Times New Roman" charset="0"/>
                <a:cs typeface="Times New Roman" charset="0"/>
              </a:rPr>
              <a:t>stddev</a:t>
            </a:r>
            <a:r>
              <a:rPr lang="en-US" sz="900" dirty="0">
                <a:solidFill>
                  <a:srgbClr val="000000"/>
                </a:solidFill>
                <a:latin typeface="Consolas" charset="0"/>
                <a:ea typeface="Times New Roman" charset="0"/>
                <a:cs typeface="Times New Roman" charset="0"/>
              </a:rPr>
              <a:t>=0.1), name=</a:t>
            </a:r>
            <a:r>
              <a:rPr lang="en-US" sz="900" dirty="0">
                <a:solidFill>
                  <a:srgbClr val="0000FF"/>
                </a:solidFill>
                <a:latin typeface="Consolas" charset="0"/>
                <a:ea typeface="Times New Roman" charset="0"/>
                <a:cs typeface="Times New Roman" charset="0"/>
              </a:rPr>
              <a:t>"W"</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b1=</a:t>
            </a:r>
            <a:r>
              <a:rPr lang="en-US" sz="900" dirty="0" err="1">
                <a:solidFill>
                  <a:srgbClr val="000000"/>
                </a:solidFill>
                <a:latin typeface="Consolas" charset="0"/>
                <a:ea typeface="Times New Roman" charset="0"/>
                <a:cs typeface="Times New Roman" charset="0"/>
              </a:rPr>
              <a:t>tf.Variable</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tf.zeros</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n_neural</a:t>
            </a:r>
            <a:r>
              <a:rPr lang="en-US" sz="900" dirty="0">
                <a:solidFill>
                  <a:srgbClr val="000000"/>
                </a:solidFill>
                <a:latin typeface="Consolas" charset="0"/>
                <a:ea typeface="Times New Roman" charset="0"/>
                <a:cs typeface="Times New Roman" charset="0"/>
              </a:rPr>
              <a:t>]), name=</a:t>
            </a:r>
            <a:r>
              <a:rPr lang="en-US" sz="900" dirty="0">
                <a:solidFill>
                  <a:srgbClr val="0000FF"/>
                </a:solidFill>
                <a:latin typeface="Consolas" charset="0"/>
                <a:ea typeface="Times New Roman" charset="0"/>
                <a:cs typeface="Times New Roman" charset="0"/>
              </a:rPr>
              <a:t>"B"</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dtype</a:t>
            </a:r>
            <a:r>
              <a:rPr lang="en-US" sz="900" dirty="0">
                <a:solidFill>
                  <a:srgbClr val="000000"/>
                </a:solidFill>
                <a:latin typeface="Consolas" charset="0"/>
                <a:ea typeface="Times New Roman" charset="0"/>
                <a:cs typeface="Times New Roman" charset="0"/>
              </a:rPr>
              <a:t>=tf.float32)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w2 = </a:t>
            </a:r>
            <a:r>
              <a:rPr lang="en-US" sz="900" dirty="0" err="1">
                <a:solidFill>
                  <a:srgbClr val="000000"/>
                </a:solidFill>
                <a:latin typeface="Consolas" charset="0"/>
                <a:ea typeface="Times New Roman" charset="0"/>
                <a:cs typeface="Times New Roman" charset="0"/>
              </a:rPr>
              <a:t>tf.Variable</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tf.truncated_normal</a:t>
            </a:r>
            <a:r>
              <a:rPr lang="en-US" sz="900" dirty="0">
                <a:solidFill>
                  <a:srgbClr val="000000"/>
                </a:solidFill>
                <a:latin typeface="Consolas" charset="0"/>
                <a:ea typeface="Times New Roman" charset="0"/>
                <a:cs typeface="Times New Roman" charset="0"/>
              </a:rPr>
              <a:t>([n_neural,2], </a:t>
            </a:r>
            <a:r>
              <a:rPr lang="en-US" sz="900" dirty="0" err="1">
                <a:solidFill>
                  <a:srgbClr val="000000"/>
                </a:solidFill>
                <a:latin typeface="Consolas" charset="0"/>
                <a:ea typeface="Times New Roman" charset="0"/>
                <a:cs typeface="Times New Roman" charset="0"/>
              </a:rPr>
              <a:t>stddev</a:t>
            </a:r>
            <a:r>
              <a:rPr lang="en-US" sz="900" dirty="0">
                <a:solidFill>
                  <a:srgbClr val="000000"/>
                </a:solidFill>
                <a:latin typeface="Consolas" charset="0"/>
                <a:ea typeface="Times New Roman" charset="0"/>
                <a:cs typeface="Times New Roman" charset="0"/>
              </a:rPr>
              <a:t>=0.1), name=</a:t>
            </a:r>
            <a:r>
              <a:rPr lang="en-US" sz="900" dirty="0">
                <a:solidFill>
                  <a:srgbClr val="0000FF"/>
                </a:solidFill>
                <a:latin typeface="Consolas" charset="0"/>
                <a:ea typeface="Times New Roman" charset="0"/>
                <a:cs typeface="Times New Roman" charset="0"/>
              </a:rPr>
              <a:t>"W"</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b2=</a:t>
            </a:r>
            <a:r>
              <a:rPr lang="en-US" sz="900" dirty="0" err="1">
                <a:solidFill>
                  <a:srgbClr val="000000"/>
                </a:solidFill>
                <a:latin typeface="Consolas" charset="0"/>
                <a:ea typeface="Times New Roman" charset="0"/>
                <a:cs typeface="Times New Roman" charset="0"/>
              </a:rPr>
              <a:t>tf.Variable</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tf.zeros</a:t>
            </a:r>
            <a:r>
              <a:rPr lang="en-US" sz="900" dirty="0">
                <a:solidFill>
                  <a:srgbClr val="000000"/>
                </a:solidFill>
                <a:latin typeface="Consolas" charset="0"/>
                <a:ea typeface="Times New Roman" charset="0"/>
                <a:cs typeface="Times New Roman" charset="0"/>
              </a:rPr>
              <a:t>([2]), name=</a:t>
            </a:r>
            <a:r>
              <a:rPr lang="en-US" sz="900" dirty="0">
                <a:solidFill>
                  <a:srgbClr val="0000FF"/>
                </a:solidFill>
                <a:latin typeface="Consolas" charset="0"/>
                <a:ea typeface="Times New Roman" charset="0"/>
                <a:cs typeface="Times New Roman" charset="0"/>
              </a:rPr>
              <a:t>"B"</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dtype</a:t>
            </a:r>
            <a:r>
              <a:rPr lang="en-US" sz="900" dirty="0">
                <a:solidFill>
                  <a:srgbClr val="000000"/>
                </a:solidFill>
                <a:latin typeface="Consolas" charset="0"/>
                <a:ea typeface="Times New Roman" charset="0"/>
                <a:cs typeface="Times New Roman" charset="0"/>
              </a:rPr>
              <a:t>=tf.float32)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cs typeface="Times New Roman" charset="0"/>
              </a:rPr>
              <a:t>#construct the hidden layer layer</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net=</a:t>
            </a:r>
            <a:r>
              <a:rPr lang="en-US" sz="900" dirty="0" err="1">
                <a:solidFill>
                  <a:srgbClr val="000000"/>
                </a:solidFill>
                <a:latin typeface="Consolas" charset="0"/>
                <a:ea typeface="Times New Roman" charset="0"/>
                <a:cs typeface="Times New Roman" charset="0"/>
              </a:rPr>
              <a:t>tf.nn.relu</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tf.add</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tf.matmul</a:t>
            </a:r>
            <a:r>
              <a:rPr lang="en-US" sz="900" dirty="0">
                <a:solidFill>
                  <a:srgbClr val="000000"/>
                </a:solidFill>
                <a:latin typeface="Consolas" charset="0"/>
                <a:ea typeface="Times New Roman" charset="0"/>
                <a:cs typeface="Times New Roman" charset="0"/>
              </a:rPr>
              <a:t>(input_x,w1),b1))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cs typeface="Times New Roman" charset="0"/>
              </a:rPr>
              <a:t>#output layer</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logits=</a:t>
            </a:r>
            <a:r>
              <a:rPr lang="en-US" sz="900" dirty="0" err="1">
                <a:solidFill>
                  <a:srgbClr val="000000"/>
                </a:solidFill>
                <a:latin typeface="Consolas" charset="0"/>
                <a:ea typeface="Times New Roman" charset="0"/>
                <a:cs typeface="Times New Roman" charset="0"/>
              </a:rPr>
              <a:t>tf.add</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tf.matmul</a:t>
            </a:r>
            <a:r>
              <a:rPr lang="en-US" sz="900" dirty="0">
                <a:solidFill>
                  <a:srgbClr val="000000"/>
                </a:solidFill>
                <a:latin typeface="Consolas" charset="0"/>
                <a:ea typeface="Times New Roman" charset="0"/>
                <a:cs typeface="Times New Roman" charset="0"/>
              </a:rPr>
              <a:t>(net,w2),b2)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cs typeface="Times New Roman" charset="0"/>
              </a:rPr>
              <a:t>#construct the loss function</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smtClean="0">
                <a:solidFill>
                  <a:srgbClr val="000000"/>
                </a:solidFill>
                <a:latin typeface="Consolas" charset="0"/>
                <a:ea typeface="Times New Roman" charset="0"/>
                <a:cs typeface="Times New Roman" charset="0"/>
              </a:rPr>
              <a:t>loss=</a:t>
            </a:r>
            <a:r>
              <a:rPr lang="en-US" sz="900" dirty="0" err="1" smtClean="0">
                <a:solidFill>
                  <a:srgbClr val="000000"/>
                </a:solidFill>
                <a:latin typeface="Consolas" charset="0"/>
                <a:ea typeface="Times New Roman" charset="0"/>
                <a:cs typeface="Times New Roman" charset="0"/>
              </a:rPr>
              <a:t>tf.reduce_mean</a:t>
            </a:r>
            <a:r>
              <a:rPr lang="en-US" sz="900" dirty="0" smtClean="0">
                <a:solidFill>
                  <a:srgbClr val="000000"/>
                </a:solidFill>
                <a:latin typeface="Consolas" charset="0"/>
                <a:ea typeface="Times New Roman" charset="0"/>
                <a:cs typeface="Times New Roman" charset="0"/>
              </a:rPr>
              <a:t>(</a:t>
            </a:r>
            <a:r>
              <a:rPr lang="en-US" sz="900" dirty="0" err="1" smtClean="0">
                <a:solidFill>
                  <a:srgbClr val="000000"/>
                </a:solidFill>
                <a:latin typeface="Consolas" charset="0"/>
                <a:ea typeface="Times New Roman" charset="0"/>
                <a:cs typeface="Times New Roman" charset="0"/>
              </a:rPr>
              <a:t>tf.nn.sparse_softmax_cross_entropy_with_logits</a:t>
            </a:r>
            <a:r>
              <a:rPr lang="en-US" sz="900" dirty="0" smtClean="0">
                <a:solidFill>
                  <a:srgbClr val="000000"/>
                </a:solidFill>
                <a:latin typeface="Consolas" charset="0"/>
                <a:ea typeface="Times New Roman" charset="0"/>
                <a:cs typeface="Times New Roman" charset="0"/>
              </a:rPr>
              <a:t>(logits=</a:t>
            </a:r>
            <a:r>
              <a:rPr lang="en-US" sz="900" dirty="0" err="1" smtClean="0">
                <a:solidFill>
                  <a:srgbClr val="000000"/>
                </a:solidFill>
                <a:latin typeface="Consolas" charset="0"/>
                <a:ea typeface="Times New Roman" charset="0"/>
                <a:cs typeface="Times New Roman" charset="0"/>
              </a:rPr>
              <a:t>logits,labels</a:t>
            </a:r>
            <a:r>
              <a:rPr lang="en-US" sz="900" dirty="0" smtClean="0">
                <a:solidFill>
                  <a:srgbClr val="000000"/>
                </a:solidFill>
                <a:latin typeface="Consolas" charset="0"/>
                <a:ea typeface="Times New Roman" charset="0"/>
                <a:cs typeface="Times New Roman" charset="0"/>
              </a:rPr>
              <a:t>=</a:t>
            </a:r>
            <a:r>
              <a:rPr lang="en-US" sz="900" dirty="0" err="1" smtClean="0">
                <a:solidFill>
                  <a:srgbClr val="000000"/>
                </a:solidFill>
                <a:latin typeface="Consolas" charset="0"/>
                <a:ea typeface="Times New Roman" charset="0"/>
                <a:cs typeface="Times New Roman" charset="0"/>
              </a:rPr>
              <a:t>input_y</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cs typeface="Times New Roman" charset="0"/>
              </a:rPr>
              <a:t>#optimization </a:t>
            </a:r>
            <a:r>
              <a:rPr lang="en-US" sz="900" dirty="0" err="1">
                <a:solidFill>
                  <a:srgbClr val="008200"/>
                </a:solidFill>
                <a:latin typeface="Consolas" charset="0"/>
                <a:ea typeface="Times New Roman" charset="0"/>
                <a:cs typeface="Times New Roman" charset="0"/>
              </a:rPr>
              <a:t>fucntion</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learning_rate</a:t>
            </a:r>
            <a:r>
              <a:rPr lang="en-US" sz="900" dirty="0">
                <a:solidFill>
                  <a:srgbClr val="000000"/>
                </a:solidFill>
                <a:latin typeface="Consolas" charset="0"/>
                <a:ea typeface="Times New Roman" charset="0"/>
                <a:cs typeface="Times New Roman" charset="0"/>
              </a:rPr>
              <a:t> = </a:t>
            </a:r>
            <a:r>
              <a:rPr lang="en-US" sz="900" dirty="0" smtClean="0">
                <a:solidFill>
                  <a:srgbClr val="000000"/>
                </a:solidFill>
                <a:latin typeface="Consolas" charset="0"/>
                <a:ea typeface="Times New Roman" charset="0"/>
                <a:cs typeface="Times New Roman" charset="0"/>
              </a:rPr>
              <a:t>0.001</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optimizer = </a:t>
            </a:r>
            <a:r>
              <a:rPr lang="en-US" sz="900" dirty="0" err="1" smtClean="0">
                <a:solidFill>
                  <a:srgbClr val="000000"/>
                </a:solidFill>
                <a:latin typeface="Consolas" charset="0"/>
                <a:ea typeface="Times New Roman" charset="0"/>
                <a:cs typeface="Times New Roman" charset="0"/>
              </a:rPr>
              <a:t>tf.train.AdamOptimizer</a:t>
            </a:r>
            <a:r>
              <a:rPr lang="en-US" sz="900" dirty="0" smtClean="0">
                <a:solidFill>
                  <a:srgbClr val="000000"/>
                </a:solidFill>
                <a:latin typeface="Consolas" charset="0"/>
                <a:ea typeface="Times New Roman" charset="0"/>
                <a:cs typeface="Times New Roman" charset="0"/>
              </a:rPr>
              <a:t>(</a:t>
            </a:r>
            <a:r>
              <a:rPr lang="en-US" sz="900" dirty="0" err="1" smtClean="0">
                <a:solidFill>
                  <a:srgbClr val="000000"/>
                </a:solidFill>
                <a:latin typeface="Consolas" charset="0"/>
                <a:ea typeface="Times New Roman" charset="0"/>
                <a:cs typeface="Times New Roman" charset="0"/>
              </a:rPr>
              <a:t>learning_rate</a:t>
            </a: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cs typeface="Times New Roman" charset="0"/>
              </a:rPr>
              <a:t>training_op</a:t>
            </a:r>
            <a:r>
              <a:rPr lang="en-US" sz="900" dirty="0">
                <a:solidFill>
                  <a:srgbClr val="000000"/>
                </a:solidFill>
                <a:latin typeface="Consolas" charset="0"/>
                <a:ea typeface="Times New Roman" charset="0"/>
                <a:cs typeface="Times New Roman" charset="0"/>
              </a:rPr>
              <a:t> = </a:t>
            </a:r>
            <a:r>
              <a:rPr lang="en-US" sz="900" dirty="0" err="1">
                <a:solidFill>
                  <a:srgbClr val="000000"/>
                </a:solidFill>
                <a:latin typeface="Consolas" charset="0"/>
                <a:ea typeface="Times New Roman" charset="0"/>
                <a:cs typeface="Times New Roman" charset="0"/>
              </a:rPr>
              <a:t>optimizer.minimize</a:t>
            </a:r>
            <a:r>
              <a:rPr lang="en-US" sz="900" dirty="0">
                <a:solidFill>
                  <a:srgbClr val="000000"/>
                </a:solidFill>
                <a:latin typeface="Consolas" charset="0"/>
                <a:ea typeface="Times New Roman" charset="0"/>
                <a:cs typeface="Times New Roman" charset="0"/>
              </a:rPr>
              <a:t>(loss)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probability=</a:t>
            </a:r>
            <a:r>
              <a:rPr lang="en-US" sz="900" dirty="0" err="1">
                <a:solidFill>
                  <a:srgbClr val="000000"/>
                </a:solidFill>
                <a:latin typeface="Consolas" charset="0"/>
                <a:ea typeface="Times New Roman" charset="0"/>
                <a:cs typeface="Times New Roman" charset="0"/>
              </a:rPr>
              <a:t>tf.nn.softmax</a:t>
            </a:r>
            <a:r>
              <a:rPr lang="en-US" sz="900" dirty="0">
                <a:solidFill>
                  <a:srgbClr val="000000"/>
                </a:solidFill>
                <a:latin typeface="Consolas" charset="0"/>
                <a:ea typeface="Times New Roman" charset="0"/>
                <a:cs typeface="Times New Roman" charset="0"/>
              </a:rPr>
              <a:t>(logits)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classification=</a:t>
            </a:r>
            <a:r>
              <a:rPr lang="en-US" sz="900" dirty="0" err="1">
                <a:solidFill>
                  <a:srgbClr val="000000"/>
                </a:solidFill>
                <a:latin typeface="Consolas" charset="0"/>
                <a:ea typeface="Times New Roman" charset="0"/>
                <a:cs typeface="Times New Roman" charset="0"/>
              </a:rPr>
              <a:t>tf.nn.in_top_k</a:t>
            </a:r>
            <a:r>
              <a:rPr lang="en-US" sz="900" dirty="0">
                <a:solidFill>
                  <a:srgbClr val="000000"/>
                </a:solidFill>
                <a:latin typeface="Consolas" charset="0"/>
                <a:ea typeface="Times New Roman" charset="0"/>
                <a:cs typeface="Times New Roman" charset="0"/>
              </a:rPr>
              <a:t>(logits, </a:t>
            </a:r>
            <a:r>
              <a:rPr lang="en-US" sz="900" dirty="0" err="1">
                <a:solidFill>
                  <a:srgbClr val="000000"/>
                </a:solidFill>
                <a:latin typeface="Consolas" charset="0"/>
                <a:ea typeface="Times New Roman" charset="0"/>
                <a:cs typeface="Times New Roman" charset="0"/>
              </a:rPr>
              <a:t>input_y</a:t>
            </a:r>
            <a:r>
              <a:rPr lang="en-US" sz="900" dirty="0">
                <a:solidFill>
                  <a:srgbClr val="000000"/>
                </a:solidFill>
                <a:latin typeface="Consolas" charset="0"/>
                <a:ea typeface="Times New Roman" charset="0"/>
                <a:cs typeface="Times New Roman" charset="0"/>
              </a:rPr>
              <a:t>, 1)  </a:t>
            </a:r>
            <a:endParaRPr lang="en-US" sz="1200" dirty="0">
              <a:latin typeface="Calibri" charset="0"/>
              <a:ea typeface="Calibri" charset="0"/>
              <a:cs typeface="Times New Roman"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cs typeface="Times New Roman" charset="0"/>
              </a:rPr>
              <a:t>accuracy=</a:t>
            </a:r>
            <a:r>
              <a:rPr lang="en-US" sz="900" dirty="0" err="1">
                <a:solidFill>
                  <a:srgbClr val="000000"/>
                </a:solidFill>
                <a:latin typeface="Consolas" charset="0"/>
                <a:ea typeface="Times New Roman" charset="0"/>
                <a:cs typeface="Times New Roman" charset="0"/>
              </a:rPr>
              <a:t>tf.reduce_mean</a:t>
            </a:r>
            <a:r>
              <a:rPr lang="en-US" sz="900" dirty="0">
                <a:solidFill>
                  <a:srgbClr val="000000"/>
                </a:solidFill>
                <a:latin typeface="Consolas" charset="0"/>
                <a:ea typeface="Times New Roman" charset="0"/>
                <a:cs typeface="Times New Roman" charset="0"/>
              </a:rPr>
              <a:t>(</a:t>
            </a:r>
            <a:r>
              <a:rPr lang="en-US" sz="900" dirty="0" err="1">
                <a:solidFill>
                  <a:srgbClr val="000000"/>
                </a:solidFill>
                <a:latin typeface="Consolas" charset="0"/>
                <a:ea typeface="Times New Roman" charset="0"/>
                <a:cs typeface="Times New Roman" charset="0"/>
              </a:rPr>
              <a:t>tf.cast</a:t>
            </a:r>
            <a:r>
              <a:rPr lang="en-US" sz="900" dirty="0">
                <a:solidFill>
                  <a:srgbClr val="000000"/>
                </a:solidFill>
                <a:latin typeface="Consolas" charset="0"/>
                <a:ea typeface="Times New Roman" charset="0"/>
                <a:cs typeface="Times New Roman" charset="0"/>
              </a:rPr>
              <a:t>(classification,tf.float32))  </a:t>
            </a:r>
            <a:endParaRPr lang="en-US" sz="1200" dirty="0">
              <a:effectLst/>
              <a:latin typeface="Calibri" charset="0"/>
              <a:ea typeface="Calibri" charset="0"/>
              <a:cs typeface="Times New Roman" charset="0"/>
            </a:endParaRPr>
          </a:p>
        </p:txBody>
      </p:sp>
    </p:spTree>
    <p:extLst>
      <p:ext uri="{BB962C8B-B14F-4D97-AF65-F5344CB8AC3E}">
        <p14:creationId xmlns:p14="http://schemas.microsoft.com/office/powerpoint/2010/main" val="1331832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Hidden Layer </a:t>
            </a:r>
            <a:r>
              <a:rPr lang="en-US" dirty="0" smtClean="0"/>
              <a:t>Model </a:t>
            </a:r>
            <a:r>
              <a:rPr lang="mr-IN" dirty="0" smtClean="0"/>
              <a:t>–</a:t>
            </a:r>
            <a:r>
              <a:rPr lang="en-US" dirty="0" smtClean="0"/>
              <a:t> Cont.</a:t>
            </a:r>
            <a:endParaRPr lang="en-US" dirty="0"/>
          </a:p>
        </p:txBody>
      </p:sp>
      <p:sp>
        <p:nvSpPr>
          <p:cNvPr id="3" name="Content Placeholder 2"/>
          <p:cNvSpPr>
            <a:spLocks noGrp="1"/>
          </p:cNvSpPr>
          <p:nvPr>
            <p:ph idx="1"/>
          </p:nvPr>
        </p:nvSpPr>
        <p:spPr/>
        <p:txBody>
          <a:bodyPr/>
          <a:lstStyle/>
          <a:p>
            <a:r>
              <a:rPr lang="en-US" dirty="0" smtClean="0"/>
              <a:t>The below diagram elaborates how  this one-hidden layer neural network works.</a:t>
            </a:r>
          </a:p>
          <a:p>
            <a:pPr lvl="1"/>
            <a:r>
              <a:rPr lang="en-US" dirty="0" smtClean="0"/>
              <a:t>Raw data goes through linear transformation and </a:t>
            </a:r>
            <a:r>
              <a:rPr lang="en-US" dirty="0" err="1" smtClean="0"/>
              <a:t>relu</a:t>
            </a:r>
            <a:r>
              <a:rPr lang="en-US" dirty="0" smtClean="0"/>
              <a:t> function in the hidden layer</a:t>
            </a:r>
          </a:p>
          <a:p>
            <a:pPr lvl="1"/>
            <a:r>
              <a:rPr lang="en-US" dirty="0" smtClean="0"/>
              <a:t>Output from the hidden layer is linearly transformed to output layer. </a:t>
            </a:r>
            <a:r>
              <a:rPr lang="en-US" dirty="0" err="1" smtClean="0"/>
              <a:t>Softmax</a:t>
            </a:r>
            <a:r>
              <a:rPr lang="en-US" dirty="0" smtClean="0"/>
              <a:t> function calculates probability for each class (2 here, default/not default)</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grpSp>
        <p:nvGrpSpPr>
          <p:cNvPr id="102" name="Group 101"/>
          <p:cNvGrpSpPr/>
          <p:nvPr/>
        </p:nvGrpSpPr>
        <p:grpSpPr>
          <a:xfrm>
            <a:off x="685800" y="2607356"/>
            <a:ext cx="7819730" cy="4022044"/>
            <a:chOff x="685800" y="1600200"/>
            <a:chExt cx="7819730" cy="4022044"/>
          </a:xfrm>
        </p:grpSpPr>
        <p:cxnSp>
          <p:nvCxnSpPr>
            <p:cNvPr id="98" name="Straight Arrow Connector 97"/>
            <p:cNvCxnSpPr>
              <a:stCxn id="35" idx="0"/>
            </p:cNvCxnSpPr>
            <p:nvPr/>
          </p:nvCxnSpPr>
          <p:spPr>
            <a:xfrm flipV="1">
              <a:off x="4036620" y="1600200"/>
              <a:ext cx="0" cy="607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4" idx="0"/>
            </p:cNvCxnSpPr>
            <p:nvPr/>
          </p:nvCxnSpPr>
          <p:spPr>
            <a:xfrm flipV="1">
              <a:off x="2660752" y="1600200"/>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2" idx="0"/>
              <a:endCxn id="83" idx="2"/>
            </p:cNvCxnSpPr>
            <p:nvPr/>
          </p:nvCxnSpPr>
          <p:spPr>
            <a:xfrm flipH="1" flipV="1">
              <a:off x="7461175" y="4280053"/>
              <a:ext cx="5254" cy="880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133600" y="5257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000" dirty="0"/>
            </a:p>
          </p:txBody>
        </p:sp>
        <p:sp>
          <p:nvSpPr>
            <p:cNvPr id="7" name="Oval 6"/>
            <p:cNvSpPr/>
            <p:nvPr/>
          </p:nvSpPr>
          <p:spPr>
            <a:xfrm>
              <a:off x="2743200" y="5257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00600" y="5257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57600" y="5181600"/>
              <a:ext cx="415498" cy="369332"/>
            </a:xfrm>
            <a:prstGeom prst="rect">
              <a:avLst/>
            </a:prstGeom>
            <a:noFill/>
          </p:spPr>
          <p:txBody>
            <a:bodyPr wrap="none" rtlCol="0">
              <a:spAutoFit/>
            </a:bodyPr>
            <a:lstStyle/>
            <a:p>
              <a:r>
                <a:rPr lang="mr-IN" smtClean="0"/>
                <a:t>…</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2121938" y="5268829"/>
                  <a:ext cx="37016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050" b="0" i="1" smtClean="0">
                                <a:latin typeface="Cambria Math" charset="0"/>
                              </a:rPr>
                            </m:ctrlPr>
                          </m:sSubPr>
                          <m:e>
                            <m:r>
                              <a:rPr lang="en-US" sz="1050" b="0" i="1" smtClean="0">
                                <a:latin typeface="Cambria Math" charset="0"/>
                              </a:rPr>
                              <m:t>𝑋</m:t>
                            </m:r>
                          </m:e>
                          <m:sub>
                            <m:r>
                              <a:rPr lang="en-US" sz="1050" b="0" i="1" smtClean="0">
                                <a:latin typeface="Cambria Math" charset="0"/>
                              </a:rPr>
                              <m:t>1</m:t>
                            </m:r>
                          </m:sub>
                        </m:sSub>
                      </m:oMath>
                    </m:oMathPara>
                  </a14:m>
                  <a:endParaRPr lang="en-US" sz="105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21938" y="5268829"/>
                  <a:ext cx="370166" cy="26161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736793" y="5276184"/>
                  <a:ext cx="363881"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050" b="0" i="1" smtClean="0">
                                <a:latin typeface="Cambria Math" charset="0"/>
                              </a:rPr>
                            </m:ctrlPr>
                          </m:sSubPr>
                          <m:e>
                            <m:r>
                              <a:rPr lang="en-US" sz="1050" b="0" i="1" smtClean="0">
                                <a:latin typeface="Cambria Math" charset="0"/>
                              </a:rPr>
                              <m:t>𝑋</m:t>
                            </m:r>
                          </m:e>
                          <m:sub>
                            <m:r>
                              <a:rPr lang="en-US" sz="1050" b="0" i="1" smtClean="0">
                                <a:latin typeface="Cambria Math" charset="0"/>
                              </a:rPr>
                              <m:t>2</m:t>
                            </m:r>
                          </m:sub>
                        </m:sSub>
                      </m:oMath>
                    </m:oMathPara>
                  </a14:m>
                  <a:endParaRPr lang="en-US" sz="1050" dirty="0"/>
                </a:p>
              </p:txBody>
            </p:sp>
          </mc:Choice>
          <mc:Fallback xmlns="">
            <p:sp>
              <p:nvSpPr>
                <p:cNvPr id="12" name="TextBox 11"/>
                <p:cNvSpPr txBox="1">
                  <a:spLocks noRot="1" noChangeAspect="1" noMove="1" noResize="1" noEditPoints="1" noAdjustHandles="1" noChangeArrowheads="1" noChangeShapeType="1" noTextEdit="1"/>
                </p:cNvSpPr>
                <p:nvPr/>
              </p:nvSpPr>
              <p:spPr>
                <a:xfrm>
                  <a:off x="2736793" y="5276184"/>
                  <a:ext cx="363881" cy="25391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799602" y="5268829"/>
                  <a:ext cx="363881"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050" b="0" i="1" smtClean="0">
                                <a:latin typeface="Cambria Math" charset="0"/>
                              </a:rPr>
                            </m:ctrlPr>
                          </m:sSubPr>
                          <m:e>
                            <m:r>
                              <a:rPr lang="en-US" sz="1050" b="0" i="1" smtClean="0">
                                <a:latin typeface="Cambria Math" charset="0"/>
                              </a:rPr>
                              <m:t>𝑋</m:t>
                            </m:r>
                          </m:e>
                          <m:sub>
                            <m:r>
                              <a:rPr lang="en-US" sz="1050" b="0" i="1" smtClean="0">
                                <a:latin typeface="Cambria Math" charset="0"/>
                              </a:rPr>
                              <m:t>8</m:t>
                            </m:r>
                          </m:sub>
                        </m:sSub>
                      </m:oMath>
                    </m:oMathPara>
                  </a14:m>
                  <a:endParaRPr lang="en-US" sz="1050" dirty="0"/>
                </a:p>
              </p:txBody>
            </p:sp>
          </mc:Choice>
          <mc:Fallback xmlns="">
            <p:sp>
              <p:nvSpPr>
                <p:cNvPr id="13" name="TextBox 12"/>
                <p:cNvSpPr txBox="1">
                  <a:spLocks noRot="1" noChangeAspect="1" noMove="1" noResize="1" noEditPoints="1" noAdjustHandles="1" noChangeArrowheads="1" noChangeShapeType="1" noTextEdit="1"/>
                </p:cNvSpPr>
                <p:nvPr/>
              </p:nvSpPr>
              <p:spPr>
                <a:xfrm>
                  <a:off x="4799602" y="5268829"/>
                  <a:ext cx="363881" cy="253916"/>
                </a:xfrm>
                <a:prstGeom prst="rect">
                  <a:avLst/>
                </a:prstGeom>
                <a:blipFill rotWithShape="0">
                  <a:blip r:embed="rId4"/>
                  <a:stretch>
                    <a:fillRect/>
                  </a:stretch>
                </a:blipFill>
              </p:spPr>
              <p:txBody>
                <a:bodyPr/>
                <a:lstStyle/>
                <a:p>
                  <a:r>
                    <a:rPr lang="en-US">
                      <a:noFill/>
                    </a:rPr>
                    <a:t> </a:t>
                  </a:r>
                </a:p>
              </p:txBody>
            </p:sp>
          </mc:Fallback>
        </mc:AlternateContent>
        <p:sp>
          <p:nvSpPr>
            <p:cNvPr id="16" name="Oval 15"/>
            <p:cNvSpPr/>
            <p:nvPr/>
          </p:nvSpPr>
          <p:spPr>
            <a:xfrm>
              <a:off x="685800" y="37338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121938" y="37338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410200" y="37338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828871" y="3733800"/>
              <a:ext cx="415498" cy="369332"/>
            </a:xfrm>
            <a:prstGeom prst="rect">
              <a:avLst/>
            </a:prstGeom>
            <a:noFill/>
          </p:spPr>
          <p:txBody>
            <a:bodyPr wrap="none" rtlCol="0">
              <a:spAutoFit/>
            </a:bodyPr>
            <a:lstStyle/>
            <a:p>
              <a:r>
                <a:rPr lang="mr-IN" smtClean="0"/>
                <a:t>…</a:t>
              </a:r>
              <a:endParaRPr lang="en-US" dirty="0"/>
            </a:p>
          </p:txBody>
        </p:sp>
        <p:cxnSp>
          <p:nvCxnSpPr>
            <p:cNvPr id="21" name="Straight Connector 20"/>
            <p:cNvCxnSpPr>
              <a:stCxn id="16" idx="2"/>
              <a:endCxn id="16" idx="6"/>
            </p:cNvCxnSpPr>
            <p:nvPr/>
          </p:nvCxnSpPr>
          <p:spPr>
            <a:xfrm>
              <a:off x="685800" y="4038600"/>
              <a:ext cx="609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2"/>
              <a:endCxn id="18" idx="6"/>
            </p:cNvCxnSpPr>
            <p:nvPr/>
          </p:nvCxnSpPr>
          <p:spPr>
            <a:xfrm>
              <a:off x="5410200" y="4038600"/>
              <a:ext cx="609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2"/>
              <a:endCxn id="17" idx="6"/>
            </p:cNvCxnSpPr>
            <p:nvPr/>
          </p:nvCxnSpPr>
          <p:spPr>
            <a:xfrm>
              <a:off x="2121938" y="4038600"/>
              <a:ext cx="609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896882" y="4074209"/>
                  <a:ext cx="1699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charset="0"/>
                            <a:ea typeface="Cambria Math" charset="0"/>
                            <a:cs typeface="Cambria Math" charset="0"/>
                          </a:rPr>
                          <m:t>Σ</m:t>
                        </m:r>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96882" y="4074209"/>
                  <a:ext cx="169918" cy="246221"/>
                </a:xfrm>
                <a:prstGeom prst="rect">
                  <a:avLst/>
                </a:prstGeom>
                <a:blipFill rotWithShape="0">
                  <a:blip r:embed="rId5"/>
                  <a:stretch>
                    <a:fillRect l="-21429" r="-2500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79248" y="3761526"/>
                  <a:ext cx="187552" cy="215444"/>
                </a:xfrm>
                <a:prstGeom prst="rect">
                  <a:avLst/>
                </a:prstGeom>
                <a:noFill/>
              </p:spPr>
              <p:txBody>
                <a:bodyPr wrap="none" lIns="0" tIns="0" rIns="0" bIns="0" rtlCol="0">
                  <a:spAutoFit/>
                </a:bodyPr>
                <a:lstStyle/>
                <a:p>
                  <a:r>
                    <a:rPr lang="en-US" sz="1400" b="0" smtClean="0"/>
                    <a:t>_</a:t>
                  </a:r>
                  <a14:m>
                    <m:oMath xmlns:m="http://schemas.openxmlformats.org/officeDocument/2006/math">
                      <m:r>
                        <a:rPr lang="en-US" sz="1400" b="0" i="1" smtClean="0">
                          <a:latin typeface="Cambria Math" charset="0"/>
                        </a:rPr>
                        <m:t>/</m:t>
                      </m:r>
                    </m:oMath>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879248" y="3761526"/>
                  <a:ext cx="187552" cy="215444"/>
                </a:xfrm>
                <a:prstGeom prst="rect">
                  <a:avLst/>
                </a:prstGeom>
                <a:blipFill rotWithShape="0">
                  <a:blip r:embed="rId6"/>
                  <a:stretch>
                    <a:fillRect l="-58065" t="-25000" r="-41935" b="-47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322186" y="4046483"/>
                  <a:ext cx="1699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charset="0"/>
                            <a:ea typeface="Cambria Math" charset="0"/>
                            <a:cs typeface="Cambria Math" charset="0"/>
                          </a:rPr>
                          <m:t>Σ</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2322186" y="4046483"/>
                  <a:ext cx="169918" cy="246221"/>
                </a:xfrm>
                <a:prstGeom prst="rect">
                  <a:avLst/>
                </a:prstGeom>
                <a:blipFill rotWithShape="0">
                  <a:blip r:embed="rId7"/>
                  <a:stretch>
                    <a:fillRect l="-25000" r="-2142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304552" y="3733800"/>
                  <a:ext cx="187552" cy="215444"/>
                </a:xfrm>
                <a:prstGeom prst="rect">
                  <a:avLst/>
                </a:prstGeom>
                <a:noFill/>
              </p:spPr>
              <p:txBody>
                <a:bodyPr wrap="none" lIns="0" tIns="0" rIns="0" bIns="0" rtlCol="0">
                  <a:spAutoFit/>
                </a:bodyPr>
                <a:lstStyle/>
                <a:p>
                  <a:r>
                    <a:rPr lang="en-US" sz="1400" b="0" smtClean="0"/>
                    <a:t>_</a:t>
                  </a:r>
                  <a14:m>
                    <m:oMath xmlns:m="http://schemas.openxmlformats.org/officeDocument/2006/math">
                      <m:r>
                        <a:rPr lang="en-US" sz="1400" b="0" i="1" smtClean="0">
                          <a:latin typeface="Cambria Math" charset="0"/>
                        </a:rPr>
                        <m:t>/</m:t>
                      </m:r>
                    </m:oMath>
                  </a14:m>
                  <a:endParaRPr lang="en-US" sz="1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304552" y="3733800"/>
                  <a:ext cx="187552" cy="215444"/>
                </a:xfrm>
                <a:prstGeom prst="rect">
                  <a:avLst/>
                </a:prstGeom>
                <a:blipFill rotWithShape="0">
                  <a:blip r:embed="rId8"/>
                  <a:stretch>
                    <a:fillRect l="-58065" t="-28571" r="-41935"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621282" y="4044351"/>
                  <a:ext cx="1699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charset="0"/>
                            <a:ea typeface="Cambria Math" charset="0"/>
                            <a:cs typeface="Cambria Math" charset="0"/>
                          </a:rPr>
                          <m:t>Σ</m:t>
                        </m:r>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621282" y="4044351"/>
                  <a:ext cx="169918" cy="246221"/>
                </a:xfrm>
                <a:prstGeom prst="rect">
                  <a:avLst/>
                </a:prstGeom>
                <a:blipFill rotWithShape="0">
                  <a:blip r:embed="rId5"/>
                  <a:stretch>
                    <a:fillRect l="-21429" r="-2500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603648" y="3731668"/>
                  <a:ext cx="187552" cy="215444"/>
                </a:xfrm>
                <a:prstGeom prst="rect">
                  <a:avLst/>
                </a:prstGeom>
                <a:noFill/>
              </p:spPr>
              <p:txBody>
                <a:bodyPr wrap="none" lIns="0" tIns="0" rIns="0" bIns="0" rtlCol="0">
                  <a:spAutoFit/>
                </a:bodyPr>
                <a:lstStyle/>
                <a:p>
                  <a:r>
                    <a:rPr lang="en-US" sz="1400" b="0" smtClean="0"/>
                    <a:t>_</a:t>
                  </a:r>
                  <a14:m>
                    <m:oMath xmlns:m="http://schemas.openxmlformats.org/officeDocument/2006/math">
                      <m:r>
                        <a:rPr lang="en-US" sz="1400" b="0" i="1" smtClean="0">
                          <a:latin typeface="Cambria Math" charset="0"/>
                        </a:rPr>
                        <m:t>/</m:t>
                      </m:r>
                    </m:oMath>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5603648" y="3731668"/>
                  <a:ext cx="187552" cy="215444"/>
                </a:xfrm>
                <a:prstGeom prst="rect">
                  <a:avLst/>
                </a:prstGeom>
                <a:blipFill rotWithShape="0">
                  <a:blip r:embed="rId6"/>
                  <a:stretch>
                    <a:fillRect l="-58065" t="-25000" r="-41935" b="-47222"/>
                  </a:stretch>
                </a:blipFill>
              </p:spPr>
              <p:txBody>
                <a:bodyPr/>
                <a:lstStyle/>
                <a:p>
                  <a:r>
                    <a:rPr lang="en-US">
                      <a:noFill/>
                    </a:rPr>
                    <a:t> </a:t>
                  </a:r>
                </a:p>
              </p:txBody>
            </p:sp>
          </mc:Fallback>
        </mc:AlternateContent>
        <p:sp>
          <p:nvSpPr>
            <p:cNvPr id="34" name="Oval 33"/>
            <p:cNvSpPr/>
            <p:nvPr/>
          </p:nvSpPr>
          <p:spPr>
            <a:xfrm>
              <a:off x="2355952" y="22098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731820" y="2207834"/>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2534115" y="2327968"/>
                  <a:ext cx="2532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charset="0"/>
                            <a:ea typeface="Cambria Math" charset="0"/>
                            <a:cs typeface="Cambria Math" charset="0"/>
                          </a:rPr>
                          <m:t>Σ</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534115" y="2327968"/>
                  <a:ext cx="253274" cy="369332"/>
                </a:xfrm>
                <a:prstGeom prst="rect">
                  <a:avLst/>
                </a:prstGeom>
                <a:blipFill rotWithShape="0">
                  <a:blip r:embed="rId9"/>
                  <a:stretch>
                    <a:fillRect l="-24390" r="-243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909983" y="2327968"/>
                  <a:ext cx="2532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charset="0"/>
                            <a:ea typeface="Cambria Math" charset="0"/>
                            <a:cs typeface="Cambria Math" charset="0"/>
                          </a:rPr>
                          <m:t>Σ</m:t>
                        </m:r>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3909983" y="2327968"/>
                  <a:ext cx="253274" cy="369332"/>
                </a:xfrm>
                <a:prstGeom prst="rect">
                  <a:avLst/>
                </a:prstGeom>
                <a:blipFill rotWithShape="0">
                  <a:blip r:embed="rId10"/>
                  <a:stretch>
                    <a:fillRect l="-23810" r="-21429" b="-8197"/>
                  </a:stretch>
                </a:blipFill>
              </p:spPr>
              <p:txBody>
                <a:bodyPr/>
                <a:lstStyle/>
                <a:p>
                  <a:r>
                    <a:rPr lang="en-US">
                      <a:noFill/>
                    </a:rPr>
                    <a:t> </a:t>
                  </a:r>
                </a:p>
              </p:txBody>
            </p:sp>
          </mc:Fallback>
        </mc:AlternateContent>
        <p:cxnSp>
          <p:nvCxnSpPr>
            <p:cNvPr id="39" name="Straight Arrow Connector 38"/>
            <p:cNvCxnSpPr>
              <a:stCxn id="6" idx="0"/>
              <a:endCxn id="16" idx="4"/>
            </p:cNvCxnSpPr>
            <p:nvPr/>
          </p:nvCxnSpPr>
          <p:spPr>
            <a:xfrm flipH="1" flipV="1">
              <a:off x="990600" y="4343400"/>
              <a:ext cx="129540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0"/>
              <a:endCxn id="16" idx="4"/>
            </p:cNvCxnSpPr>
            <p:nvPr/>
          </p:nvCxnSpPr>
          <p:spPr>
            <a:xfrm flipH="1" flipV="1">
              <a:off x="990600" y="4343400"/>
              <a:ext cx="190500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0"/>
              <a:endCxn id="16" idx="4"/>
            </p:cNvCxnSpPr>
            <p:nvPr/>
          </p:nvCxnSpPr>
          <p:spPr>
            <a:xfrm flipH="1" flipV="1">
              <a:off x="990600" y="4343400"/>
              <a:ext cx="396240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8" idx="0"/>
              <a:endCxn id="18" idx="4"/>
            </p:cNvCxnSpPr>
            <p:nvPr/>
          </p:nvCxnSpPr>
          <p:spPr>
            <a:xfrm flipV="1">
              <a:off x="4953000" y="4343400"/>
              <a:ext cx="76200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0"/>
              <a:endCxn id="18" idx="4"/>
            </p:cNvCxnSpPr>
            <p:nvPr/>
          </p:nvCxnSpPr>
          <p:spPr>
            <a:xfrm flipV="1">
              <a:off x="2895600" y="4343400"/>
              <a:ext cx="281940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1" idx="0"/>
              <a:endCxn id="18" idx="4"/>
            </p:cNvCxnSpPr>
            <p:nvPr/>
          </p:nvCxnSpPr>
          <p:spPr>
            <a:xfrm flipV="1">
              <a:off x="2307021" y="4343400"/>
              <a:ext cx="3407979" cy="92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0"/>
              <a:endCxn id="17" idx="4"/>
            </p:cNvCxnSpPr>
            <p:nvPr/>
          </p:nvCxnSpPr>
          <p:spPr>
            <a:xfrm flipV="1">
              <a:off x="2307021" y="4343400"/>
              <a:ext cx="119717" cy="92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0"/>
              <a:endCxn id="17" idx="4"/>
            </p:cNvCxnSpPr>
            <p:nvPr/>
          </p:nvCxnSpPr>
          <p:spPr>
            <a:xfrm flipH="1" flipV="1">
              <a:off x="2426738" y="4343400"/>
              <a:ext cx="491996" cy="932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8" idx="0"/>
              <a:endCxn id="17" idx="4"/>
            </p:cNvCxnSpPr>
            <p:nvPr/>
          </p:nvCxnSpPr>
          <p:spPr>
            <a:xfrm flipH="1" flipV="1">
              <a:off x="2426738" y="4343400"/>
              <a:ext cx="2526262"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6" idx="0"/>
              <a:endCxn id="34" idx="4"/>
            </p:cNvCxnSpPr>
            <p:nvPr/>
          </p:nvCxnSpPr>
          <p:spPr>
            <a:xfrm flipV="1">
              <a:off x="990600" y="2819400"/>
              <a:ext cx="1670152"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0"/>
              <a:endCxn id="34" idx="4"/>
            </p:cNvCxnSpPr>
            <p:nvPr/>
          </p:nvCxnSpPr>
          <p:spPr>
            <a:xfrm flipV="1">
              <a:off x="2426738" y="2819400"/>
              <a:ext cx="23401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3" idx="0"/>
              <a:endCxn id="34" idx="4"/>
            </p:cNvCxnSpPr>
            <p:nvPr/>
          </p:nvCxnSpPr>
          <p:spPr>
            <a:xfrm flipH="1" flipV="1">
              <a:off x="2660752" y="2819400"/>
              <a:ext cx="3036672" cy="912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8" idx="0"/>
              <a:endCxn id="35" idx="4"/>
            </p:cNvCxnSpPr>
            <p:nvPr/>
          </p:nvCxnSpPr>
          <p:spPr>
            <a:xfrm flipH="1" flipV="1">
              <a:off x="4036620" y="2817434"/>
              <a:ext cx="1678380" cy="916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7" idx="0"/>
              <a:endCxn id="35" idx="4"/>
            </p:cNvCxnSpPr>
            <p:nvPr/>
          </p:nvCxnSpPr>
          <p:spPr>
            <a:xfrm flipV="1">
              <a:off x="2426738" y="2817434"/>
              <a:ext cx="1609882" cy="916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6" idx="0"/>
              <a:endCxn id="35" idx="4"/>
            </p:cNvCxnSpPr>
            <p:nvPr/>
          </p:nvCxnSpPr>
          <p:spPr>
            <a:xfrm flipV="1">
              <a:off x="990600" y="2817434"/>
              <a:ext cx="3046020" cy="916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756138" y="5160579"/>
              <a:ext cx="1420582" cy="461665"/>
            </a:xfrm>
            <a:prstGeom prst="rect">
              <a:avLst/>
            </a:prstGeom>
            <a:noFill/>
          </p:spPr>
          <p:txBody>
            <a:bodyPr wrap="none" rtlCol="0">
              <a:spAutoFit/>
            </a:bodyPr>
            <a:lstStyle/>
            <a:p>
              <a:pPr algn="ctr"/>
              <a:r>
                <a:rPr lang="en-US" sz="1200" dirty="0" smtClean="0"/>
                <a:t>Input Layer </a:t>
              </a:r>
            </a:p>
            <a:p>
              <a:pPr algn="ctr"/>
              <a:r>
                <a:rPr lang="en-US" sz="1200" dirty="0" smtClean="0"/>
                <a:t>(Loan Characters)</a:t>
              </a:r>
              <a:endParaRPr lang="en-US" sz="1200" dirty="0"/>
            </a:p>
          </p:txBody>
        </p:sp>
        <p:sp>
          <p:nvSpPr>
            <p:cNvPr id="83" name="TextBox 82"/>
            <p:cNvSpPr txBox="1"/>
            <p:nvPr/>
          </p:nvSpPr>
          <p:spPr>
            <a:xfrm>
              <a:off x="6913589" y="3818388"/>
              <a:ext cx="1095172" cy="461665"/>
            </a:xfrm>
            <a:prstGeom prst="rect">
              <a:avLst/>
            </a:prstGeom>
            <a:noFill/>
          </p:spPr>
          <p:txBody>
            <a:bodyPr wrap="none" rtlCol="0">
              <a:spAutoFit/>
            </a:bodyPr>
            <a:lstStyle/>
            <a:p>
              <a:pPr algn="ctr"/>
              <a:r>
                <a:rPr lang="en-US" sz="1200" dirty="0" smtClean="0"/>
                <a:t>Hidden Layer</a:t>
              </a:r>
            </a:p>
            <a:p>
              <a:pPr algn="ctr"/>
              <a:r>
                <a:rPr lang="en-US" sz="1200" dirty="0"/>
                <a:t>(10 nodes)</a:t>
              </a:r>
            </a:p>
          </p:txBody>
        </p:sp>
        <p:sp>
          <p:nvSpPr>
            <p:cNvPr id="84" name="TextBox 83"/>
            <p:cNvSpPr txBox="1"/>
            <p:nvPr/>
          </p:nvSpPr>
          <p:spPr>
            <a:xfrm>
              <a:off x="6910234" y="2080791"/>
              <a:ext cx="1116010" cy="276999"/>
            </a:xfrm>
            <a:prstGeom prst="rect">
              <a:avLst/>
            </a:prstGeom>
            <a:noFill/>
          </p:spPr>
          <p:txBody>
            <a:bodyPr wrap="none" rtlCol="0">
              <a:spAutoFit/>
            </a:bodyPr>
            <a:lstStyle/>
            <a:p>
              <a:pPr algn="ctr"/>
              <a:r>
                <a:rPr lang="en-US" sz="1200" dirty="0" smtClean="0"/>
                <a:t>Output Layer </a:t>
              </a:r>
            </a:p>
          </p:txBody>
        </p:sp>
        <mc:AlternateContent xmlns:mc="http://schemas.openxmlformats.org/markup-compatibility/2006" xmlns:a14="http://schemas.microsoft.com/office/drawing/2010/main">
          <mc:Choice Requires="a14">
            <p:sp>
              <p:nvSpPr>
                <p:cNvPr id="85" name="TextBox 84"/>
                <p:cNvSpPr txBox="1"/>
                <p:nvPr/>
              </p:nvSpPr>
              <p:spPr>
                <a:xfrm>
                  <a:off x="6865082" y="4558747"/>
                  <a:ext cx="1306383" cy="28033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charset="0"/>
                              </a:rPr>
                            </m:ctrlPr>
                          </m:sSubSupPr>
                          <m:e>
                            <m:r>
                              <a:rPr lang="en-US" b="0" i="1" smtClean="0">
                                <a:latin typeface="Cambria Math" charset="0"/>
                              </a:rPr>
                              <m:t>𝑊</m:t>
                            </m:r>
                          </m:e>
                          <m:sub>
                            <m:r>
                              <a:rPr lang="en-US" b="0" i="1" smtClean="0">
                                <a:latin typeface="Cambria Math" charset="0"/>
                              </a:rPr>
                              <m:t>1</m:t>
                            </m:r>
                          </m:sub>
                          <m:sup>
                            <m:r>
                              <a:rPr lang="en-US" b="0" i="1" smtClean="0">
                                <a:latin typeface="Cambria Math" charset="0"/>
                              </a:rPr>
                              <m:t>𝑇</m:t>
                            </m:r>
                          </m:sup>
                        </m:sSubSup>
                        <m:r>
                          <a:rPr lang="en-US" b="0" i="1" smtClean="0">
                            <a:latin typeface="Cambria Math" charset="0"/>
                          </a:rPr>
                          <m:t>𝑋</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1</m:t>
                            </m:r>
                          </m:sub>
                        </m:sSub>
                        <m:r>
                          <a:rPr lang="en-US" b="0" i="1" smtClean="0">
                            <a:latin typeface="Cambria Math" charset="0"/>
                          </a:rPr>
                          <m:t>,0</m:t>
                        </m:r>
                      </m:oMath>
                    </m:oMathPara>
                  </a14:m>
                  <a:endParaRPr lang="en-US" dirty="0"/>
                </a:p>
              </p:txBody>
            </p:sp>
          </mc:Choice>
          <mc:Fallback xmlns="">
            <p:sp>
              <p:nvSpPr>
                <p:cNvPr id="85" name="TextBox 84"/>
                <p:cNvSpPr txBox="1">
                  <a:spLocks noRot="1" noChangeAspect="1" noMove="1" noResize="1" noEditPoints="1" noAdjustHandles="1" noChangeArrowheads="1" noChangeShapeType="1" noTextEdit="1"/>
                </p:cNvSpPr>
                <p:nvPr/>
              </p:nvSpPr>
              <p:spPr>
                <a:xfrm>
                  <a:off x="6865082" y="4558747"/>
                  <a:ext cx="1306383" cy="280333"/>
                </a:xfrm>
                <a:prstGeom prst="rect">
                  <a:avLst/>
                </a:prstGeom>
                <a:blipFill rotWithShape="0">
                  <a:blip r:embed="rId11"/>
                  <a:stretch>
                    <a:fillRect l="-3271" r="-3738" b="-21739"/>
                  </a:stretch>
                </a:blipFill>
              </p:spPr>
              <p:txBody>
                <a:bodyPr/>
                <a:lstStyle/>
                <a:p>
                  <a:r>
                    <a:rPr lang="en-US">
                      <a:noFill/>
                    </a:rPr>
                    <a:t> </a:t>
                  </a:r>
                </a:p>
              </p:txBody>
            </p:sp>
          </mc:Fallback>
        </mc:AlternateContent>
        <p:cxnSp>
          <p:nvCxnSpPr>
            <p:cNvPr id="89" name="Straight Arrow Connector 88"/>
            <p:cNvCxnSpPr>
              <a:stCxn id="83" idx="0"/>
              <a:endCxn id="84" idx="2"/>
            </p:cNvCxnSpPr>
            <p:nvPr/>
          </p:nvCxnSpPr>
          <p:spPr>
            <a:xfrm flipV="1">
              <a:off x="7461175" y="2357790"/>
              <a:ext cx="7064" cy="1460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p:cNvSpPr txBox="1"/>
                <p:nvPr/>
              </p:nvSpPr>
              <p:spPr>
                <a:xfrm>
                  <a:off x="6531015" y="2951821"/>
                  <a:ext cx="1974515" cy="28084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charset="0"/>
                              </a:rPr>
                            </m:ctrlPr>
                          </m:sSubSupPr>
                          <m:e>
                            <m:r>
                              <m:rPr>
                                <m:sty m:val="p"/>
                              </m:rPr>
                              <a:rPr lang="en-US" b="0" i="0" smtClean="0">
                                <a:latin typeface="Cambria Math" charset="0"/>
                              </a:rPr>
                              <m:t>max</m:t>
                            </m:r>
                            <m:r>
                              <a:rPr lang="en-US" b="0" i="1" smtClean="0">
                                <a:latin typeface="Cambria Math" charset="0"/>
                              </a:rPr>
                              <m:t>⁡(</m:t>
                            </m:r>
                            <m:r>
                              <a:rPr lang="en-US" b="0" i="1" smtClean="0">
                                <a:latin typeface="Cambria Math" charset="0"/>
                              </a:rPr>
                              <m:t>𝑊</m:t>
                            </m:r>
                          </m:e>
                          <m:sub>
                            <m:r>
                              <a:rPr lang="en-US" b="0" i="1" smtClean="0">
                                <a:latin typeface="Cambria Math" charset="0"/>
                              </a:rPr>
                              <m:t>2</m:t>
                            </m:r>
                          </m:sub>
                          <m:sup>
                            <m:r>
                              <a:rPr lang="en-US" b="0" i="1" smtClean="0">
                                <a:latin typeface="Cambria Math" charset="0"/>
                              </a:rPr>
                              <m:t>𝑇</m:t>
                            </m:r>
                          </m:sup>
                        </m:sSubSup>
                        <m:r>
                          <a:rPr lang="en-US" b="0" i="1" smtClean="0">
                            <a:latin typeface="Cambria Math" charset="0"/>
                          </a:rPr>
                          <m:t>𝑋</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2</m:t>
                            </m:r>
                          </m:sub>
                        </m:sSub>
                        <m:r>
                          <a:rPr lang="en-US" b="0" i="1" smtClean="0">
                            <a:latin typeface="Cambria Math" charset="0"/>
                          </a:rPr>
                          <m:t>,0)</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6531015" y="2951821"/>
                  <a:ext cx="1974515" cy="280846"/>
                </a:xfrm>
                <a:prstGeom prst="rect">
                  <a:avLst/>
                </a:prstGeom>
                <a:blipFill rotWithShape="0">
                  <a:blip r:embed="rId12"/>
                  <a:stretch>
                    <a:fillRect l="-617" t="-136170" r="-3704" b="-174468"/>
                  </a:stretch>
                </a:blipFill>
              </p:spPr>
              <p:txBody>
                <a:bodyPr/>
                <a:lstStyle/>
                <a:p>
                  <a:r>
                    <a:rPr lang="en-US">
                      <a:noFill/>
                    </a:rPr>
                    <a:t> </a:t>
                  </a:r>
                </a:p>
              </p:txBody>
            </p:sp>
          </mc:Fallback>
        </mc:AlternateContent>
        <p:sp>
          <p:nvSpPr>
            <p:cNvPr id="93" name="Rectangle 92"/>
            <p:cNvSpPr/>
            <p:nvPr/>
          </p:nvSpPr>
          <p:spPr>
            <a:xfrm>
              <a:off x="1935695" y="1752600"/>
              <a:ext cx="2781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Softmax</a:t>
              </a:r>
              <a:endParaRPr lang="en-US" dirty="0">
                <a:solidFill>
                  <a:schemeClr val="tx1"/>
                </a:solidFill>
              </a:endParaRPr>
            </a:p>
          </p:txBody>
        </p:sp>
      </p:grpSp>
    </p:spTree>
    <p:extLst>
      <p:ext uri="{BB962C8B-B14F-4D97-AF65-F5344CB8AC3E}">
        <p14:creationId xmlns:p14="http://schemas.microsoft.com/office/powerpoint/2010/main" val="566092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Hidden Layer Model </a:t>
            </a:r>
            <a:r>
              <a:rPr lang="mr-IN" dirty="0"/>
              <a:t>–</a:t>
            </a:r>
            <a:r>
              <a:rPr lang="en-US" dirty="0"/>
              <a:t> Cont.</a:t>
            </a:r>
          </a:p>
        </p:txBody>
      </p:sp>
      <p:sp>
        <p:nvSpPr>
          <p:cNvPr id="3" name="Content Placeholder 2"/>
          <p:cNvSpPr>
            <a:spLocks noGrp="1"/>
          </p:cNvSpPr>
          <p:nvPr>
            <p:ph idx="1"/>
          </p:nvPr>
        </p:nvSpPr>
        <p:spPr/>
        <p:txBody>
          <a:bodyPr/>
          <a:lstStyle/>
          <a:p>
            <a:r>
              <a:rPr lang="en-US" dirty="0" err="1" smtClean="0"/>
              <a:t>AdamOptimizer</a:t>
            </a:r>
            <a:r>
              <a:rPr lang="en-US" dirty="0" smtClean="0"/>
              <a:t> is used instead of the </a:t>
            </a:r>
            <a:r>
              <a:rPr lang="en-US" dirty="0" err="1" smtClean="0"/>
              <a:t>GradientDescentOptimizer</a:t>
            </a:r>
            <a:r>
              <a:rPr lang="en-US" dirty="0" smtClean="0"/>
              <a:t>. It is because after rounds of adjustment of the parameters (number of nodes and number of hidden layers), it seems that the results produced by </a:t>
            </a:r>
            <a:r>
              <a:rPr lang="en-US" dirty="0" err="1" smtClean="0"/>
              <a:t>GtadientDescentOptimizer</a:t>
            </a:r>
            <a:r>
              <a:rPr lang="en-US" dirty="0" smtClean="0"/>
              <a:t> across different nodes and layers are the same. After checking </a:t>
            </a:r>
            <a:r>
              <a:rPr lang="en-US" dirty="0" smtClean="0"/>
              <a:t>literature, I switched to </a:t>
            </a:r>
            <a:r>
              <a:rPr lang="en-US" dirty="0" err="1" smtClean="0"/>
              <a:t>AdamOptimizer</a:t>
            </a:r>
            <a:r>
              <a:rPr lang="en-US" dirty="0" smtClean="0"/>
              <a:t>.</a:t>
            </a:r>
            <a:endParaRPr lang="en-US" dirty="0" smtClean="0"/>
          </a:p>
          <a:p>
            <a:r>
              <a:rPr lang="en-US" dirty="0" smtClean="0"/>
              <a:t>Learning rate is set to 0.001, which is the default learning rate for </a:t>
            </a:r>
            <a:r>
              <a:rPr lang="en-US" dirty="0" err="1" smtClean="0"/>
              <a:t>AdamOptimizer</a:t>
            </a:r>
            <a:r>
              <a:rPr lang="en-US" dirty="0" smtClean="0"/>
              <a:t>.</a:t>
            </a:r>
          </a:p>
          <a:p>
            <a:r>
              <a:rPr lang="en-US" altLang="zh-CN" dirty="0" err="1" smtClean="0"/>
              <a:t>Softmax</a:t>
            </a:r>
            <a:r>
              <a:rPr lang="en-US" altLang="zh-CN" dirty="0" smtClean="0"/>
              <a:t> function is not directly applied at the output layer. So we can use the function </a:t>
            </a:r>
            <a:r>
              <a:rPr lang="en-US" altLang="zh-CN" dirty="0" err="1" smtClean="0"/>
              <a:t>sparse_softmax_cross_entropy_with_logits</a:t>
            </a:r>
            <a:r>
              <a:rPr lang="en-US" altLang="zh-CN" dirty="0" smtClean="0"/>
              <a:t>(). The function is equivalent to applying the </a:t>
            </a:r>
            <a:r>
              <a:rPr lang="en-US" altLang="zh-CN" dirty="0" err="1" smtClean="0"/>
              <a:t>softmax</a:t>
            </a:r>
            <a:r>
              <a:rPr lang="en-US" altLang="zh-CN" dirty="0" smtClean="0"/>
              <a:t> </a:t>
            </a:r>
            <a:r>
              <a:rPr lang="en-US" altLang="zh-CN" dirty="0" smtClean="0"/>
              <a:t>function </a:t>
            </a:r>
            <a:r>
              <a:rPr lang="en-US" altLang="zh-CN" dirty="0" smtClean="0"/>
              <a:t>and then computing the cross entropy. But it is more efficient to handle corner cases.</a:t>
            </a:r>
          </a:p>
          <a:p>
            <a:r>
              <a:rPr lang="en-US" altLang="zh-CN" dirty="0" smtClean="0"/>
              <a:t>Accuracy is calculated by taking the largest probability value as the final category assignment (default or not default).</a:t>
            </a:r>
          </a:p>
          <a:p>
            <a:r>
              <a:rPr lang="en-US" dirty="0" smtClean="0"/>
              <a:t>The training data set is </a:t>
            </a:r>
            <a:r>
              <a:rPr lang="en-US" dirty="0" smtClean="0"/>
              <a:t>split into </a:t>
            </a:r>
            <a:r>
              <a:rPr lang="en-US" dirty="0" smtClean="0"/>
              <a:t>batches of 50 and send to train the model.</a:t>
            </a:r>
          </a:p>
          <a:p>
            <a:r>
              <a:rPr lang="en-US" dirty="0" smtClean="0"/>
              <a:t>10 prediction results are presented together with actual label to give an idea how the model output looks like.</a:t>
            </a:r>
          </a:p>
          <a:p>
            <a:r>
              <a:rPr lang="en-US" dirty="0" smtClean="0"/>
              <a:t>The train set and validation set accuracy are roughly the same as 0.923.</a:t>
            </a:r>
          </a:p>
          <a:p>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spTree>
    <p:extLst>
      <p:ext uri="{BB962C8B-B14F-4D97-AF65-F5344CB8AC3E}">
        <p14:creationId xmlns:p14="http://schemas.microsoft.com/office/powerpoint/2010/main" val="368710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Hidden Layer Model </a:t>
            </a:r>
            <a:r>
              <a:rPr lang="mr-IN" dirty="0"/>
              <a:t>–</a:t>
            </a:r>
            <a:r>
              <a:rPr lang="en-US" dirty="0"/>
              <a:t> Cont.</a:t>
            </a:r>
          </a:p>
        </p:txBody>
      </p:sp>
      <p:sp>
        <p:nvSpPr>
          <p:cNvPr id="3" name="Content Placeholder 2"/>
          <p:cNvSpPr>
            <a:spLocks noGrp="1"/>
          </p:cNvSpPr>
          <p:nvPr>
            <p:ph idx="1"/>
          </p:nvPr>
        </p:nvSpPr>
        <p:spPr/>
        <p:txBody>
          <a:bodyPr/>
          <a:lstStyle/>
          <a:p>
            <a:r>
              <a:rPr lang="en-US" dirty="0" smtClean="0"/>
              <a:t>Without scaling the variables, the 10-node 1 hidden layer model provides test set accuracy of 0.923228 and validation set accuracy of 0.923206</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sp>
        <p:nvSpPr>
          <p:cNvPr id="12" name="Rectangle 11"/>
          <p:cNvSpPr/>
          <p:nvPr/>
        </p:nvSpPr>
        <p:spPr>
          <a:xfrm>
            <a:off x="152400" y="1600200"/>
            <a:ext cx="8991600" cy="3195747"/>
          </a:xfrm>
          <a:prstGeom prst="rect">
            <a:avLst/>
          </a:prstGeom>
        </p:spPr>
        <p:txBody>
          <a:bodyPr wrap="square">
            <a:spAutoFit/>
          </a:bodyPr>
          <a:lstStyle/>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rPr>
              <a:t>init</a:t>
            </a:r>
            <a:r>
              <a:rPr lang="en-US" sz="900" dirty="0">
                <a:solidFill>
                  <a:srgbClr val="000000"/>
                </a:solidFill>
                <a:latin typeface="Consolas" charset="0"/>
                <a:ea typeface="Times New Roman" charset="0"/>
              </a:rPr>
              <a:t> = </a:t>
            </a:r>
            <a:r>
              <a:rPr lang="en-US" sz="900" dirty="0" err="1">
                <a:solidFill>
                  <a:srgbClr val="000000"/>
                </a:solidFill>
                <a:latin typeface="Consolas" charset="0"/>
                <a:ea typeface="Times New Roman" charset="0"/>
              </a:rPr>
              <a:t>tf.global_variables_initializer</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=50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with </a:t>
            </a:r>
            <a:r>
              <a:rPr lang="en-US" sz="900" dirty="0" err="1">
                <a:solidFill>
                  <a:srgbClr val="000000"/>
                </a:solidFill>
                <a:latin typeface="Consolas" charset="0"/>
                <a:ea typeface="Times New Roman" charset="0"/>
              </a:rPr>
              <a:t>tf.Session</a:t>
            </a:r>
            <a:r>
              <a:rPr lang="en-US" sz="900" dirty="0">
                <a:solidFill>
                  <a:srgbClr val="000000"/>
                </a:solidFill>
                <a:latin typeface="Consolas" charset="0"/>
                <a:ea typeface="Times New Roman" charset="0"/>
              </a:rPr>
              <a:t>() as </a:t>
            </a:r>
            <a:r>
              <a:rPr lang="en-US" sz="900" dirty="0" err="1">
                <a:solidFill>
                  <a:srgbClr val="000000"/>
                </a:solidFill>
                <a:latin typeface="Consolas" charset="0"/>
                <a:ea typeface="Times New Roman" charset="0"/>
              </a:rPr>
              <a:t>sess</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smtClean="0">
                <a:solidFill>
                  <a:srgbClr val="000000"/>
                </a:solidFill>
                <a:latin typeface="Consolas" charset="0"/>
                <a:ea typeface="Times New Roman" charset="0"/>
              </a:rPr>
              <a:t>	</a:t>
            </a:r>
            <a:r>
              <a:rPr lang="en-US" sz="900" dirty="0" err="1" smtClean="0">
                <a:solidFill>
                  <a:srgbClr val="000000"/>
                </a:solidFill>
                <a:latin typeface="Consolas" charset="0"/>
                <a:ea typeface="Times New Roman" charset="0"/>
              </a:rPr>
              <a:t>init.run</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for</a:t>
            </a:r>
            <a:r>
              <a:rPr lang="en-US" sz="900" dirty="0">
                <a:solidFill>
                  <a:srgbClr val="000000"/>
                </a:solidFill>
                <a:latin typeface="Consolas" charset="0"/>
                <a:ea typeface="Times New Roman" charset="0"/>
              </a:rPr>
              <a:t> iteration </a:t>
            </a:r>
            <a:r>
              <a:rPr lang="en-US" sz="900" b="1" dirty="0">
                <a:solidFill>
                  <a:srgbClr val="006699"/>
                </a:solidFill>
                <a:latin typeface="Consolas" charset="0"/>
                <a:ea typeface="Times New Roman" charset="0"/>
              </a:rPr>
              <a:t>in</a:t>
            </a:r>
            <a:r>
              <a:rPr lang="en-US" sz="900" dirty="0">
                <a:solidFill>
                  <a:srgbClr val="000000"/>
                </a:solidFill>
                <a:latin typeface="Consolas" charset="0"/>
                <a:ea typeface="Times New Roman" charset="0"/>
              </a:rPr>
              <a:t> range(</a:t>
            </a:r>
            <a:r>
              <a:rPr lang="en-US" sz="900" dirty="0" err="1">
                <a:solidFill>
                  <a:srgbClr val="000000"/>
                </a:solidFill>
                <a:latin typeface="Consolas" charset="0"/>
                <a:ea typeface="Times New Roman" charset="0"/>
              </a:rPr>
              <a:t>len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train_set.index.values</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           </a:t>
            </a:r>
          </a:p>
          <a:p>
            <a:pPr marL="342900" lvl="0" indent="-342900">
              <a:lnSpc>
                <a:spcPts val="1050"/>
              </a:lnSpc>
              <a:spcAft>
                <a:spcPts val="0"/>
              </a:spcAft>
              <a:tabLst>
                <a:tab pos="457200" algn="l"/>
                <a:tab pos="457200" algn="l"/>
              </a:tabLst>
            </a:pPr>
            <a:r>
              <a:rPr lang="en-US" sz="900" dirty="0" smtClean="0">
                <a:solidFill>
                  <a:srgbClr val="000000"/>
                </a:solidFill>
                <a:latin typeface="Consolas" charset="0"/>
                <a:ea typeface="Times New Roman" charset="0"/>
              </a:rPr>
              <a:t>			 X=</a:t>
            </a:r>
            <a:r>
              <a:rPr lang="en-US" sz="900" dirty="0" err="1" smtClean="0">
                <a:solidFill>
                  <a:srgbClr val="000000"/>
                </a:solidFill>
                <a:latin typeface="Consolas" charset="0"/>
                <a:ea typeface="Times New Roman" charset="0"/>
              </a:rPr>
              <a:t>train_set.iloc</a:t>
            </a:r>
            <a:r>
              <a:rPr lang="en-US" sz="900" dirty="0">
                <a:solidFill>
                  <a:srgbClr val="000000"/>
                </a:solidFill>
                <a:latin typeface="Consolas" charset="0"/>
                <a:ea typeface="Times New Roman" charset="0"/>
              </a:rPr>
              <a:t>[(iteration*</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):((iteration+1)*</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),0:8]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smtClean="0">
                <a:solidFill>
                  <a:srgbClr val="000000"/>
                </a:solidFill>
                <a:latin typeface="Consolas" charset="0"/>
                <a:ea typeface="Times New Roman" charset="0"/>
              </a:rPr>
              <a:t> y=</a:t>
            </a:r>
            <a:r>
              <a:rPr lang="en-US" sz="900" dirty="0" err="1" smtClean="0">
                <a:solidFill>
                  <a:srgbClr val="000000"/>
                </a:solidFill>
                <a:latin typeface="Consolas" charset="0"/>
                <a:ea typeface="Times New Roman" charset="0"/>
              </a:rPr>
              <a:t>train_set.iloc</a:t>
            </a:r>
            <a:r>
              <a:rPr lang="en-US" sz="900" dirty="0">
                <a:solidFill>
                  <a:srgbClr val="000000"/>
                </a:solidFill>
                <a:latin typeface="Consolas" charset="0"/>
                <a:ea typeface="Times New Roman" charset="0"/>
              </a:rPr>
              <a:t>[(iteration*</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):((iteration+1)*</a:t>
            </a:r>
            <a:r>
              <a:rPr lang="en-US" sz="900" dirty="0" err="1">
                <a:solidFill>
                  <a:srgbClr val="000000"/>
                </a:solidFill>
                <a:latin typeface="Consolas" charset="0"/>
                <a:ea typeface="Times New Roman" charset="0"/>
              </a:rPr>
              <a:t>batch_size</a:t>
            </a:r>
            <a:r>
              <a:rPr lang="en-US" sz="900" dirty="0">
                <a:solidFill>
                  <a:srgbClr val="000000"/>
                </a:solidFill>
                <a:latin typeface="Consolas" charset="0"/>
                <a:ea typeface="Times New Roman" charset="0"/>
              </a:rPr>
              <a:t>),8]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lo=</a:t>
            </a:r>
            <a:r>
              <a:rPr lang="en-US" sz="900" dirty="0" err="1">
                <a:solidFill>
                  <a:srgbClr val="000000"/>
                </a:solidFill>
                <a:latin typeface="Consolas" charset="0"/>
                <a:ea typeface="Times New Roman" charset="0"/>
              </a:rPr>
              <a:t>sess.run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training_op</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input_x:X,input_y:y</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endParaRPr lang="en-US" sz="900" dirty="0" smtClean="0">
              <a:solidFill>
                <a:srgbClr val="000000"/>
              </a:solidFill>
              <a:latin typeface="Consolas" charset="0"/>
              <a:ea typeface="Times New Roman"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smtClean="0">
                <a:solidFill>
                  <a:srgbClr val="008200"/>
                </a:solidFill>
                <a:latin typeface="Consolas" charset="0"/>
                <a:ea typeface="Times New Roman" charset="0"/>
              </a:rPr>
              <a:t>#</a:t>
            </a:r>
            <a:r>
              <a:rPr lang="en-US" sz="900" dirty="0">
                <a:solidFill>
                  <a:srgbClr val="008200"/>
                </a:solidFill>
                <a:latin typeface="Consolas" charset="0"/>
                <a:ea typeface="Times New Roman" charset="0"/>
              </a:rPr>
              <a:t>running test set and validation set</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test_prediction,test_accuracy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sess.run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probability,accuracy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input_x:test_set.iloc</a:t>
            </a:r>
            <a:r>
              <a:rPr lang="en-US" sz="900" dirty="0">
                <a:solidFill>
                  <a:srgbClr val="000000"/>
                </a:solidFill>
                <a:latin typeface="Consolas" charset="0"/>
                <a:ea typeface="Times New Roman" charset="0"/>
              </a:rPr>
              <a:t>[:,0:8],</a:t>
            </a:r>
            <a:r>
              <a:rPr lang="en-US" sz="900" dirty="0" err="1">
                <a:solidFill>
                  <a:srgbClr val="000000"/>
                </a:solidFill>
                <a:latin typeface="Consolas" charset="0"/>
                <a:ea typeface="Times New Roman" charset="0"/>
              </a:rPr>
              <a:t>input_y:test_set.iloc</a:t>
            </a:r>
            <a:r>
              <a:rPr lang="en-US" sz="900" dirty="0">
                <a:solidFill>
                  <a:srgbClr val="000000"/>
                </a:solidFill>
                <a:latin typeface="Consolas" charset="0"/>
                <a:ea typeface="Times New Roman" charset="0"/>
              </a:rPr>
              <a:t>[:,8]})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 pos="457200" algn="l"/>
              </a:tabLst>
            </a:pP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print</a:t>
            </a:r>
            <a:r>
              <a:rPr lang="en-US" sz="900" dirty="0">
                <a:solidFill>
                  <a:srgbClr val="000000"/>
                </a:solidFill>
                <a:latin typeface="Consolas" charset="0"/>
                <a:ea typeface="Times New Roman" charset="0"/>
              </a:rPr>
              <a:t>(list(zip(</a:t>
            </a:r>
            <a:r>
              <a:rPr lang="en-US" sz="900" dirty="0" err="1">
                <a:solidFill>
                  <a:srgbClr val="000000"/>
                </a:solidFill>
                <a:latin typeface="Consolas" charset="0"/>
                <a:ea typeface="Times New Roman" charset="0"/>
              </a:rPr>
              <a:t>test_set.iloc</a:t>
            </a:r>
            <a:r>
              <a:rPr lang="en-US" sz="900" dirty="0">
                <a:solidFill>
                  <a:srgbClr val="000000"/>
                </a:solidFill>
                <a:latin typeface="Consolas" charset="0"/>
                <a:ea typeface="Times New Roman" charset="0"/>
              </a:rPr>
              <a:t>[:,8],</a:t>
            </a:r>
            <a:r>
              <a:rPr lang="en-US" sz="900" dirty="0" err="1">
                <a:solidFill>
                  <a:srgbClr val="000000"/>
                </a:solidFill>
                <a:latin typeface="Consolas" charset="0"/>
                <a:ea typeface="Times New Roman" charset="0"/>
              </a:rPr>
              <a:t>test_prediction</a:t>
            </a:r>
            <a:r>
              <a:rPr lang="en-US" sz="900" dirty="0">
                <a:solidFill>
                  <a:srgbClr val="000000"/>
                </a:solidFill>
                <a:latin typeface="Consolas" charset="0"/>
                <a:ea typeface="Times New Roman" charset="0"/>
              </a:rPr>
              <a:t>))[0:10])       </a:t>
            </a:r>
            <a:endParaRPr lang="en-US" sz="900" dirty="0" smtClean="0">
              <a:solidFill>
                <a:srgbClr val="000000"/>
              </a:solidFill>
              <a:latin typeface="Consolas" charset="0"/>
              <a:ea typeface="Times New Roman" charset="0"/>
            </a:endParaRPr>
          </a:p>
          <a:p>
            <a:pPr marL="342900" lvl="0" indent="-342900">
              <a:lnSpc>
                <a:spcPts val="1050"/>
              </a:lnSpc>
              <a:spcAft>
                <a:spcPts val="0"/>
              </a:spcAft>
              <a:tabLst>
                <a:tab pos="457200" algn="l"/>
                <a:tab pos="457200" algn="l"/>
                <a:tab pos="457200" algn="l"/>
                <a:tab pos="457200" algn="l"/>
              </a:tabLst>
            </a:pPr>
            <a:r>
              <a:rPr lang="en-US" sz="900" b="1" dirty="0" smtClean="0">
                <a:solidFill>
                  <a:srgbClr val="006699"/>
                </a:solidFill>
                <a:latin typeface="Consolas" charset="0"/>
                <a:ea typeface="Times New Roman" charset="0"/>
              </a:rPr>
              <a:t>    print</a:t>
            </a:r>
            <a:r>
              <a:rPr lang="en-US" sz="900" dirty="0" smtClean="0">
                <a:solidFill>
                  <a:srgbClr val="000000"/>
                </a:solidFill>
                <a:latin typeface="Consolas" charset="0"/>
                <a:ea typeface="Times New Roman" charset="0"/>
              </a:rPr>
              <a:t>(</a:t>
            </a:r>
            <a:r>
              <a:rPr lang="en-US" sz="900" dirty="0" err="1" smtClean="0">
                <a:solidFill>
                  <a:srgbClr val="000000"/>
                </a:solidFill>
                <a:latin typeface="Consolas" charset="0"/>
                <a:ea typeface="Times New Roman" charset="0"/>
              </a:rPr>
              <a:t>test_accuracy</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validate_prediction,validate_accuracy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sess.run</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probability,accuracy</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feed_dict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input_x:validation_set.iloc</a:t>
            </a:r>
            <a:r>
              <a:rPr lang="en-US" sz="900" dirty="0">
                <a:solidFill>
                  <a:srgbClr val="000000"/>
                </a:solidFill>
                <a:latin typeface="Consolas" charset="0"/>
                <a:ea typeface="Times New Roman" charset="0"/>
              </a:rPr>
              <a:t>[:,0:8],</a:t>
            </a:r>
            <a:r>
              <a:rPr lang="en-US" sz="900" dirty="0" err="1">
                <a:solidFill>
                  <a:srgbClr val="000000"/>
                </a:solidFill>
                <a:latin typeface="Consolas" charset="0"/>
                <a:ea typeface="Times New Roman" charset="0"/>
              </a:rPr>
              <a:t>input_y:validation_set.iloc</a:t>
            </a:r>
            <a:r>
              <a:rPr lang="en-US" sz="900" dirty="0">
                <a:solidFill>
                  <a:srgbClr val="000000"/>
                </a:solidFill>
                <a:latin typeface="Consolas" charset="0"/>
                <a:ea typeface="Times New Roman" charset="0"/>
              </a:rPr>
              <a:t>[:,8]})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 pos="457200" algn="l"/>
              </a:tabLst>
            </a:pPr>
            <a:r>
              <a:rPr lang="en-US" sz="900" dirty="0">
                <a:solidFill>
                  <a:srgbClr val="000000"/>
                </a:solidFill>
                <a:latin typeface="Consolas" charset="0"/>
                <a:ea typeface="Times New Roman" charset="0"/>
              </a:rPr>
              <a:t>    </a:t>
            </a:r>
            <a:r>
              <a:rPr lang="en-US" sz="900" dirty="0">
                <a:solidFill>
                  <a:srgbClr val="008200"/>
                </a:solidFill>
                <a:latin typeface="Consolas" charset="0"/>
                <a:ea typeface="Times New Roman" charset="0"/>
              </a:rPr>
              <a:t>#print(zip(</a:t>
            </a:r>
            <a:r>
              <a:rPr lang="en-US" sz="900" dirty="0" err="1">
                <a:solidFill>
                  <a:srgbClr val="008200"/>
                </a:solidFill>
                <a:latin typeface="Consolas" charset="0"/>
                <a:ea typeface="Times New Roman" charset="0"/>
              </a:rPr>
              <a:t>validation_set.iloc</a:t>
            </a:r>
            <a:r>
              <a:rPr lang="en-US" sz="900" dirty="0">
                <a:solidFill>
                  <a:srgbClr val="008200"/>
                </a:solidFill>
                <a:latin typeface="Consolas" charset="0"/>
                <a:ea typeface="Times New Roman" charset="0"/>
              </a:rPr>
              <a:t>[:,8],</a:t>
            </a:r>
            <a:r>
              <a:rPr lang="en-US" sz="900" dirty="0" err="1">
                <a:solidFill>
                  <a:srgbClr val="008200"/>
                </a:solidFill>
                <a:latin typeface="Consolas" charset="0"/>
                <a:ea typeface="Times New Roman" charset="0"/>
              </a:rPr>
              <a:t>validate_prediction</a:t>
            </a:r>
            <a:r>
              <a:rPr lang="en-US" sz="900" dirty="0">
                <a:solidFill>
                  <a:srgbClr val="008200"/>
                </a:solidFill>
                <a:latin typeface="Consolas" charset="0"/>
                <a:ea typeface="Times New Roman" charset="0"/>
              </a:rPr>
              <a:t>))</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 pos="457200" algn="l"/>
                <a:tab pos="457200" algn="l"/>
              </a:tabLst>
            </a:pPr>
            <a:r>
              <a:rPr lang="en-US" sz="900" dirty="0">
                <a:solidFill>
                  <a:srgbClr val="000000"/>
                </a:solidFill>
                <a:latin typeface="Consolas" charset="0"/>
                <a:ea typeface="Times New Roman" charset="0"/>
              </a:rPr>
              <a:t>    </a:t>
            </a:r>
            <a:r>
              <a:rPr lang="en-US" sz="900" b="1" dirty="0" smtClean="0">
                <a:solidFill>
                  <a:srgbClr val="006699"/>
                </a:solidFill>
                <a:latin typeface="Consolas" charset="0"/>
                <a:ea typeface="Times New Roman" charset="0"/>
              </a:rPr>
              <a:t>print</a:t>
            </a:r>
            <a:r>
              <a:rPr lang="en-US" sz="900" dirty="0" smtClean="0">
                <a:solidFill>
                  <a:srgbClr val="000000"/>
                </a:solidFill>
                <a:latin typeface="Consolas" charset="0"/>
                <a:ea typeface="Times New Roman" charset="0"/>
              </a:rPr>
              <a:t>(</a:t>
            </a:r>
            <a:r>
              <a:rPr lang="en-US" sz="900" dirty="0" err="1" smtClean="0">
                <a:solidFill>
                  <a:srgbClr val="000000"/>
                </a:solidFill>
                <a:latin typeface="Consolas" charset="0"/>
                <a:ea typeface="Times New Roman" charset="0"/>
              </a:rPr>
              <a:t>validate_accuracy</a:t>
            </a:r>
            <a:r>
              <a:rPr lang="en-US" sz="900" dirty="0" smtClean="0">
                <a:solidFill>
                  <a:srgbClr val="000000"/>
                </a:solidFill>
                <a:latin typeface="Consolas" charset="0"/>
                <a:ea typeface="Times New Roman" charset="0"/>
              </a:rPr>
              <a:t>)</a:t>
            </a:r>
          </a:p>
          <a:p>
            <a:pPr marL="342900" lvl="0" indent="-342900">
              <a:lnSpc>
                <a:spcPts val="1050"/>
              </a:lnSpc>
              <a:spcAft>
                <a:spcPts val="0"/>
              </a:spcAft>
              <a:tabLst>
                <a:tab pos="457200" algn="l"/>
                <a:tab pos="457200" algn="l"/>
                <a:tab pos="457200" algn="l"/>
                <a:tab pos="457200" algn="l"/>
                <a:tab pos="457200" algn="l"/>
              </a:tabLst>
            </a:pPr>
            <a:r>
              <a:rPr lang="en-US" sz="900" dirty="0" err="1" smtClean="0">
                <a:solidFill>
                  <a:srgbClr val="000000"/>
                </a:solidFill>
                <a:latin typeface="Consolas" charset="0"/>
                <a:ea typeface="Times New Roman" charset="0"/>
              </a:rPr>
              <a:t>sess.close</a:t>
            </a:r>
            <a:r>
              <a:rPr lang="en-US" sz="900" dirty="0">
                <a:solidFill>
                  <a:srgbClr val="000000"/>
                </a:solidFill>
                <a:latin typeface="Consolas" charset="0"/>
                <a:ea typeface="Times New Roman" charset="0"/>
              </a:rPr>
              <a:t>()  </a:t>
            </a:r>
            <a:endParaRPr lang="en-US" sz="1200" dirty="0">
              <a:solidFill>
                <a:srgbClr val="000000"/>
              </a:solidFill>
              <a:effectLst/>
              <a:latin typeface="Times New Roman" charset="0"/>
              <a:ea typeface="Calibri" charset="0"/>
            </a:endParaRPr>
          </a:p>
        </p:txBody>
      </p:sp>
      <p:pic>
        <p:nvPicPr>
          <p:cNvPr id="6" name="Picture 5"/>
          <p:cNvPicPr>
            <a:picLocks noChangeAspect="1"/>
          </p:cNvPicPr>
          <p:nvPr/>
        </p:nvPicPr>
        <p:blipFill>
          <a:blip r:embed="rId2"/>
          <a:stretch>
            <a:fillRect/>
          </a:stretch>
        </p:blipFill>
        <p:spPr>
          <a:xfrm>
            <a:off x="152400" y="4926706"/>
            <a:ext cx="7848600" cy="1265655"/>
          </a:xfrm>
          <a:prstGeom prst="rect">
            <a:avLst/>
          </a:prstGeom>
        </p:spPr>
      </p:pic>
    </p:spTree>
    <p:extLst>
      <p:ext uri="{BB962C8B-B14F-4D97-AF65-F5344CB8AC3E}">
        <p14:creationId xmlns:p14="http://schemas.microsoft.com/office/powerpoint/2010/main" val="1165466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Hidden Layer Model </a:t>
            </a:r>
            <a:r>
              <a:rPr lang="mr-IN" dirty="0"/>
              <a:t>–</a:t>
            </a:r>
            <a:r>
              <a:rPr lang="en-US" dirty="0"/>
              <a:t> Cont.</a:t>
            </a:r>
          </a:p>
        </p:txBody>
      </p:sp>
      <p:sp>
        <p:nvSpPr>
          <p:cNvPr id="3" name="Content Placeholder 2"/>
          <p:cNvSpPr>
            <a:spLocks noGrp="1"/>
          </p:cNvSpPr>
          <p:nvPr>
            <p:ph idx="1"/>
          </p:nvPr>
        </p:nvSpPr>
        <p:spPr/>
        <p:txBody>
          <a:bodyPr/>
          <a:lstStyle/>
          <a:p>
            <a:r>
              <a:rPr lang="en-US" dirty="0" smtClean="0"/>
              <a:t>In this part, I purposely try not to scale the dataset in order to make comparison if scaling the data can help enhance the execution time or accuracy.</a:t>
            </a:r>
          </a:p>
          <a:p>
            <a:r>
              <a:rPr lang="en-US" dirty="0" smtClean="0"/>
              <a:t>The scaling functions are designed as below:</a:t>
            </a:r>
            <a:endParaRPr lang="en-US" dirty="0"/>
          </a:p>
        </p:txBody>
      </p:sp>
      <p:sp>
        <p:nvSpPr>
          <p:cNvPr id="4" name="Footer Placeholder 3"/>
          <p:cNvSpPr>
            <a:spLocks noGrp="1"/>
          </p:cNvSpPr>
          <p:nvPr>
            <p:ph type="ftr" sz="quarter" idx="11"/>
          </p:nvPr>
        </p:nvSpPr>
        <p:spPr/>
        <p:txBody>
          <a:bodyPr/>
          <a:lstStyle/>
          <a:p>
            <a:pPr>
              <a:defRPr/>
            </a:pPr>
            <a:r>
              <a:rPr lang="en-US" smtClean="0"/>
              <a:t>Zirui Ding</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sp>
        <p:nvSpPr>
          <p:cNvPr id="7" name="Rectangle 6"/>
          <p:cNvSpPr/>
          <p:nvPr/>
        </p:nvSpPr>
        <p:spPr>
          <a:xfrm>
            <a:off x="457200" y="1981200"/>
            <a:ext cx="8039100" cy="2772554"/>
          </a:xfrm>
          <a:prstGeom prst="rect">
            <a:avLst/>
          </a:prstGeom>
        </p:spPr>
        <p:txBody>
          <a:bodyPr wrap="square">
            <a:spAutoFit/>
          </a:bodyPr>
          <a:lstStyle/>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rPr>
              <a:t>#design the function to </a:t>
            </a:r>
            <a:r>
              <a:rPr lang="en-US" sz="900" dirty="0" err="1">
                <a:solidFill>
                  <a:srgbClr val="008200"/>
                </a:solidFill>
                <a:latin typeface="Consolas" charset="0"/>
                <a:ea typeface="Times New Roman" charset="0"/>
              </a:rPr>
              <a:t>resclae</a:t>
            </a:r>
            <a:r>
              <a:rPr lang="en-US" sz="900" dirty="0">
                <a:solidFill>
                  <a:srgbClr val="008200"/>
                </a:solidFill>
                <a:latin typeface="Consolas" charset="0"/>
                <a:ea typeface="Times New Roman" charset="0"/>
              </a:rPr>
              <a:t> the data to adjust the loan amount, interest rate, annual income and earliest credit line</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b="1" dirty="0">
                <a:solidFill>
                  <a:srgbClr val="006699"/>
                </a:solidFill>
                <a:latin typeface="Consolas" charset="0"/>
                <a:ea typeface="Times New Roman" charset="0"/>
              </a:rPr>
              <a:t>from</a:t>
            </a: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sklearn</a:t>
            </a: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import</a:t>
            </a:r>
            <a:r>
              <a:rPr lang="en-US" sz="900" dirty="0">
                <a:solidFill>
                  <a:srgbClr val="000000"/>
                </a:solidFill>
                <a:latin typeface="Consolas" charset="0"/>
                <a:ea typeface="Times New Roman" charset="0"/>
              </a:rPr>
              <a:t> preprocessing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b="1" dirty="0" err="1">
                <a:solidFill>
                  <a:srgbClr val="006699"/>
                </a:solidFill>
                <a:latin typeface="Consolas" charset="0"/>
                <a:ea typeface="Times New Roman" charset="0"/>
              </a:rPr>
              <a:t>def</a:t>
            </a: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scale_train_data</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target=[</a:t>
            </a:r>
            <a:r>
              <a:rPr lang="en-US" sz="900" dirty="0">
                <a:solidFill>
                  <a:srgbClr val="0000FF"/>
                </a:solidFill>
                <a:latin typeface="Consolas" charset="0"/>
                <a:ea typeface="Times New Roman" charset="0"/>
              </a:rPr>
              <a:t>'loan_</a:t>
            </a:r>
            <a:r>
              <a:rPr lang="en-US" sz="900" dirty="0" err="1">
                <a:solidFill>
                  <a:srgbClr val="0000FF"/>
                </a:solidFill>
                <a:latin typeface="Consolas" charset="0"/>
                <a:ea typeface="Times New Roman" charset="0"/>
              </a:rPr>
              <a:t>amnt</a:t>
            </a:r>
            <a:r>
              <a:rPr lang="en-US" sz="900" dirty="0">
                <a:solidFill>
                  <a:srgbClr val="0000FF"/>
                </a:solidFill>
                <a:latin typeface="Consolas" charset="0"/>
                <a:ea typeface="Times New Roman" charset="0"/>
              </a:rPr>
              <a:t>'</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'int_rate'</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'annual_</a:t>
            </a:r>
            <a:r>
              <a:rPr lang="en-US" sz="900" dirty="0" err="1">
                <a:solidFill>
                  <a:srgbClr val="0000FF"/>
                </a:solidFill>
                <a:latin typeface="Consolas" charset="0"/>
                <a:ea typeface="Times New Roman" charset="0"/>
              </a:rPr>
              <a:t>inc</a:t>
            </a:r>
            <a:r>
              <a:rPr lang="en-US" sz="900" dirty="0">
                <a:solidFill>
                  <a:srgbClr val="0000FF"/>
                </a:solidFill>
                <a:latin typeface="Consolas" charset="0"/>
                <a:ea typeface="Times New Roman" charset="0"/>
              </a:rPr>
              <a:t>'</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t>
            </a:r>
            <a:r>
              <a:rPr lang="en-US" sz="900" dirty="0" err="1">
                <a:solidFill>
                  <a:srgbClr val="0000FF"/>
                </a:solidFill>
                <a:latin typeface="Consolas" charset="0"/>
                <a:ea typeface="Times New Roman" charset="0"/>
              </a:rPr>
              <a:t>earliest_cre_line</a:t>
            </a:r>
            <a:r>
              <a:rPr lang="en-US" sz="900" dirty="0">
                <a:solidFill>
                  <a:srgbClr val="0000FF"/>
                </a:solidFill>
                <a:latin typeface="Consolas" charset="0"/>
                <a:ea typeface="Times New Roman" charset="0"/>
              </a:rPr>
              <a:t>'</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new_df</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df.loc</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df.columns.difference</a:t>
            </a:r>
            <a:r>
              <a:rPr lang="en-US" sz="900" dirty="0">
                <a:solidFill>
                  <a:srgbClr val="000000"/>
                </a:solidFill>
                <a:latin typeface="Consolas" charset="0"/>
                <a:ea typeface="Times New Roman" charset="0"/>
              </a:rPr>
              <a:t>(target)]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loan_amount_scaler</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preprocessing.StandardScaler</a:t>
            </a:r>
            <a:r>
              <a:rPr lang="en-US" sz="900" dirty="0">
                <a:solidFill>
                  <a:srgbClr val="000000"/>
                </a:solidFill>
                <a:latin typeface="Consolas" charset="0"/>
                <a:ea typeface="Times New Roman" charset="0"/>
              </a:rPr>
              <a:t>().fit(</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[target[0]].reshape(-1, 1))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new_df</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t>
            </a:r>
            <a:r>
              <a:rPr lang="en-US" sz="900" dirty="0" err="1">
                <a:solidFill>
                  <a:srgbClr val="0000FF"/>
                </a:solidFill>
                <a:latin typeface="Consolas" charset="0"/>
                <a:ea typeface="Times New Roman" charset="0"/>
              </a:rPr>
              <a:t>scaled_'</a:t>
            </a:r>
            <a:r>
              <a:rPr lang="en-US" sz="900" dirty="0" err="1">
                <a:solidFill>
                  <a:srgbClr val="000000"/>
                </a:solidFill>
                <a:latin typeface="Consolas" charset="0"/>
                <a:ea typeface="Times New Roman" charset="0"/>
              </a:rPr>
              <a:t>+target</a:t>
            </a:r>
            <a:r>
              <a:rPr lang="en-US" sz="900" dirty="0">
                <a:solidFill>
                  <a:srgbClr val="000000"/>
                </a:solidFill>
                <a:latin typeface="Consolas" charset="0"/>
                <a:ea typeface="Times New Roman" charset="0"/>
              </a:rPr>
              <a:t>[0]]=</a:t>
            </a:r>
            <a:r>
              <a:rPr lang="en-US" sz="900" dirty="0" err="1">
                <a:solidFill>
                  <a:srgbClr val="000000"/>
                </a:solidFill>
                <a:latin typeface="Consolas" charset="0"/>
                <a:ea typeface="Times New Roman" charset="0"/>
              </a:rPr>
              <a:t>loan_amount_scaler.transform</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[target[0]].reshape(-1, 1))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int_rate_scaler</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preprocessing.StandardScaler</a:t>
            </a:r>
            <a:r>
              <a:rPr lang="en-US" sz="900" dirty="0">
                <a:solidFill>
                  <a:srgbClr val="000000"/>
                </a:solidFill>
                <a:latin typeface="Consolas" charset="0"/>
                <a:ea typeface="Times New Roman" charset="0"/>
              </a:rPr>
              <a:t>().fit(</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[target[1]].reshape(-1, 1))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new_df</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t>
            </a:r>
            <a:r>
              <a:rPr lang="en-US" sz="900" dirty="0" err="1">
                <a:solidFill>
                  <a:srgbClr val="0000FF"/>
                </a:solidFill>
                <a:latin typeface="Consolas" charset="0"/>
                <a:ea typeface="Times New Roman" charset="0"/>
              </a:rPr>
              <a:t>scaled_'</a:t>
            </a:r>
            <a:r>
              <a:rPr lang="en-US" sz="900" dirty="0" err="1">
                <a:solidFill>
                  <a:srgbClr val="000000"/>
                </a:solidFill>
                <a:latin typeface="Consolas" charset="0"/>
                <a:ea typeface="Times New Roman" charset="0"/>
              </a:rPr>
              <a:t>+target</a:t>
            </a:r>
            <a:r>
              <a:rPr lang="en-US" sz="900" dirty="0">
                <a:solidFill>
                  <a:srgbClr val="000000"/>
                </a:solidFill>
                <a:latin typeface="Consolas" charset="0"/>
                <a:ea typeface="Times New Roman" charset="0"/>
              </a:rPr>
              <a:t>[1]]=</a:t>
            </a:r>
            <a:r>
              <a:rPr lang="en-US" sz="900" dirty="0" err="1">
                <a:solidFill>
                  <a:srgbClr val="000000"/>
                </a:solidFill>
                <a:latin typeface="Consolas" charset="0"/>
                <a:ea typeface="Times New Roman" charset="0"/>
              </a:rPr>
              <a:t>int_rate_scaler.transform</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[target[1]].reshape(-1, 1))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annual_inc_scaler</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preprocessing.StandardScaler</a:t>
            </a:r>
            <a:r>
              <a:rPr lang="en-US" sz="900" dirty="0">
                <a:solidFill>
                  <a:srgbClr val="000000"/>
                </a:solidFill>
                <a:latin typeface="Consolas" charset="0"/>
                <a:ea typeface="Times New Roman" charset="0"/>
              </a:rPr>
              <a:t>().fit(</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[target[2]].reshape(-1, 1))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new_df</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t>
            </a:r>
            <a:r>
              <a:rPr lang="en-US" sz="900" dirty="0" err="1">
                <a:solidFill>
                  <a:srgbClr val="0000FF"/>
                </a:solidFill>
                <a:latin typeface="Consolas" charset="0"/>
                <a:ea typeface="Times New Roman" charset="0"/>
              </a:rPr>
              <a:t>scaled_'</a:t>
            </a:r>
            <a:r>
              <a:rPr lang="en-US" sz="900" dirty="0" err="1">
                <a:solidFill>
                  <a:srgbClr val="000000"/>
                </a:solidFill>
                <a:latin typeface="Consolas" charset="0"/>
                <a:ea typeface="Times New Roman" charset="0"/>
              </a:rPr>
              <a:t>+target</a:t>
            </a:r>
            <a:r>
              <a:rPr lang="en-US" sz="900" dirty="0">
                <a:solidFill>
                  <a:srgbClr val="000000"/>
                </a:solidFill>
                <a:latin typeface="Consolas" charset="0"/>
                <a:ea typeface="Times New Roman" charset="0"/>
              </a:rPr>
              <a:t>[2]]=</a:t>
            </a:r>
            <a:r>
              <a:rPr lang="en-US" sz="900" dirty="0" err="1">
                <a:solidFill>
                  <a:srgbClr val="000000"/>
                </a:solidFill>
                <a:latin typeface="Consolas" charset="0"/>
                <a:ea typeface="Times New Roman" charset="0"/>
              </a:rPr>
              <a:t>annual_inc_scaler.transform</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[target[2]].reshape(-1, 1))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earliest_cre_line_scaler</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preprocessing.StandardScaler</a:t>
            </a:r>
            <a:r>
              <a:rPr lang="en-US" sz="900" dirty="0">
                <a:solidFill>
                  <a:srgbClr val="000000"/>
                </a:solidFill>
                <a:latin typeface="Consolas" charset="0"/>
                <a:ea typeface="Times New Roman" charset="0"/>
              </a:rPr>
              <a:t>().fit(</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[target[3]].reshape(-1, 1))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new_df</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t>
            </a:r>
            <a:r>
              <a:rPr lang="en-US" sz="900" dirty="0" err="1">
                <a:solidFill>
                  <a:srgbClr val="0000FF"/>
                </a:solidFill>
                <a:latin typeface="Consolas" charset="0"/>
                <a:ea typeface="Times New Roman" charset="0"/>
              </a:rPr>
              <a:t>scaled_'</a:t>
            </a:r>
            <a:r>
              <a:rPr lang="en-US" sz="900" dirty="0" err="1">
                <a:solidFill>
                  <a:srgbClr val="000000"/>
                </a:solidFill>
                <a:latin typeface="Consolas" charset="0"/>
                <a:ea typeface="Times New Roman" charset="0"/>
              </a:rPr>
              <a:t>+target</a:t>
            </a:r>
            <a:r>
              <a:rPr lang="en-US" sz="900" dirty="0">
                <a:solidFill>
                  <a:srgbClr val="000000"/>
                </a:solidFill>
                <a:latin typeface="Consolas" charset="0"/>
                <a:ea typeface="Times New Roman" charset="0"/>
              </a:rPr>
              <a:t>[3]]=</a:t>
            </a:r>
            <a:r>
              <a:rPr lang="en-US" sz="900" dirty="0" err="1">
                <a:solidFill>
                  <a:srgbClr val="000000"/>
                </a:solidFill>
                <a:latin typeface="Consolas" charset="0"/>
                <a:ea typeface="Times New Roman" charset="0"/>
              </a:rPr>
              <a:t>earliest_cre_line_scaler.transform</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[target[3]].reshape(-1, 1))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return</a:t>
            </a: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new_df</a:t>
            </a:r>
            <a:r>
              <a:rPr lang="en-US" sz="900" dirty="0">
                <a:solidFill>
                  <a:srgbClr val="000000"/>
                </a:solidFill>
                <a:latin typeface="Consolas" charset="0"/>
                <a:ea typeface="Times New Roman" charset="0"/>
              </a:rPr>
              <a:t>,[loan_amount_scaler,int_rate_scaler,annual_inc_scaler,earliest_cre_line_scaler]   </a:t>
            </a:r>
            <a:endParaRPr lang="en-US" sz="1200" dirty="0">
              <a:effectLst/>
              <a:latin typeface="Times New Roman" charset="0"/>
              <a:ea typeface="Calibri" charset="0"/>
            </a:endParaRPr>
          </a:p>
        </p:txBody>
      </p:sp>
      <p:sp>
        <p:nvSpPr>
          <p:cNvPr id="8" name="Rectangle 7"/>
          <p:cNvSpPr/>
          <p:nvPr/>
        </p:nvSpPr>
        <p:spPr>
          <a:xfrm>
            <a:off x="457200" y="4812689"/>
            <a:ext cx="8400393" cy="1361911"/>
          </a:xfrm>
          <a:prstGeom prst="rect">
            <a:avLst/>
          </a:prstGeom>
        </p:spPr>
        <p:txBody>
          <a:bodyPr wrap="square">
            <a:spAutoFit/>
          </a:bodyPr>
          <a:lstStyle/>
          <a:p>
            <a:pPr marL="342900" lvl="0" indent="-342900">
              <a:lnSpc>
                <a:spcPts val="1050"/>
              </a:lnSpc>
              <a:spcAft>
                <a:spcPts val="0"/>
              </a:spcAft>
              <a:tabLst>
                <a:tab pos="457200" algn="l"/>
              </a:tabLst>
            </a:pPr>
            <a:r>
              <a:rPr lang="en-US" sz="900" dirty="0">
                <a:solidFill>
                  <a:srgbClr val="008200"/>
                </a:solidFill>
                <a:latin typeface="Consolas" charset="0"/>
                <a:ea typeface="Times New Roman" charset="0"/>
              </a:rPr>
              <a:t>#design the function to apply the scaler onto test and validation set</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b="1" dirty="0" err="1">
                <a:solidFill>
                  <a:srgbClr val="006699"/>
                </a:solidFill>
                <a:latin typeface="Consolas" charset="0"/>
                <a:ea typeface="Times New Roman" charset="0"/>
              </a:rPr>
              <a:t>def</a:t>
            </a: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apply_scaler</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df,scaler_list</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target=[</a:t>
            </a:r>
            <a:r>
              <a:rPr lang="en-US" sz="900" dirty="0">
                <a:solidFill>
                  <a:srgbClr val="0000FF"/>
                </a:solidFill>
                <a:latin typeface="Consolas" charset="0"/>
                <a:ea typeface="Times New Roman" charset="0"/>
              </a:rPr>
              <a:t>'loan_</a:t>
            </a:r>
            <a:r>
              <a:rPr lang="en-US" sz="900" dirty="0" err="1">
                <a:solidFill>
                  <a:srgbClr val="0000FF"/>
                </a:solidFill>
                <a:latin typeface="Consolas" charset="0"/>
                <a:ea typeface="Times New Roman" charset="0"/>
              </a:rPr>
              <a:t>amnt</a:t>
            </a:r>
            <a:r>
              <a:rPr lang="en-US" sz="900" dirty="0">
                <a:solidFill>
                  <a:srgbClr val="0000FF"/>
                </a:solidFill>
                <a:latin typeface="Consolas" charset="0"/>
                <a:ea typeface="Times New Roman" charset="0"/>
              </a:rPr>
              <a:t>'</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'int_rate'</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'annual_</a:t>
            </a:r>
            <a:r>
              <a:rPr lang="en-US" sz="900" dirty="0" err="1">
                <a:solidFill>
                  <a:srgbClr val="0000FF"/>
                </a:solidFill>
                <a:latin typeface="Consolas" charset="0"/>
                <a:ea typeface="Times New Roman" charset="0"/>
              </a:rPr>
              <a:t>inc</a:t>
            </a:r>
            <a:r>
              <a:rPr lang="en-US" sz="900" dirty="0">
                <a:solidFill>
                  <a:srgbClr val="0000FF"/>
                </a:solidFill>
                <a:latin typeface="Consolas" charset="0"/>
                <a:ea typeface="Times New Roman" charset="0"/>
              </a:rPr>
              <a:t>'</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t>
            </a:r>
            <a:r>
              <a:rPr lang="en-US" sz="900" dirty="0" err="1">
                <a:solidFill>
                  <a:srgbClr val="0000FF"/>
                </a:solidFill>
                <a:latin typeface="Consolas" charset="0"/>
                <a:ea typeface="Times New Roman" charset="0"/>
              </a:rPr>
              <a:t>earliest_cre_line</a:t>
            </a:r>
            <a:r>
              <a:rPr lang="en-US" sz="900" dirty="0">
                <a:solidFill>
                  <a:srgbClr val="0000FF"/>
                </a:solidFill>
                <a:latin typeface="Consolas" charset="0"/>
                <a:ea typeface="Times New Roman" charset="0"/>
              </a:rPr>
              <a:t>'</a:t>
            </a:r>
            <a:r>
              <a:rPr lang="en-US" sz="900" dirty="0">
                <a:solidFill>
                  <a:srgbClr val="000000"/>
                </a:solidFill>
                <a:latin typeface="Consolas" charset="0"/>
                <a:ea typeface="Times New Roman" charset="0"/>
              </a:rPr>
              <a:t>]  </a:t>
            </a:r>
            <a:endParaRPr lang="en-US" sz="1200" dirty="0">
              <a:latin typeface="Times New Roman" charset="0"/>
              <a:ea typeface="Calibri" charset="0"/>
            </a:endParaRPr>
          </a:p>
          <a:p>
            <a:pPr marL="342900" lvl="0" indent="-342900">
              <a:lnSpc>
                <a:spcPts val="1050"/>
              </a:lnSpc>
              <a:spcAft>
                <a:spcPts val="0"/>
              </a:spcAft>
              <a:tabLst>
                <a:tab pos="457200" algn="l"/>
              </a:tabLst>
            </a:pP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new_df</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df.loc</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df.columns.difference</a:t>
            </a:r>
            <a:r>
              <a:rPr lang="en-US" sz="900" dirty="0">
                <a:solidFill>
                  <a:srgbClr val="000000"/>
                </a:solidFill>
                <a:latin typeface="Consolas" charset="0"/>
                <a:ea typeface="Times New Roman" charset="0"/>
              </a:rPr>
              <a:t>(target)]  </a:t>
            </a:r>
            <a:endParaRPr lang="en-US" sz="1200" dirty="0">
              <a:latin typeface="Times New Roman" charset="0"/>
              <a:ea typeface="Calibri" charset="0"/>
            </a:endParaRPr>
          </a:p>
          <a:p>
            <a:pPr marL="342900" lvl="0" indent="-342900">
              <a:lnSpc>
                <a:spcPts val="1050"/>
              </a:lnSpc>
              <a:spcAft>
                <a:spcPts val="0"/>
              </a:spcAft>
              <a:tabLst>
                <a:tab pos="457200" algn="l"/>
                <a:tab pos="457200" algn="l"/>
              </a:tabLst>
            </a:pP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for</a:t>
            </a: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i</a:t>
            </a: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in</a:t>
            </a:r>
            <a:r>
              <a:rPr lang="en-US" sz="900" dirty="0">
                <a:solidFill>
                  <a:srgbClr val="000000"/>
                </a:solidFill>
                <a:latin typeface="Consolas" charset="0"/>
                <a:ea typeface="Times New Roman" charset="0"/>
              </a:rPr>
              <a:t> range(</a:t>
            </a:r>
            <a:r>
              <a:rPr lang="en-US" sz="900" dirty="0" err="1">
                <a:solidFill>
                  <a:srgbClr val="000000"/>
                </a:solidFill>
                <a:latin typeface="Consolas" charset="0"/>
                <a:ea typeface="Times New Roman" charset="0"/>
              </a:rPr>
              <a:t>len</a:t>
            </a:r>
            <a:r>
              <a:rPr lang="en-US" sz="900" dirty="0">
                <a:solidFill>
                  <a:srgbClr val="000000"/>
                </a:solidFill>
                <a:latin typeface="Consolas" charset="0"/>
                <a:ea typeface="Times New Roman" charset="0"/>
              </a:rPr>
              <a:t>(target)):           </a:t>
            </a:r>
            <a:r>
              <a:rPr lang="en-US" sz="900" dirty="0" err="1">
                <a:solidFill>
                  <a:srgbClr val="000000"/>
                </a:solidFill>
                <a:latin typeface="Consolas" charset="0"/>
                <a:ea typeface="Times New Roman" charset="0"/>
              </a:rPr>
              <a:t>new_df</a:t>
            </a:r>
            <a:r>
              <a:rPr lang="en-US" sz="900" dirty="0">
                <a:solidFill>
                  <a:srgbClr val="000000"/>
                </a:solidFill>
                <a:latin typeface="Consolas" charset="0"/>
                <a:ea typeface="Times New Roman" charset="0"/>
              </a:rPr>
              <a:t>[</a:t>
            </a:r>
            <a:r>
              <a:rPr lang="en-US" sz="900" dirty="0">
                <a:solidFill>
                  <a:srgbClr val="0000FF"/>
                </a:solidFill>
                <a:latin typeface="Consolas" charset="0"/>
                <a:ea typeface="Times New Roman" charset="0"/>
              </a:rPr>
              <a:t>'</a:t>
            </a:r>
            <a:r>
              <a:rPr lang="en-US" sz="900" dirty="0" err="1">
                <a:solidFill>
                  <a:srgbClr val="0000FF"/>
                </a:solidFill>
                <a:latin typeface="Consolas" charset="0"/>
                <a:ea typeface="Times New Roman" charset="0"/>
              </a:rPr>
              <a:t>scaled_'</a:t>
            </a:r>
            <a:r>
              <a:rPr lang="en-US" sz="900" dirty="0" err="1">
                <a:solidFill>
                  <a:srgbClr val="000000"/>
                </a:solidFill>
                <a:latin typeface="Consolas" charset="0"/>
                <a:ea typeface="Times New Roman" charset="0"/>
              </a:rPr>
              <a:t>+target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scaler_list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i</a:t>
            </a:r>
            <a:r>
              <a:rPr lang="en-US" sz="900" dirty="0">
                <a:solidFill>
                  <a:srgbClr val="000000"/>
                </a:solidFill>
                <a:latin typeface="Consolas" charset="0"/>
                <a:ea typeface="Times New Roman" charset="0"/>
              </a:rPr>
              <a:t>].transform(</a:t>
            </a:r>
            <a:r>
              <a:rPr lang="en-US" sz="900" dirty="0" err="1">
                <a:solidFill>
                  <a:srgbClr val="000000"/>
                </a:solidFill>
                <a:latin typeface="Consolas" charset="0"/>
                <a:ea typeface="Times New Roman" charset="0"/>
              </a:rPr>
              <a:t>df</a:t>
            </a:r>
            <a:r>
              <a:rPr lang="en-US" sz="900" dirty="0">
                <a:solidFill>
                  <a:srgbClr val="000000"/>
                </a:solidFill>
                <a:latin typeface="Consolas" charset="0"/>
                <a:ea typeface="Times New Roman" charset="0"/>
              </a:rPr>
              <a:t>[target[</a:t>
            </a:r>
            <a:r>
              <a:rPr lang="en-US" sz="900" dirty="0" err="1">
                <a:solidFill>
                  <a:srgbClr val="000000"/>
                </a:solidFill>
                <a:latin typeface="Consolas" charset="0"/>
                <a:ea typeface="Times New Roman" charset="0"/>
              </a:rPr>
              <a:t>i</a:t>
            </a:r>
            <a:r>
              <a:rPr lang="en-US" sz="900" dirty="0">
                <a:solidFill>
                  <a:srgbClr val="000000"/>
                </a:solidFill>
                <a:latin typeface="Consolas" charset="0"/>
                <a:ea typeface="Times New Roman" charset="0"/>
              </a:rPr>
              <a:t>]].reshape(-1, 1))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Lst>
            </a:pPr>
            <a:r>
              <a:rPr lang="en-US" sz="900" dirty="0">
                <a:solidFill>
                  <a:srgbClr val="000000"/>
                </a:solidFill>
                <a:latin typeface="Consolas" charset="0"/>
                <a:ea typeface="Times New Roman" charset="0"/>
              </a:rPr>
              <a:t>    </a:t>
            </a:r>
            <a:r>
              <a:rPr lang="en-US" sz="900" b="1" dirty="0">
                <a:solidFill>
                  <a:srgbClr val="006699"/>
                </a:solidFill>
                <a:latin typeface="Consolas" charset="0"/>
                <a:ea typeface="Times New Roman" charset="0"/>
              </a:rPr>
              <a:t>return</a:t>
            </a:r>
            <a:r>
              <a:rPr lang="en-US" sz="900" dirty="0">
                <a:solidFill>
                  <a:srgbClr val="000000"/>
                </a:solidFill>
                <a:latin typeface="Consolas" charset="0"/>
                <a:ea typeface="Times New Roman" charset="0"/>
              </a:rPr>
              <a:t> </a:t>
            </a:r>
            <a:r>
              <a:rPr lang="en-US" sz="900" dirty="0" err="1">
                <a:solidFill>
                  <a:srgbClr val="000000"/>
                </a:solidFill>
                <a:latin typeface="Consolas" charset="0"/>
                <a:ea typeface="Times New Roman" charset="0"/>
              </a:rPr>
              <a:t>new_df</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Lst>
            </a:pPr>
            <a:r>
              <a:rPr lang="en-US" sz="900" dirty="0" err="1">
                <a:solidFill>
                  <a:srgbClr val="000000"/>
                </a:solidFill>
                <a:latin typeface="Consolas" charset="0"/>
                <a:ea typeface="Times New Roman" charset="0"/>
              </a:rPr>
              <a:t>scaled_train_set,scaler_list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scale_train_data</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train_set</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Lst>
            </a:pPr>
            <a:r>
              <a:rPr lang="en-US" sz="900" dirty="0" err="1">
                <a:solidFill>
                  <a:srgbClr val="000000"/>
                </a:solidFill>
                <a:latin typeface="Consolas" charset="0"/>
                <a:ea typeface="Times New Roman" charset="0"/>
              </a:rPr>
              <a:t>scaled_test_set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apply_scaler</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test_set,scaler_list</a:t>
            </a:r>
            <a:r>
              <a:rPr lang="en-US" sz="900" dirty="0">
                <a:solidFill>
                  <a:srgbClr val="000000"/>
                </a:solidFill>
                <a:latin typeface="Consolas" charset="0"/>
                <a:ea typeface="Times New Roman" charset="0"/>
              </a:rPr>
              <a:t>)  </a:t>
            </a:r>
            <a:endParaRPr lang="en-US" sz="1200" dirty="0">
              <a:solidFill>
                <a:srgbClr val="000000"/>
              </a:solidFill>
              <a:latin typeface="Times New Roman" charset="0"/>
              <a:ea typeface="Calibri" charset="0"/>
            </a:endParaRPr>
          </a:p>
          <a:p>
            <a:pPr marL="342900" lvl="0" indent="-342900">
              <a:lnSpc>
                <a:spcPts val="1050"/>
              </a:lnSpc>
              <a:spcAft>
                <a:spcPts val="0"/>
              </a:spcAft>
              <a:tabLst>
                <a:tab pos="457200" algn="l"/>
                <a:tab pos="457200" algn="l"/>
                <a:tab pos="457200" algn="l"/>
              </a:tabLst>
            </a:pPr>
            <a:r>
              <a:rPr lang="en-US" sz="900" dirty="0" err="1">
                <a:solidFill>
                  <a:srgbClr val="000000"/>
                </a:solidFill>
                <a:latin typeface="Consolas" charset="0"/>
                <a:ea typeface="Times New Roman" charset="0"/>
              </a:rPr>
              <a:t>scaled_validation_set</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apply_scaler</a:t>
            </a:r>
            <a:r>
              <a:rPr lang="en-US" sz="900" dirty="0">
                <a:solidFill>
                  <a:srgbClr val="000000"/>
                </a:solidFill>
                <a:latin typeface="Consolas" charset="0"/>
                <a:ea typeface="Times New Roman" charset="0"/>
              </a:rPr>
              <a:t>(</a:t>
            </a:r>
            <a:r>
              <a:rPr lang="en-US" sz="900" dirty="0" err="1">
                <a:solidFill>
                  <a:srgbClr val="000000"/>
                </a:solidFill>
                <a:latin typeface="Consolas" charset="0"/>
                <a:ea typeface="Times New Roman" charset="0"/>
              </a:rPr>
              <a:t>validation_set,scaler_list</a:t>
            </a:r>
            <a:r>
              <a:rPr lang="en-US" sz="900" dirty="0">
                <a:solidFill>
                  <a:srgbClr val="000000"/>
                </a:solidFill>
                <a:latin typeface="Consolas" charset="0"/>
                <a:ea typeface="Times New Roman" charset="0"/>
              </a:rPr>
              <a:t>)  </a:t>
            </a:r>
            <a:endParaRPr lang="en-US" sz="1200" dirty="0">
              <a:solidFill>
                <a:srgbClr val="000000"/>
              </a:solidFill>
              <a:effectLst/>
              <a:latin typeface="Times New Roman" charset="0"/>
              <a:ea typeface="Calibri" charset="0"/>
            </a:endParaRPr>
          </a:p>
        </p:txBody>
      </p:sp>
    </p:spTree>
    <p:extLst>
      <p:ext uri="{BB962C8B-B14F-4D97-AF65-F5344CB8AC3E}">
        <p14:creationId xmlns:p14="http://schemas.microsoft.com/office/powerpoint/2010/main" val="221265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16666</TotalTime>
  <Words>1917</Words>
  <Application>Microsoft Macintosh PowerPoint</Application>
  <PresentationFormat>On-screen Show (4:3)</PresentationFormat>
  <Paragraphs>476</Paragraphs>
  <Slides>24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vt:lpstr>
      <vt:lpstr>Cambria Math</vt:lpstr>
      <vt:lpstr>Consolas</vt:lpstr>
      <vt:lpstr>Mangal</vt:lpstr>
      <vt:lpstr>Times New Roman</vt:lpstr>
      <vt:lpstr>Wingdings</vt:lpstr>
      <vt:lpstr>宋体</vt:lpstr>
      <vt:lpstr>Arial</vt:lpstr>
      <vt:lpstr>Office Theme</vt:lpstr>
      <vt:lpstr> Final Project  Neural Network Default Model </vt:lpstr>
      <vt:lpstr>Introduction</vt:lpstr>
      <vt:lpstr>Data Pre-processing</vt:lpstr>
      <vt:lpstr>Data Pre-processing –Cont.</vt:lpstr>
      <vt:lpstr>1 Hidden Layer Model</vt:lpstr>
      <vt:lpstr>1 Hidden Layer Model – Cont.</vt:lpstr>
      <vt:lpstr>1 Hidden Layer Model – Cont.</vt:lpstr>
      <vt:lpstr>1 Hidden Layer Model – Cont.</vt:lpstr>
      <vt:lpstr>1 Hidden Layer Model – Cont.</vt:lpstr>
      <vt:lpstr>1 Hidden Layer Model – Cont.</vt:lpstr>
      <vt:lpstr>1 Hidden Layer Model – Cont.</vt:lpstr>
      <vt:lpstr>1 Hidden Layer Model – Cont.</vt:lpstr>
      <vt:lpstr>1 Hidden Layer Model – Cont.</vt:lpstr>
      <vt:lpstr>2 Hidden Layers Model</vt:lpstr>
      <vt:lpstr>2 Hidden Layers Model – cont.</vt:lpstr>
      <vt:lpstr>2 Hidden Layers Model – cont.</vt:lpstr>
      <vt:lpstr>2 Hidden Layers Model – Cont.</vt:lpstr>
      <vt:lpstr>2 Hidden Layers Model – Cont.</vt:lpstr>
      <vt:lpstr>2 Hidden Layers Model – Cont.</vt:lpstr>
      <vt:lpstr>2 Hidden Layers Model – Cont.</vt:lpstr>
      <vt:lpstr>3 Hidden Layers Model</vt:lpstr>
      <vt:lpstr>3 Hidden Layers Model – Cont.</vt:lpstr>
      <vt:lpstr>Summary</vt:lpstr>
      <vt:lpstr>YouTube URLs, Last Page</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Russell Ding</cp:lastModifiedBy>
  <cp:revision>992</cp:revision>
  <cp:lastPrinted>2012-11-30T20:59:45Z</cp:lastPrinted>
  <dcterms:created xsi:type="dcterms:W3CDTF">2006-08-16T00:00:00Z</dcterms:created>
  <dcterms:modified xsi:type="dcterms:W3CDTF">2017-12-13T04:32:47Z</dcterms:modified>
</cp:coreProperties>
</file>