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sldIdLst>
    <p:sldId id="256" r:id="rId2"/>
    <p:sldId id="315" r:id="rId3"/>
    <p:sldId id="316" r:id="rId4"/>
    <p:sldId id="317" r:id="rId5"/>
    <p:sldId id="318" r:id="rId6"/>
    <p:sldId id="319" r:id="rId7"/>
    <p:sldId id="345" r:id="rId8"/>
    <p:sldId id="346" r:id="rId9"/>
    <p:sldId id="347" r:id="rId10"/>
    <p:sldId id="352" r:id="rId11"/>
    <p:sldId id="349" r:id="rId12"/>
    <p:sldId id="350" r:id="rId13"/>
    <p:sldId id="351" r:id="rId14"/>
    <p:sldId id="320" r:id="rId15"/>
    <p:sldId id="321" r:id="rId16"/>
    <p:sldId id="342" r:id="rId17"/>
    <p:sldId id="343" r:id="rId18"/>
    <p:sldId id="344" r:id="rId19"/>
    <p:sldId id="294" r:id="rId20"/>
    <p:sldId id="353" r:id="rId21"/>
    <p:sldId id="354" r:id="rId22"/>
    <p:sldId id="355" r:id="rId23"/>
    <p:sldId id="356" r:id="rId24"/>
    <p:sldId id="357" r:id="rId25"/>
    <p:sldId id="301" r:id="rId26"/>
    <p:sldId id="302" r:id="rId27"/>
    <p:sldId id="303" r:id="rId28"/>
    <p:sldId id="304" r:id="rId29"/>
    <p:sldId id="305" r:id="rId30"/>
    <p:sldId id="306" r:id="rId31"/>
    <p:sldId id="307" r:id="rId32"/>
    <p:sldId id="308" r:id="rId33"/>
    <p:sldId id="309" r:id="rId34"/>
    <p:sldId id="310" r:id="rId35"/>
    <p:sldId id="311" r:id="rId36"/>
    <p:sldId id="314" r:id="rId37"/>
    <p:sldId id="313"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292"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Ding" initials="RD" lastIdx="1" clrIdx="0">
    <p:extLst/>
  </p:cmAuthor>
  <p:cmAuthor id="2" name="Russell Ding" initials="RD [2]" lastIdx="1" clrIdx="1">
    <p:extLst/>
  </p:cmAuthor>
  <p:cmAuthor id="3" name="Russell Ding" initials="RD [3]" lastIdx="1" clrIdx="2">
    <p:extLst/>
  </p:cmAuthor>
  <p:cmAuthor id="4" name="Russell Ding" initials="RD [4]" lastIdx="1" clrIdx="3">
    <p:extLst/>
  </p:cmAuthor>
  <p:cmAuthor id="5" name="Russell Ding" initials="RD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30"/>
    <p:restoredTop sz="73798"/>
  </p:normalViewPr>
  <p:slideViewPr>
    <p:cSldViewPr snapToGrid="0" snapToObjects="1">
      <p:cViewPr>
        <p:scale>
          <a:sx n="83" d="100"/>
          <a:sy n="83" d="100"/>
        </p:scale>
        <p:origin x="1072" y="-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commentAuthors" Target="commentAuthors.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3-12T19:15:22.371" idx="1">
    <p:pos x="1416" y="1529"/>
    <p:text>evidence, factor portfolio has negative beta...</p:text>
    <p:extLst>
      <p:ext uri="{C676402C-5697-4E1C-873F-D02D1690AC5C}">
        <p15:threadingInfo xmlns:p15="http://schemas.microsoft.com/office/powerpoint/2012/main" timeZoneBias="420"/>
      </p:ext>
    </p:extLst>
  </p:cm>
  <p:cm authorId="3" dt="2017-03-12T19:16:12.342" idx="1">
    <p:pos x="2622" y="3284"/>
    <p:text>Explain why include: because it is also short-term effect</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3-12T19:17:34.751" idx="1">
    <p:pos x="1125" y="355"/>
    <p:text>mention size effect</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17-03-12T19:19:08.212" idx="1">
    <p:pos x="1130" y="318"/>
    <p:text>mention the rational</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D7AF6-C5B5-184A-8736-E37935217E34}" type="datetimeFigureOut">
              <a:rPr kumimoji="1" lang="zh-CN" altLang="en-US" smtClean="0"/>
              <a:t>2017/3/13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D3D0B-9C67-4741-B31B-E747B02E8B6A}" type="slidenum">
              <a:rPr kumimoji="1" lang="zh-CN" altLang="en-US" smtClean="0"/>
              <a:t>‹#›</a:t>
            </a:fld>
            <a:endParaRPr kumimoji="1" lang="zh-CN" altLang="en-US"/>
          </a:p>
        </p:txBody>
      </p:sp>
    </p:spTree>
    <p:extLst>
      <p:ext uri="{BB962C8B-B14F-4D97-AF65-F5344CB8AC3E}">
        <p14:creationId xmlns:p14="http://schemas.microsoft.com/office/powerpoint/2010/main" val="102373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69D3D0B-9C67-4741-B31B-E747B02E8B6A}" type="slidenum">
              <a:rPr kumimoji="1" lang="zh-CN" altLang="en-US" smtClean="0"/>
              <a:t>1</a:t>
            </a:fld>
            <a:endParaRPr kumimoji="1" lang="zh-CN" altLang="en-US"/>
          </a:p>
        </p:txBody>
      </p:sp>
    </p:spTree>
    <p:extLst>
      <p:ext uri="{BB962C8B-B14F-4D97-AF65-F5344CB8AC3E}">
        <p14:creationId xmlns:p14="http://schemas.microsoft.com/office/powerpoint/2010/main" val="313317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we see</a:t>
            </a:r>
            <a:r>
              <a:rPr lang="en-US" baseline="0" dirty="0" smtClean="0"/>
              <a:t> in the previous section, the long-term puzzle is driven by short-term volatility puzzle. In this section, we would like to </a:t>
            </a:r>
            <a:r>
              <a:rPr lang="en-US" baseline="0" dirty="0" smtClean="0"/>
              <a:t>analyze from the angle of market frictions. go </a:t>
            </a:r>
            <a:r>
              <a:rPr lang="en-US" baseline="0" dirty="0" smtClean="0"/>
              <a:t>more deeply to understand why short-term volatility puzzle </a:t>
            </a:r>
            <a:r>
              <a:rPr lang="en-US" baseline="0" dirty="0" smtClean="0"/>
              <a:t>exists, why it persists before 2004, </a:t>
            </a:r>
            <a:r>
              <a:rPr lang="en-US" baseline="0" dirty="0" smtClean="0"/>
              <a:t>and why it </a:t>
            </a:r>
            <a:r>
              <a:rPr lang="en-US" baseline="0" dirty="0" smtClean="0"/>
              <a:t>diminishes after 2004.</a:t>
            </a:r>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25</a:t>
            </a:fld>
            <a:endParaRPr kumimoji="1" lang="zh-CN" altLang="en-US"/>
          </a:p>
        </p:txBody>
      </p:sp>
    </p:spTree>
    <p:extLst>
      <p:ext uri="{BB962C8B-B14F-4D97-AF65-F5344CB8AC3E}">
        <p14:creationId xmlns:p14="http://schemas.microsoft.com/office/powerpoint/2010/main" val="162151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kumimoji="1" lang="en-US" altLang="zh-CN" sz="2000" dirty="0" smtClean="0"/>
              <a:t>This is the volatility factor portfolio return.</a:t>
            </a:r>
          </a:p>
          <a:p>
            <a:pPr lvl="1"/>
            <a:endParaRPr kumimoji="1" lang="en-US" altLang="zh-CN" sz="2000" dirty="0" smtClean="0"/>
          </a:p>
          <a:p>
            <a:pPr lvl="1"/>
            <a:r>
              <a:rPr kumimoji="1" lang="en-US" altLang="zh-CN" sz="2000" dirty="0" smtClean="0"/>
              <a:t>So, our first question is why short-term volatility factor portfolio generates such a</a:t>
            </a:r>
            <a:r>
              <a:rPr kumimoji="1" lang="en-US" altLang="zh-CN" sz="2000" baseline="0" dirty="0" smtClean="0"/>
              <a:t> high return before 2004? Our hypothesis is that stocks with high volatility have higher disagreement.  Under short sale constraints, only the optimistic view can be expressed. Thus, the stocks would be overpriced. The key point here is the short sell constraints. </a:t>
            </a:r>
            <a:endParaRPr kumimoji="1" lang="en-US" altLang="zh-CN" sz="2000" dirty="0" smtClean="0"/>
          </a:p>
          <a:p>
            <a:pPr lvl="1"/>
            <a:endParaRPr kumimoji="1" lang="en-US" altLang="zh-CN" sz="2000" dirty="0" smtClean="0"/>
          </a:p>
          <a:p>
            <a:pPr lvl="1"/>
            <a:r>
              <a:rPr kumimoji="1" lang="en-US" altLang="zh-CN" sz="2000" dirty="0" smtClean="0"/>
              <a:t>Our second question is why the return of the factor portfolio diminishes after 2004? One</a:t>
            </a:r>
            <a:r>
              <a:rPr kumimoji="1" lang="en-US" altLang="zh-CN" sz="2000" baseline="0" dirty="0" smtClean="0"/>
              <a:t> possibility is that the abnormal return is arbitraged away. </a:t>
            </a:r>
          </a:p>
          <a:p>
            <a:pPr lvl="1"/>
            <a:r>
              <a:rPr kumimoji="1" lang="en-US" altLang="zh-CN" sz="2000" dirty="0" smtClean="0"/>
              <a:t>Another possibility is that people don’t chase after high volatility that much.</a:t>
            </a:r>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26</a:t>
            </a:fld>
            <a:endParaRPr kumimoji="1" lang="zh-CN" altLang="en-US"/>
          </a:p>
        </p:txBody>
      </p:sp>
    </p:spTree>
    <p:extLst>
      <p:ext uri="{BB962C8B-B14F-4D97-AF65-F5344CB8AC3E}">
        <p14:creationId xmlns:p14="http://schemas.microsoft.com/office/powerpoint/2010/main" val="142029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see in the table, not only return of the factor portfolio decreases. The alpha of the factor portfolio also decreases after 2004. </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27</a:t>
            </a:fld>
            <a:endParaRPr kumimoji="1" lang="zh-CN" altLang="en-US"/>
          </a:p>
        </p:txBody>
      </p:sp>
    </p:spTree>
    <p:extLst>
      <p:ext uri="{BB962C8B-B14F-4D97-AF65-F5344CB8AC3E}">
        <p14:creationId xmlns:p14="http://schemas.microsoft.com/office/powerpoint/2010/main" val="1628867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a:t>
            </a:r>
            <a:r>
              <a:rPr lang="en-US" baseline="0" dirty="0" smtClean="0"/>
              <a:t> two </a:t>
            </a:r>
            <a:r>
              <a:rPr lang="en-US" dirty="0" smtClean="0"/>
              <a:t>measurements</a:t>
            </a:r>
            <a:r>
              <a:rPr lang="en-US" baseline="0" dirty="0" smtClean="0"/>
              <a:t> for market frictions, one is short sale fees, another is transaction cost.</a:t>
            </a:r>
          </a:p>
          <a:p>
            <a:endParaRPr lang="en-US" dirty="0" smtClean="0"/>
          </a:p>
          <a:p>
            <a:r>
              <a:rPr lang="en-US" sz="1200" kern="1200" dirty="0" smtClean="0">
                <a:solidFill>
                  <a:schemeClr val="tx1"/>
                </a:solidFill>
                <a:effectLst/>
                <a:latin typeface="+mn-lt"/>
                <a:ea typeface="+mn-ea"/>
                <a:cs typeface="+mn-cs"/>
              </a:rPr>
              <a:t>We use the indicative short fee on WRDS (</a:t>
            </a:r>
            <a:r>
              <a:rPr lang="en-US" sz="1200" kern="1200" dirty="0" err="1" smtClean="0">
                <a:solidFill>
                  <a:schemeClr val="tx1"/>
                </a:solidFill>
                <a:effectLst/>
                <a:latin typeface="+mn-lt"/>
                <a:ea typeface="+mn-ea"/>
                <a:cs typeface="+mn-cs"/>
              </a:rPr>
              <a:t>Markit</a:t>
            </a:r>
            <a:r>
              <a:rPr lang="en-US" sz="1200" kern="1200" dirty="0" smtClean="0">
                <a:solidFill>
                  <a:schemeClr val="tx1"/>
                </a:solidFill>
                <a:effectLst/>
                <a:latin typeface="+mn-lt"/>
                <a:ea typeface="+mn-ea"/>
                <a:cs typeface="+mn-cs"/>
              </a:rPr>
              <a:t> database) as a proxy of short constraint level. Indicative short fee is defined as the difference between Fed Fund Rate and indicative short rebate. </a:t>
            </a:r>
          </a:p>
          <a:p>
            <a:r>
              <a:rPr lang="en-US" sz="1200" kern="1200" dirty="0" smtClean="0">
                <a:solidFill>
                  <a:schemeClr val="tx1"/>
                </a:solidFill>
                <a:effectLst/>
                <a:latin typeface="+mn-lt"/>
                <a:ea typeface="+mn-ea"/>
                <a:cs typeface="+mn-cs"/>
              </a:rPr>
              <a:t>We calculate the short sale fee</a:t>
            </a:r>
            <a:r>
              <a:rPr lang="en-US" sz="1200" kern="1200" baseline="0" dirty="0" smtClean="0">
                <a:solidFill>
                  <a:schemeClr val="tx1"/>
                </a:solidFill>
                <a:effectLst/>
                <a:latin typeface="+mn-lt"/>
                <a:ea typeface="+mn-ea"/>
                <a:cs typeface="+mn-cs"/>
              </a:rPr>
              <a:t> of a portfolio as the weighted average of the short fees on individual stocks.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Transaction</a:t>
            </a:r>
            <a:r>
              <a:rPr lang="en-US" sz="1200" kern="1200" baseline="0" dirty="0" smtClean="0">
                <a:solidFill>
                  <a:schemeClr val="tx1"/>
                </a:solidFill>
                <a:effectLst/>
                <a:latin typeface="+mn-lt"/>
                <a:ea typeface="+mn-ea"/>
                <a:cs typeface="+mn-cs"/>
              </a:rPr>
              <a:t> cost is calculated as the turnover rate times the fixed cost. </a:t>
            </a:r>
          </a:p>
          <a:p>
            <a:r>
              <a:rPr lang="en-US" sz="1200" kern="1200" baseline="0" dirty="0" smtClean="0">
                <a:solidFill>
                  <a:schemeClr val="tx1"/>
                </a:solidFill>
                <a:effectLst/>
                <a:latin typeface="+mn-lt"/>
                <a:ea typeface="+mn-ea"/>
                <a:cs typeface="+mn-cs"/>
              </a:rPr>
              <a:t>We estimate the fixed cost </a:t>
            </a:r>
            <a:r>
              <a:rPr lang="en-US" baseline="0" dirty="0" smtClean="0"/>
              <a:t>based on both market practitioner views and academic research, which ranges from 40 bps to 200 bps.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do not aim to provide an accurate calculation of transaction costs. Instead, we would like to provide a conservative, yet sensible estimate to assess the impact of market friction on factor portfolio return.</a:t>
            </a:r>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28</a:t>
            </a:fld>
            <a:endParaRPr kumimoji="1" lang="zh-CN" altLang="en-US"/>
          </a:p>
        </p:txBody>
      </p:sp>
    </p:spTree>
    <p:extLst>
      <p:ext uri="{BB962C8B-B14F-4D97-AF65-F5344CB8AC3E}">
        <p14:creationId xmlns:p14="http://schemas.microsoft.com/office/powerpoint/2010/main" val="202363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go more details</a:t>
            </a:r>
            <a:r>
              <a:rPr lang="en-US" sz="1200" kern="1200" baseline="0" dirty="0" smtClean="0">
                <a:solidFill>
                  <a:schemeClr val="tx1"/>
                </a:solidFill>
                <a:effectLst/>
                <a:latin typeface="+mn-lt"/>
                <a:ea typeface="+mn-ea"/>
                <a:cs typeface="+mn-cs"/>
              </a:rPr>
              <a:t> into the short sales data first.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number of stocks with short fees</a:t>
            </a:r>
            <a:r>
              <a:rPr lang="en-US" sz="1200" kern="1200" baseline="0" dirty="0" smtClean="0">
                <a:solidFill>
                  <a:schemeClr val="tx1"/>
                </a:solidFill>
                <a:effectLst/>
                <a:latin typeface="+mn-lt"/>
                <a:ea typeface="+mn-ea"/>
                <a:cs typeface="+mn-cs"/>
              </a:rPr>
              <a:t> data, we observe that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2004, the number of stocks whose short fee data are available is limited.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because the </a:t>
            </a:r>
            <a:r>
              <a:rPr lang="en-US" sz="1200" kern="1200" dirty="0" smtClean="0">
                <a:solidFill>
                  <a:schemeClr val="tx1"/>
                </a:solidFill>
                <a:effectLst/>
                <a:latin typeface="+mn-lt"/>
                <a:ea typeface="+mn-ea"/>
                <a:cs typeface="+mn-cs"/>
              </a:rPr>
              <a:t>database </a:t>
            </a:r>
            <a:r>
              <a:rPr lang="en-US" sz="1200" kern="1200" dirty="0" smtClean="0">
                <a:solidFill>
                  <a:schemeClr val="tx1"/>
                </a:solidFill>
                <a:effectLst/>
                <a:latin typeface="+mn-lt"/>
                <a:ea typeface="+mn-ea"/>
                <a:cs typeface="+mn-cs"/>
              </a:rPr>
              <a:t>was still under construction.</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we observe a sharp dip of the number around 2008. This is because of the SEC short ban.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general, the 5th quintile portfolio has the smallest number of available </a:t>
            </a:r>
            <a:r>
              <a:rPr lang="en-US" sz="1200" kern="1200" dirty="0" smtClean="0">
                <a:solidFill>
                  <a:schemeClr val="tx1"/>
                </a:solidFill>
                <a:effectLst/>
                <a:latin typeface="+mn-lt"/>
                <a:ea typeface="+mn-ea"/>
                <a:cs typeface="+mn-cs"/>
              </a:rPr>
              <a:t>stocks.</a:t>
            </a:r>
            <a:r>
              <a:rPr lang="en-US" sz="1200" kern="1200" baseline="0" dirty="0" smtClean="0">
                <a:solidFill>
                  <a:schemeClr val="tx1"/>
                </a:solidFill>
                <a:effectLst/>
                <a:latin typeface="+mn-lt"/>
                <a:ea typeface="+mn-ea"/>
                <a:cs typeface="+mn-cs"/>
              </a:rPr>
              <a:t> This might </a:t>
            </a:r>
            <a:r>
              <a:rPr lang="en-US" sz="1200" kern="1200" dirty="0" err="1" smtClean="0">
                <a:solidFill>
                  <a:schemeClr val="tx1"/>
                </a:solidFill>
                <a:effectLst/>
                <a:latin typeface="+mn-lt"/>
                <a:ea typeface="+mn-ea"/>
                <a:cs typeface="+mn-cs"/>
              </a:rPr>
              <a:t>resufrom</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either more missing data or more stocks ineligible to short (infinity short fee). If the former, the sample size is still reasonably large to provide an accurate estimate of the average short fee. If the latter, it further proves that the stocks in portfolio 5 is harder to short than others.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29</a:t>
            </a:fld>
            <a:endParaRPr kumimoji="1" lang="zh-CN" altLang="en-US"/>
          </a:p>
        </p:txBody>
      </p:sp>
    </p:spTree>
    <p:extLst>
      <p:ext uri="{BB962C8B-B14F-4D97-AF65-F5344CB8AC3E}">
        <p14:creationId xmlns:p14="http://schemas.microsoft.com/office/powerpoint/2010/main" val="203831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each portfolio,</a:t>
            </a:r>
            <a:r>
              <a:rPr lang="en-US" sz="1200" kern="1200" baseline="0" dirty="0" smtClean="0">
                <a:solidFill>
                  <a:schemeClr val="tx1"/>
                </a:solidFill>
                <a:effectLst/>
                <a:latin typeface="+mn-lt"/>
                <a:ea typeface="+mn-ea"/>
                <a:cs typeface="+mn-cs"/>
              </a:rPr>
              <a:t> we use the stock level data to calculate the weighted average short fee.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observe that after 2004, the average short fee level for a portfolio is consistent with its volatility ranking. Particularly, the highest volatility quintile has the highest average short fee.</a:t>
            </a:r>
            <a:r>
              <a:rPr lang="en-US" sz="1200" kern="1200" baseline="0" dirty="0" smtClean="0">
                <a:solidFill>
                  <a:schemeClr val="tx1"/>
                </a:solidFill>
                <a:effectLst/>
                <a:latin typeface="+mn-lt"/>
                <a:ea typeface="+mn-ea"/>
                <a:cs typeface="+mn-cs"/>
              </a:rPr>
              <a:t> What does it mean? It means that high volatility stocks are indeed most constrained by short sales. It supports our first hypothesis that high volatility stocks are overpriced due to </a:t>
            </a:r>
            <a:r>
              <a:rPr lang="en-US" sz="1200" kern="1200" dirty="0" smtClean="0">
                <a:solidFill>
                  <a:schemeClr val="tx1"/>
                </a:solidFill>
                <a:effectLst/>
                <a:latin typeface="+mn-lt"/>
                <a:ea typeface="+mn-ea"/>
                <a:cs typeface="+mn-cs"/>
              </a:rPr>
              <a:t>short constraints.</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fee for</a:t>
            </a:r>
            <a:r>
              <a:rPr lang="en-US" sz="1200" kern="1200" baseline="0" dirty="0" smtClean="0">
                <a:solidFill>
                  <a:schemeClr val="tx1"/>
                </a:solidFill>
                <a:effectLst/>
                <a:latin typeface="+mn-lt"/>
                <a:ea typeface="+mn-ea"/>
                <a:cs typeface="+mn-cs"/>
              </a:rPr>
              <a:t> the 5</a:t>
            </a:r>
            <a:r>
              <a:rPr lang="en-US" sz="1200" kern="1200" baseline="30000" dirty="0" smtClean="0">
                <a:solidFill>
                  <a:schemeClr val="tx1"/>
                </a:solidFill>
                <a:effectLst/>
                <a:latin typeface="+mn-lt"/>
                <a:ea typeface="+mn-ea"/>
                <a:cs typeface="+mn-cs"/>
              </a:rPr>
              <a:t>th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quintle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follows an upper trend before 2009 and stays relatively high in the same level,</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a:t>
            </a:r>
            <a:r>
              <a:rPr lang="en-US" sz="1200" kern="1200" baseline="0" dirty="0" smtClean="0">
                <a:solidFill>
                  <a:schemeClr val="tx1"/>
                </a:solidFill>
                <a:effectLst/>
                <a:latin typeface="+mn-lt"/>
                <a:ea typeface="+mn-ea"/>
                <a:cs typeface="+mn-cs"/>
              </a:rPr>
              <a:t> reason for which is unclear.</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30</a:t>
            </a:fld>
            <a:endParaRPr kumimoji="1" lang="zh-CN" altLang="en-US"/>
          </a:p>
        </p:txBody>
      </p:sp>
    </p:spTree>
    <p:extLst>
      <p:ext uri="{BB962C8B-B14F-4D97-AF65-F5344CB8AC3E}">
        <p14:creationId xmlns:p14="http://schemas.microsoft.com/office/powerpoint/2010/main" val="4033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Once we know that</a:t>
            </a:r>
            <a:r>
              <a:rPr lang="en-US" sz="1200" kern="1200" baseline="0" dirty="0" smtClean="0">
                <a:solidFill>
                  <a:schemeClr val="tx1"/>
                </a:solidFill>
                <a:effectLst/>
                <a:latin typeface="+mn-lt"/>
                <a:ea typeface="+mn-ea"/>
                <a:cs typeface="+mn-cs"/>
              </a:rPr>
              <a:t> short constraint is an important reason for the volatility puzzle coming into existence. We are going to investigate whether this abnormal return can be arbitraged in practice, and whether the diminishing factor return is due to arbitrage.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first look at the average turnover rate for each portfolio. W</a:t>
            </a:r>
            <a:r>
              <a:rPr lang="en-US" sz="1200" kern="1200" dirty="0" smtClean="0">
                <a:solidFill>
                  <a:schemeClr val="tx1"/>
                </a:solidFill>
                <a:effectLst/>
                <a:latin typeface="+mn-lt"/>
                <a:ea typeface="+mn-ea"/>
                <a:cs typeface="+mn-cs"/>
              </a:rPr>
              <a:t>e observe that the 5</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portfolio with the highest volatility has the highest turnover rate, which potentially leads</a:t>
            </a:r>
            <a:r>
              <a:rPr lang="en-US" sz="1200" kern="1200" baseline="0" dirty="0" smtClean="0">
                <a:solidFill>
                  <a:schemeClr val="tx1"/>
                </a:solidFill>
                <a:effectLst/>
                <a:latin typeface="+mn-lt"/>
                <a:ea typeface="+mn-ea"/>
                <a:cs typeface="+mn-cs"/>
              </a:rPr>
              <a:t> to higher transaction costs.</a:t>
            </a:r>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31</a:t>
            </a:fld>
            <a:endParaRPr kumimoji="1" lang="zh-CN" altLang="en-US"/>
          </a:p>
        </p:txBody>
      </p:sp>
    </p:spTree>
    <p:extLst>
      <p:ext uri="{BB962C8B-B14F-4D97-AF65-F5344CB8AC3E}">
        <p14:creationId xmlns:p14="http://schemas.microsoft.com/office/powerpoint/2010/main" val="696650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we quantify</a:t>
            </a:r>
            <a:r>
              <a:rPr lang="en-US" baseline="0" dirty="0" smtClean="0"/>
              <a:t> our intuition of the impact of transaction cost. We </a:t>
            </a:r>
            <a:r>
              <a:rPr lang="en-US" dirty="0" smtClean="0"/>
              <a:t>measure the performance</a:t>
            </a:r>
            <a:r>
              <a:rPr lang="en-US" baseline="0" dirty="0" smtClean="0"/>
              <a:t> of factor portfolio for idiosyncratic volatility after transaction costs.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test the return with transaction cost from 0 to 200 bps. The threshold cost is the cost to make the return / alpha zero.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Firstly, the threshold cost to make arithmetic mean return breakeven is only 26 bps. It doesn’t even reach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lower bound of our transaction cost estimate of 40 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Secondly,</a:t>
            </a:r>
            <a:r>
              <a:rPr lang="en-US" sz="1200" kern="1200" baseline="0" dirty="0" smtClean="0">
                <a:solidFill>
                  <a:schemeClr val="tx1"/>
                </a:solidFill>
                <a:effectLst/>
                <a:latin typeface="+mn-lt"/>
                <a:ea typeface="+mn-ea"/>
                <a:cs typeface="+mn-cs"/>
              </a:rPr>
              <a:t> we observe that </a:t>
            </a:r>
            <a:r>
              <a:rPr lang="en-US" sz="1200" kern="1200" dirty="0" smtClean="0">
                <a:solidFill>
                  <a:schemeClr val="tx1"/>
                </a:solidFill>
                <a:effectLst/>
                <a:latin typeface="+mn-lt"/>
                <a:ea typeface="+mn-ea"/>
                <a:cs typeface="+mn-cs"/>
              </a:rPr>
              <a:t>CAPM and FF-3 alphas can tolerate higher transaction cost up to around 40 ~ 50 bps.</a:t>
            </a:r>
            <a:r>
              <a:rPr lang="en-US" sz="1200" kern="1200" baseline="0" dirty="0" smtClean="0">
                <a:solidFill>
                  <a:schemeClr val="tx1"/>
                </a:solidFill>
                <a:effectLst/>
                <a:latin typeface="+mn-lt"/>
                <a:ea typeface="+mn-ea"/>
                <a:cs typeface="+mn-cs"/>
              </a:rPr>
              <a:t> To capture that, we need to </a:t>
            </a:r>
            <a:r>
              <a:rPr lang="en-US" sz="1200" kern="1200" dirty="0" smtClean="0">
                <a:solidFill>
                  <a:schemeClr val="tx1"/>
                </a:solidFill>
                <a:effectLst/>
                <a:latin typeface="+mn-lt"/>
                <a:ea typeface="+mn-ea"/>
                <a:cs typeface="+mn-cs"/>
              </a:rPr>
              <a:t>hedge the risk from market factor or FF-3 factors,</a:t>
            </a:r>
            <a:r>
              <a:rPr lang="en-US" sz="1200" kern="1200" baseline="0" dirty="0" smtClean="0">
                <a:solidFill>
                  <a:schemeClr val="tx1"/>
                </a:solidFill>
                <a:effectLst/>
                <a:latin typeface="+mn-lt"/>
                <a:ea typeface="+mn-ea"/>
                <a:cs typeface="+mn-cs"/>
              </a:rPr>
              <a:t> which can be costly</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Either way, [1-5] portfolio barely provides satisfactory post transaction cost returns.</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32</a:t>
            </a:fld>
            <a:endParaRPr kumimoji="1" lang="zh-CN" altLang="en-US"/>
          </a:p>
        </p:txBody>
      </p:sp>
    </p:spTree>
    <p:extLst>
      <p:ext uri="{BB962C8B-B14F-4D97-AF65-F5344CB8AC3E}">
        <p14:creationId xmlns:p14="http://schemas.microsoft.com/office/powerpoint/2010/main" val="1371216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kumimoji="1" lang="en-US" altLang="zh-CN" sz="2000" baseline="0" dirty="0" smtClean="0"/>
              <a:t>We then add the short selling fees and test the return from 2004 to 2016. We observe the IVOL factor return is already negative when transaction is zero. This is due to first decreasing spread after 2004 and second the inclusion of short sale fees.</a:t>
            </a:r>
          </a:p>
          <a:p>
            <a:pPr lvl="1"/>
            <a:endParaRPr kumimoji="1" lang="en-US" sz="2000" baseline="0" dirty="0" smtClean="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33</a:t>
            </a:fld>
            <a:endParaRPr kumimoji="1" lang="zh-CN" altLang="en-US"/>
          </a:p>
        </p:txBody>
      </p:sp>
    </p:spTree>
    <p:extLst>
      <p:ext uri="{BB962C8B-B14F-4D97-AF65-F5344CB8AC3E}">
        <p14:creationId xmlns:p14="http://schemas.microsoft.com/office/powerpoint/2010/main" val="185881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the reasons we investigate long term volatility is that long term volatility could potentially be a more persistent alpha signal than short term volatility, thus requires less turnover for trading on it. We did the same profitability analysis on long term volatility signal.</a:t>
            </a:r>
            <a:endParaRPr lang="en-GB"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34</a:t>
            </a:fld>
            <a:endParaRPr kumimoji="1" lang="zh-CN" altLang="en-US"/>
          </a:p>
        </p:txBody>
      </p:sp>
    </p:spTree>
    <p:extLst>
      <p:ext uri="{BB962C8B-B14F-4D97-AF65-F5344CB8AC3E}">
        <p14:creationId xmlns:p14="http://schemas.microsoft.com/office/powerpoint/2010/main" val="60903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15</a:t>
            </a:fld>
            <a:endParaRPr kumimoji="1" lang="zh-CN" altLang="en-US"/>
          </a:p>
        </p:txBody>
      </p:sp>
    </p:spTree>
    <p:extLst>
      <p:ext uri="{BB962C8B-B14F-4D97-AF65-F5344CB8AC3E}">
        <p14:creationId xmlns:p14="http://schemas.microsoft.com/office/powerpoint/2010/main" val="535269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we see, with lower turnover, the threshold cost is actually higher for long term volatility. But it still doesn’t meet the lower bound of our estimation. This could be due to that the spread for long-term volatility is too low to make it profitable.</a:t>
            </a:r>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35</a:t>
            </a:fld>
            <a:endParaRPr kumimoji="1" lang="zh-CN" altLang="en-US"/>
          </a:p>
        </p:txBody>
      </p:sp>
    </p:spTree>
    <p:extLst>
      <p:ext uri="{BB962C8B-B14F-4D97-AF65-F5344CB8AC3E}">
        <p14:creationId xmlns:p14="http://schemas.microsoft.com/office/powerpoint/2010/main" val="609498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adding short sales cost, the</a:t>
            </a:r>
            <a:r>
              <a:rPr lang="en-US" baseline="0" dirty="0" smtClean="0"/>
              <a:t> return turns negative even if we assume transaction cost is zero.</a:t>
            </a:r>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36</a:t>
            </a:fld>
            <a:endParaRPr kumimoji="1" lang="zh-CN" altLang="en-US"/>
          </a:p>
        </p:txBody>
      </p:sp>
    </p:spTree>
    <p:extLst>
      <p:ext uri="{BB962C8B-B14F-4D97-AF65-F5344CB8AC3E}">
        <p14:creationId xmlns:p14="http://schemas.microsoft.com/office/powerpoint/2010/main" val="2129071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conclude, turnover rate and market friction (transaction cost + short fee) are too high to allow the long-short portfolio profitable. </a:t>
            </a:r>
            <a:endParaRPr lang="en-US" sz="1200" kern="1200" baseline="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thing to notice is that e</a:t>
            </a:r>
            <a:r>
              <a:rPr lang="en-US" sz="1200" kern="1200" dirty="0" smtClean="0">
                <a:solidFill>
                  <a:schemeClr val="tx1"/>
                </a:solidFill>
                <a:effectLst/>
                <a:latin typeface="+mn-lt"/>
                <a:ea typeface="+mn-ea"/>
                <a:cs typeface="+mn-cs"/>
              </a:rPr>
              <a:t>ven if trading on volatility factor portfolio were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profitable, the strategy would entail a lot of liquidity risk.</a:t>
            </a:r>
            <a:r>
              <a:rPr lang="en-US" sz="1200" kern="1200" baseline="0" dirty="0" smtClean="0">
                <a:solidFill>
                  <a:schemeClr val="tx1"/>
                </a:solidFill>
                <a:effectLst/>
                <a:latin typeface="+mn-lt"/>
                <a:ea typeface="+mn-ea"/>
                <a:cs typeface="+mn-cs"/>
              </a:rPr>
              <a:t> Because </a:t>
            </a:r>
            <a:r>
              <a:rPr lang="en-US" sz="1200" kern="1200" dirty="0" smtClean="0">
                <a:solidFill>
                  <a:schemeClr val="tx1"/>
                </a:solidFill>
                <a:effectLst/>
                <a:latin typeface="+mn-lt"/>
                <a:ea typeface="+mn-ea"/>
                <a:cs typeface="+mn-cs"/>
              </a:rPr>
              <a:t>it requires shorting the most illiquid and highly volatile stocks. The tail risk plus margin call could easily wipe out investors’ position.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it is impractical</a:t>
            </a:r>
            <a:r>
              <a:rPr lang="en-US" sz="1200" kern="1200" baseline="0" dirty="0" smtClean="0">
                <a:solidFill>
                  <a:schemeClr val="tx1"/>
                </a:solidFill>
                <a:effectLst/>
                <a:latin typeface="+mn-lt"/>
                <a:ea typeface="+mn-ea"/>
                <a:cs typeface="+mn-cs"/>
              </a:rPr>
              <a:t> to execute the arbitrage both before 2004 and after 2004. T</a:t>
            </a:r>
            <a:r>
              <a:rPr lang="en-US" sz="1200" kern="1200" dirty="0" smtClean="0">
                <a:solidFill>
                  <a:schemeClr val="tx1"/>
                </a:solidFill>
                <a:effectLst/>
                <a:latin typeface="+mn-lt"/>
                <a:ea typeface="+mn-ea"/>
                <a:cs typeface="+mn-cs"/>
              </a:rPr>
              <a:t>his limit of arbitrage</a:t>
            </a:r>
            <a:r>
              <a:rPr lang="en-US" sz="1200" kern="1200" baseline="0" dirty="0" smtClean="0">
                <a:solidFill>
                  <a:schemeClr val="tx1"/>
                </a:solidFill>
                <a:effectLst/>
                <a:latin typeface="+mn-lt"/>
                <a:ea typeface="+mn-ea"/>
                <a:cs typeface="+mn-cs"/>
              </a:rPr>
              <a:t> explains </a:t>
            </a:r>
            <a:r>
              <a:rPr lang="en-US" sz="1200" kern="1200" dirty="0" smtClean="0">
                <a:solidFill>
                  <a:schemeClr val="tx1"/>
                </a:solidFill>
                <a:effectLst/>
                <a:latin typeface="+mn-lt"/>
                <a:ea typeface="+mn-ea"/>
                <a:cs typeface="+mn-cs"/>
              </a:rPr>
              <a:t>the persistence of the volatility anomaly.</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conclusion here also helps us to understand the diminishment of positive return of the short-term volatility factor after 2004.</a:t>
            </a:r>
          </a:p>
          <a:p>
            <a:r>
              <a:rPr lang="en-US" sz="1200" kern="1200" dirty="0" smtClean="0">
                <a:solidFill>
                  <a:schemeClr val="tx1"/>
                </a:solidFill>
                <a:effectLst/>
                <a:latin typeface="+mn-lt"/>
                <a:ea typeface="+mn-ea"/>
                <a:cs typeface="+mn-cs"/>
              </a:rPr>
              <a:t>Since the market friction is so high, it is unlikely that the abnormal</a:t>
            </a:r>
            <a:r>
              <a:rPr lang="en-US" sz="1200" kern="1200" baseline="0" dirty="0" smtClean="0">
                <a:solidFill>
                  <a:schemeClr val="tx1"/>
                </a:solidFill>
                <a:effectLst/>
                <a:latin typeface="+mn-lt"/>
                <a:ea typeface="+mn-ea"/>
                <a:cs typeface="+mn-cs"/>
              </a:rPr>
              <a:t> return of volatility factor is arbitraged away.</a:t>
            </a:r>
            <a:r>
              <a:rPr lang="en-US" sz="1200" kern="1200" dirty="0" smtClean="0">
                <a:solidFill>
                  <a:schemeClr val="tx1"/>
                </a:solidFill>
                <a:effectLst/>
                <a:latin typeface="+mn-lt"/>
                <a:ea typeface="+mn-ea"/>
                <a:cs typeface="+mn-cs"/>
              </a:rPr>
              <a:t> Thus, the second explanation that there is less demand for high volatility</a:t>
            </a:r>
            <a:r>
              <a:rPr lang="en-US" sz="1200" kern="1200" baseline="0" dirty="0" smtClean="0">
                <a:solidFill>
                  <a:schemeClr val="tx1"/>
                </a:solidFill>
                <a:effectLst/>
                <a:latin typeface="+mn-lt"/>
                <a:ea typeface="+mn-ea"/>
                <a:cs typeface="+mn-cs"/>
              </a:rPr>
              <a:t> stocks </a:t>
            </a:r>
            <a:r>
              <a:rPr lang="en-US" sz="1200" kern="1200" dirty="0" smtClean="0">
                <a:solidFill>
                  <a:schemeClr val="tx1"/>
                </a:solidFill>
                <a:effectLst/>
                <a:latin typeface="+mn-lt"/>
                <a:ea typeface="+mn-ea"/>
                <a:cs typeface="+mn-cs"/>
              </a:rPr>
              <a:t>seems more plausible.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People may simply value the low volatility stocks more and avoid the high volatility stocks much less upon the discovery of the puzzle. </a:t>
            </a:r>
            <a:endParaRPr lang="en-GB" sz="1200" kern="1200" dirty="0" smtClean="0">
              <a:solidFill>
                <a:schemeClr val="tx1"/>
              </a:solidFill>
              <a:effectLst/>
              <a:latin typeface="+mn-lt"/>
              <a:ea typeface="+mn-ea"/>
              <a:cs typeface="+mn-cs"/>
            </a:endParaRP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37</a:t>
            </a:fld>
            <a:endParaRPr kumimoji="1" lang="zh-CN" altLang="en-US"/>
          </a:p>
        </p:txBody>
      </p:sp>
    </p:spTree>
    <p:extLst>
      <p:ext uri="{BB962C8B-B14F-4D97-AF65-F5344CB8AC3E}">
        <p14:creationId xmlns:p14="http://schemas.microsoft.com/office/powerpoint/2010/main" val="126453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Beta effect,</a:t>
            </a:r>
            <a:r>
              <a:rPr lang="en-US" baseline="0" dirty="0" smtClean="0"/>
              <a:t> control </a:t>
            </a:r>
            <a:r>
              <a:rPr lang="en-US" baseline="0" dirty="0" err="1" smtClean="0"/>
              <a:t>vol</a:t>
            </a:r>
            <a:endParaRPr lang="en-US" baseline="0" dirty="0" smtClean="0"/>
          </a:p>
          <a:p>
            <a:r>
              <a:rPr lang="en-US" baseline="0" dirty="0" smtClean="0"/>
              <a:t>Volatility effect, control beta</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53</a:t>
            </a:fld>
            <a:endParaRPr kumimoji="1" lang="zh-CN" altLang="en-US"/>
          </a:p>
        </p:txBody>
      </p:sp>
    </p:spTree>
    <p:extLst>
      <p:ext uri="{BB962C8B-B14F-4D97-AF65-F5344CB8AC3E}">
        <p14:creationId xmlns:p14="http://schemas.microsoft.com/office/powerpoint/2010/main" val="46672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TVOL</a:t>
            </a:r>
            <a:r>
              <a:rPr lang="en-US" baseline="0" dirty="0" smtClean="0"/>
              <a:t> incudes the systematic risk and </a:t>
            </a:r>
            <a:r>
              <a:rPr lang="en-US" baseline="0" dirty="0" err="1" smtClean="0"/>
              <a:t>idio</a:t>
            </a:r>
            <a:r>
              <a:rPr lang="en-US" baseline="0" dirty="0" smtClean="0"/>
              <a:t> risk </a:t>
            </a:r>
          </a:p>
          <a:p>
            <a:r>
              <a:rPr lang="en-US" baseline="0" dirty="0" smtClean="0"/>
              <a:t>Hence not surprising to see lower return</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16</a:t>
            </a:fld>
            <a:endParaRPr kumimoji="1" lang="zh-CN" altLang="en-US"/>
          </a:p>
        </p:txBody>
      </p:sp>
    </p:spTree>
    <p:extLst>
      <p:ext uri="{BB962C8B-B14F-4D97-AF65-F5344CB8AC3E}">
        <p14:creationId xmlns:p14="http://schemas.microsoft.com/office/powerpoint/2010/main" val="197584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IVOL. We do not see long-term</a:t>
            </a:r>
            <a:r>
              <a:rPr lang="en-US" baseline="0" dirty="0" smtClean="0"/>
              <a:t> </a:t>
            </a:r>
            <a:r>
              <a:rPr lang="en-US" baseline="0" dirty="0" err="1" smtClean="0"/>
              <a:t>ivol</a:t>
            </a:r>
            <a:r>
              <a:rPr lang="en-US" baseline="0" dirty="0" smtClean="0"/>
              <a:t> solves the problem.</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17</a:t>
            </a:fld>
            <a:endParaRPr kumimoji="1" lang="zh-CN" altLang="en-US"/>
          </a:p>
        </p:txBody>
      </p:sp>
    </p:spTree>
    <p:extLst>
      <p:ext uri="{BB962C8B-B14F-4D97-AF65-F5344CB8AC3E}">
        <p14:creationId xmlns:p14="http://schemas.microsoft.com/office/powerpoint/2010/main" val="133888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18</a:t>
            </a:fld>
            <a:endParaRPr kumimoji="1" lang="zh-CN" altLang="en-US"/>
          </a:p>
        </p:txBody>
      </p:sp>
    </p:spTree>
    <p:extLst>
      <p:ext uri="{BB962C8B-B14F-4D97-AF65-F5344CB8AC3E}">
        <p14:creationId xmlns:p14="http://schemas.microsoft.com/office/powerpoint/2010/main" val="180386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shown in the previous two sections, the quintile portfolios constructed by sorting long term volatility show similar patterns of performance to those constructed by sorting short term volatility, though with less alpha spread. One natural explanation is that short term and long term volatilities are highly correlated.</a:t>
            </a:r>
          </a:p>
          <a:p>
            <a:r>
              <a:rPr lang="en-US" sz="1200" b="0" i="0" u="none" strike="noStrike" kern="1200" baseline="0" dirty="0" smtClean="0">
                <a:solidFill>
                  <a:schemeClr val="tx1"/>
                </a:solidFill>
                <a:latin typeface="+mn-lt"/>
                <a:ea typeface="+mn-ea"/>
                <a:cs typeface="+mn-cs"/>
              </a:rPr>
              <a:t>To test this hypothesis, we calculate the cross-sectional correlation between short term and long term volatilities for each month since 1965.</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following histogram plots the distribution of correlations between short term volatility and the 6 long term volatilities.</a:t>
            </a:r>
          </a:p>
          <a:p>
            <a:endParaRPr lang="en-US" sz="1200" b="0" i="0" u="none" strike="noStrike" kern="1200" baseline="0" dirty="0" smtClean="0">
              <a:solidFill>
                <a:schemeClr val="tx1"/>
              </a:solidFill>
              <a:latin typeface="+mn-lt"/>
              <a:ea typeface="+mn-ea"/>
              <a:cs typeface="+mn-cs"/>
            </a:endParaRPr>
          </a:p>
          <a:p>
            <a:r>
              <a:rPr lang="en-US" sz="1200" kern="1200" dirty="0" smtClean="0">
                <a:solidFill>
                  <a:schemeClr val="tx1"/>
                </a:solidFill>
                <a:effectLst/>
                <a:latin typeface="+mn-lt"/>
                <a:ea typeface="+mn-ea"/>
                <a:cs typeface="+mn-cs"/>
              </a:rPr>
              <a:t>Generally, correlations are positive with only a few outliers. We observe three noticeable patterns:</a:t>
            </a:r>
          </a:p>
          <a:p>
            <a:pPr marL="228600" indent="-228600">
              <a:buAutoNum type="arabicPeriod"/>
            </a:pPr>
            <a:r>
              <a:rPr lang="en-US" sz="1200" kern="1200" dirty="0" smtClean="0">
                <a:solidFill>
                  <a:schemeClr val="tx1"/>
                </a:solidFill>
                <a:effectLst/>
                <a:latin typeface="+mn-lt"/>
                <a:ea typeface="+mn-ea"/>
                <a:cs typeface="+mn-cs"/>
              </a:rPr>
              <a:t>long term volatilities calculated with higher frequency (weekly) returns has higher correlation with short-term volatilities than that calculated with lower frequency (monthly) returns. This is expected since short term volatility is calculated with daily returns. Long-term return of higher frequency should share more similarities with short-term return. </a:t>
            </a:r>
          </a:p>
          <a:p>
            <a:pPr marL="228600" indent="-228600">
              <a:buAutoNum type="arabicPeriod"/>
            </a:pPr>
            <a:endParaRPr lang="en-US" sz="1200" kern="1200" dirty="0" smtClean="0">
              <a:solidFill>
                <a:schemeClr val="tx1"/>
              </a:solidFill>
              <a:effectLst/>
              <a:latin typeface="+mn-lt"/>
              <a:ea typeface="+mn-ea"/>
              <a:cs typeface="+mn-cs"/>
            </a:endParaRPr>
          </a:p>
          <a:p>
            <a:pPr marL="228600" indent="-228600">
              <a:buAutoNum type="arabicPeriod"/>
            </a:pPr>
            <a:r>
              <a:rPr lang="en-US" sz="1200" kern="1200" dirty="0" smtClean="0">
                <a:solidFill>
                  <a:schemeClr val="tx1"/>
                </a:solidFill>
                <a:effectLst/>
                <a:latin typeface="+mn-lt"/>
                <a:ea typeface="+mn-ea"/>
                <a:cs typeface="+mn-cs"/>
              </a:rPr>
              <a:t>for long-term volatility calculated with monthly returns, the correlation between short-term total volatility and long-term total volatility is noticeably higher than that between short-term idiosyncratic volatility and long-term idiosyncratic volatility. Total volatility includes variances of other FF risk factors which daily return and monthly return have in common, whereas idiosyncratic volatility excludes the factor-induced common variation so that the correlation between daily and monthly returns should be reduced. We find this reduction of correlation for long-term volatility calculated using weekly returns, but with much smaller magnitude. The observations are in line with the summary statistics in Table 5‑1. The large t-statistics indicate that the correlation between total long term and short term volatilities is unlikely to be the same as that of idiosyncratic volatilities. </a:t>
            </a:r>
          </a:p>
          <a:p>
            <a:pPr marL="228600" indent="-228600">
              <a:buAutoNum type="arabicPeriod"/>
            </a:pPr>
            <a:endParaRPr lang="en-US" sz="1200" kern="1200" dirty="0" smtClean="0">
              <a:solidFill>
                <a:schemeClr val="tx1"/>
              </a:solidFill>
              <a:effectLst/>
              <a:latin typeface="+mn-lt"/>
              <a:ea typeface="+mn-ea"/>
              <a:cs typeface="+mn-cs"/>
            </a:endParaRPr>
          </a:p>
          <a:p>
            <a:pPr marL="228600" indent="-228600">
              <a:buAutoNum type="arabicPeriod"/>
            </a:pPr>
            <a:r>
              <a:rPr lang="en-US" sz="1200" kern="1200" dirty="0" smtClean="0">
                <a:solidFill>
                  <a:schemeClr val="tx1"/>
                </a:solidFill>
                <a:effectLst/>
                <a:latin typeface="+mn-lt"/>
                <a:ea typeface="+mn-ea"/>
                <a:cs typeface="+mn-cs"/>
              </a:rPr>
              <a:t>for weekly returns, compared to that of 24-week sample period, the whole distributions of 48-week and 72-week sample period shift towards the lower end. The reason why this shift happens is worth further investigation. By contrast, the distributions calculated with monthly returns are relatively stable across different sample periods.</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20</a:t>
            </a:fld>
            <a:endParaRPr kumimoji="1" lang="zh-CN" altLang="en-US"/>
          </a:p>
        </p:txBody>
      </p:sp>
    </p:spTree>
    <p:extLst>
      <p:ext uri="{BB962C8B-B14F-4D97-AF65-F5344CB8AC3E}">
        <p14:creationId xmlns:p14="http://schemas.microsoft.com/office/powerpoint/2010/main" val="1987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 time, the correlations fluctuate within a range of -0.1 to 0.6. During normal times, we expect a stable relationship between long-term and short-term volatilities resulting from the mean-reverting nature of daily returns. During crisis times, this relationship may break down in the sense that the short-term volatility could surge temporally whereas long-term volatility still stay relative insensitive to the drastic change of the nearest market condition. We observe this phenomenon around 2008 financial crisis when the correlation plunged.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21</a:t>
            </a:fld>
            <a:endParaRPr kumimoji="1" lang="zh-CN" altLang="en-US"/>
          </a:p>
        </p:txBody>
      </p:sp>
    </p:spTree>
    <p:extLst>
      <p:ext uri="{BB962C8B-B14F-4D97-AF65-F5344CB8AC3E}">
        <p14:creationId xmlns:p14="http://schemas.microsoft.com/office/powerpoint/2010/main" val="503675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results in the previous section prove that, though not perfectly correlated, there is positive and non-negligible correlation between long term and short term volatility. Next, we would like to investigate how long</a:t>
            </a:r>
            <a:r>
              <a:rPr lang="en-US" sz="1200" kern="1200" baseline="0" dirty="0" smtClean="0">
                <a:solidFill>
                  <a:schemeClr val="tx1"/>
                </a:solidFill>
                <a:effectLst/>
                <a:latin typeface="+mn-lt"/>
                <a:ea typeface="+mn-ea"/>
                <a:cs typeface="+mn-cs"/>
              </a:rPr>
              <a:t> term and short term volatilities interact in the puzzle.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double-sort stocks monthly according to their historical short-term and long-term volatilities (based on total or idiosyncratic risk). We then form 5 x 5 quintile value-weighted portfolios and calculate their holding period returns next month.</a:t>
            </a:r>
            <a:r>
              <a:rPr lang="en-GB" dirty="0" smtClean="0">
                <a:effectLst/>
              </a:rPr>
              <a:t> </a:t>
            </a:r>
          </a:p>
          <a:p>
            <a:endParaRPr lang="en-GB" dirty="0" smtClean="0">
              <a:effectLst/>
            </a:endParaRPr>
          </a:p>
          <a:p>
            <a:r>
              <a:rPr lang="en-US" sz="1200" kern="1200" dirty="0" smtClean="0">
                <a:solidFill>
                  <a:schemeClr val="tx1"/>
                </a:solidFill>
                <a:effectLst/>
                <a:latin typeface="+mn-lt"/>
                <a:ea typeface="+mn-ea"/>
                <a:cs typeface="+mn-cs"/>
              </a:rPr>
              <a:t>Table 5‑2 records the average number of stocks within each double-sort category. Since long term and short term volatilities are positively correlated, most of the observations are concentrated around the diagonal and the matrix is roughly symmetric.</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22</a:t>
            </a:fld>
            <a:endParaRPr kumimoji="1" lang="zh-CN" altLang="en-US"/>
          </a:p>
        </p:txBody>
      </p:sp>
    </p:spTree>
    <p:extLst>
      <p:ext uri="{BB962C8B-B14F-4D97-AF65-F5344CB8AC3E}">
        <p14:creationId xmlns:p14="http://schemas.microsoft.com/office/powerpoint/2010/main" val="194952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previous sections, we find that volatility puzzle exists for both long-term measure and short-term measure, unconditioned on each other. We run FF regression on the monthly returns of each portfolio to obtain their FF-3 alphas. All results are calculated based on 24-month long term volatility of monthly returns and 1-month short term volatility of daily returns. Here we focus on idiosyncratic</a:t>
            </a:r>
            <a:r>
              <a:rPr lang="en-US" sz="1200" kern="1200" baseline="0" dirty="0" smtClean="0">
                <a:solidFill>
                  <a:schemeClr val="tx1"/>
                </a:solidFill>
                <a:effectLst/>
                <a:latin typeface="+mn-lt"/>
                <a:ea typeface="+mn-ea"/>
                <a:cs typeface="+mn-cs"/>
              </a:rPr>
              <a:t> returns and total returns shows similar patterns,.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we observe that short term puzzle persists regardless which long-term volatility quintile it is conditioned on, meaning for each row in </a:t>
            </a:r>
            <a:r>
              <a:rPr lang="en-GB" sz="1200" kern="1200" dirty="0" smtClean="0">
                <a:solidFill>
                  <a:schemeClr val="tx1"/>
                </a:solidFill>
                <a:effectLst/>
                <a:latin typeface="+mn-lt"/>
                <a:ea typeface="+mn-ea"/>
                <a:cs typeface="+mn-cs"/>
              </a:rPr>
              <a:t>Table 5‑4</a:t>
            </a:r>
            <a:r>
              <a:rPr lang="en-US" sz="1200" kern="1200" dirty="0" smtClean="0">
                <a:solidFill>
                  <a:schemeClr val="tx1"/>
                </a:solidFill>
                <a:effectLst/>
                <a:latin typeface="+mn-lt"/>
                <a:ea typeface="+mn-ea"/>
                <a:cs typeface="+mn-cs"/>
              </a:rPr>
              <a:t>, as short-term total or idiosyncratic volatility increases, FF-3 alpha for [5-1] portfolio of short-term volatility decreases. Alpha consistently changes from slightly positive or near zero to significantly negative when entering to the highest short-term volatility quintile, with robust t-statistics for each long-term category. This pattern is similar to those observed in the single sorting results.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we cease to observe the existence of long-term volatility puzzle conditioned on short-term volatility. For each short-term category, the alpha spread ([Hi – Lo] or [5 - 1] in the previous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sections) of quintile portfolio sorted by their long-term volatilities is not significantly different from zero.</a:t>
            </a:r>
            <a:r>
              <a:rPr lang="en-GB" dirty="0" smtClean="0">
                <a:effectLst/>
              </a:rPr>
              <a:t> </a:t>
            </a:r>
          </a:p>
          <a:p>
            <a:endParaRPr lang="en-GB"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fact, within the two lowest short-term volatility quintiles, driven by the large positive alphas (with relatively high t-statistics but still smaller than 2) of the portfolios with the highest long-term volatility, the alpha spreads are even slightly positive, coinciding with a normal expectation that higher long term volatilities should be rewarded with higher returns.</a:t>
            </a:r>
            <a:r>
              <a:rPr lang="en-GB" dirty="0" smtClean="0">
                <a:effectLst/>
              </a:rPr>
              <a:t> </a:t>
            </a:r>
          </a:p>
          <a:p>
            <a:endParaRPr lang="en-GB"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Moving from the lowest short-term volatility quintile to the highest short-term volatility quintile, long term alpha spread changes from positive to negative. We do not intend to over-interpret the above observations as the t-statistics for the first four short-term quintiles are not high enough to redeem any robust conclusions. But we feel it is still worth pointing out the trend.</a:t>
            </a:r>
            <a:endParaRPr lang="en-GB" sz="120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69D3D0B-9C67-4741-B31B-E747B02E8B6A}" type="slidenum">
              <a:rPr kumimoji="1" lang="zh-CN" altLang="en-US" smtClean="0"/>
              <a:t>23</a:t>
            </a:fld>
            <a:endParaRPr kumimoji="1" lang="zh-CN" altLang="en-US"/>
          </a:p>
        </p:txBody>
      </p:sp>
    </p:spTree>
    <p:extLst>
      <p:ext uri="{BB962C8B-B14F-4D97-AF65-F5344CB8AC3E}">
        <p14:creationId xmlns:p14="http://schemas.microsoft.com/office/powerpoint/2010/main" val="73531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3"/>
          <p:cNvSpPr/>
          <p:nvPr/>
        </p:nvSpPr>
        <p:spPr>
          <a:xfrm>
            <a:off x="0" y="0"/>
            <a:ext cx="9162288" cy="68671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471036" y="1938342"/>
            <a:ext cx="7691252" cy="331969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7146" y="1938342"/>
            <a:ext cx="1371600" cy="3319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626590" y="2130425"/>
            <a:ext cx="6831609" cy="2949369"/>
          </a:xfrm>
        </p:spPr>
        <p:txBody>
          <a:bodyPr tIns="91440" bIns="91440" anchor="ctr" anchorCtr="0">
            <a:normAutofit/>
          </a:bodyPr>
          <a:lstStyle>
            <a:lvl1pPr>
              <a:defRPr sz="4400" b="0">
                <a:solidFill>
                  <a:schemeClr val="bg1"/>
                </a:solidFill>
                <a:latin typeface="Arial"/>
                <a:cs typeface="Arial"/>
              </a:defRPr>
            </a:lvl1pPr>
          </a:lstStyle>
          <a:p>
            <a:r>
              <a:rPr lang="en-US" dirty="0" smtClean="0"/>
              <a:t>Master Title Style</a:t>
            </a:r>
            <a:endParaRPr lang="en-US" dirty="0"/>
          </a:p>
        </p:txBody>
      </p:sp>
      <p:sp>
        <p:nvSpPr>
          <p:cNvPr id="3" name="Subtitle 2"/>
          <p:cNvSpPr>
            <a:spLocks noGrp="1"/>
          </p:cNvSpPr>
          <p:nvPr>
            <p:ph type="subTitle" idx="1"/>
          </p:nvPr>
        </p:nvSpPr>
        <p:spPr>
          <a:xfrm>
            <a:off x="2312389" y="5558809"/>
            <a:ext cx="6145810" cy="601555"/>
          </a:xfrm>
        </p:spPr>
        <p:txBody>
          <a:bodyPr>
            <a:normAutofit/>
          </a:bodyPr>
          <a:lstStyle>
            <a:lvl1pPr marL="0" indent="0" algn="r">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pic>
        <p:nvPicPr>
          <p:cNvPr id="14" name="Picture 13" descr="#BerkeleyHaas_Logo_FullColor_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82" y="512301"/>
            <a:ext cx="2802291" cy="952104"/>
          </a:xfrm>
          <a:prstGeom prst="rect">
            <a:avLst/>
          </a:prstGeom>
        </p:spPr>
      </p:pic>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fld id="{1F3B042F-F665-BF43-A6D3-555C353F74B2}" type="datetime1">
              <a:rPr kumimoji="1" lang="zh-CN" altLang="en-US" smtClean="0"/>
              <a:t>2017/3/13</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ivider">
    <p:spTree>
      <p:nvGrpSpPr>
        <p:cNvPr id="1" name=""/>
        <p:cNvGrpSpPr/>
        <p:nvPr/>
      </p:nvGrpSpPr>
      <p:grpSpPr>
        <a:xfrm>
          <a:off x="0" y="0"/>
          <a:ext cx="0" cy="0"/>
          <a:chOff x="0" y="0"/>
          <a:chExt cx="0" cy="0"/>
        </a:xfrm>
      </p:grpSpPr>
      <p:sp>
        <p:nvSpPr>
          <p:cNvPr id="7" name="Rectangle 6"/>
          <p:cNvSpPr/>
          <p:nvPr/>
        </p:nvSpPr>
        <p:spPr>
          <a:xfrm>
            <a:off x="0" y="0"/>
            <a:ext cx="9162288" cy="68671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011274" y="1331313"/>
            <a:ext cx="6631472" cy="1362075"/>
          </a:xfrm>
        </p:spPr>
        <p:txBody>
          <a:bodyPr lIns="0" rIns="457200" anchor="b" anchorCtr="0"/>
          <a:lstStyle>
            <a:lvl1pPr algn="l">
              <a:defRPr sz="4000" b="0" cap="all" spc="100"/>
            </a:lvl1pPr>
          </a:lstStyle>
          <a:p>
            <a:r>
              <a:rPr lang="en-US" dirty="0" smtClean="0"/>
              <a:t>Click to edit master title style</a:t>
            </a:r>
            <a:endParaRPr lang="en-US" dirty="0"/>
          </a:p>
        </p:txBody>
      </p:sp>
      <p:sp>
        <p:nvSpPr>
          <p:cNvPr id="3" name="Text Placeholder 2"/>
          <p:cNvSpPr>
            <a:spLocks noGrp="1"/>
          </p:cNvSpPr>
          <p:nvPr>
            <p:ph type="body" idx="1"/>
          </p:nvPr>
        </p:nvSpPr>
        <p:spPr>
          <a:xfrm>
            <a:off x="1011274" y="3308550"/>
            <a:ext cx="6631472" cy="1358157"/>
          </a:xfrm>
        </p:spPr>
        <p:txBody>
          <a:bodyPr lIns="0" rIns="457200" anchor="t" anchorCtr="0">
            <a:normAutofit/>
          </a:bodyPr>
          <a:lstStyle>
            <a:lvl1pPr marL="0" indent="0">
              <a:buNone/>
              <a:defRPr sz="2800" baseline="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Rectangle 7"/>
          <p:cNvSpPr/>
          <p:nvPr/>
        </p:nvSpPr>
        <p:spPr>
          <a:xfrm>
            <a:off x="-2" y="2838206"/>
            <a:ext cx="932688" cy="328314"/>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1011274" y="2838206"/>
            <a:ext cx="6631471" cy="32831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descr="#BerkeleyHaas_InformalLogo_FullColor_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87" y="6116406"/>
            <a:ext cx="1901912" cy="439960"/>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ide-by-Sid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499941"/>
            <a:ext cx="4038600" cy="43199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499941"/>
            <a:ext cx="4038600" cy="431995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8" name="Date Placeholder 7"/>
          <p:cNvSpPr>
            <a:spLocks noGrp="1"/>
          </p:cNvSpPr>
          <p:nvPr>
            <p:ph type="dt" sz="half" idx="10"/>
          </p:nvPr>
        </p:nvSpPr>
        <p:spPr/>
        <p:txBody>
          <a:bodyPr/>
          <a:lstStyle/>
          <a:p>
            <a:fld id="{F8F50509-0677-5B42-8D89-F6A5CEC80891}" type="datetime1">
              <a:rPr kumimoji="1" lang="zh-CN" altLang="en-US" smtClean="0"/>
              <a:t>2017/3/13</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ctr" anchorCtr="0">
            <a:no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647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535113"/>
            <a:ext cx="4041775" cy="639762"/>
          </a:xfrm>
        </p:spPr>
        <p:txBody>
          <a:bodyPr anchor="ctr" anchorCtr="0"/>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647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0" name="Date Placeholder 9"/>
          <p:cNvSpPr>
            <a:spLocks noGrp="1"/>
          </p:cNvSpPr>
          <p:nvPr>
            <p:ph type="dt" sz="half" idx="10"/>
          </p:nvPr>
        </p:nvSpPr>
        <p:spPr/>
        <p:txBody>
          <a:bodyPr/>
          <a:lstStyle/>
          <a:p>
            <a:fld id="{F377BB0B-958E-C946-A99D-09528A24AF2A}" type="datetime1">
              <a:rPr kumimoji="1" lang="zh-CN" altLang="en-US" smtClean="0"/>
              <a:t>2017/3/13</a:t>
            </a:fld>
            <a:endParaRPr kumimoji="1" lang="zh-CN" altLang="en-US"/>
          </a:p>
        </p:txBody>
      </p:sp>
      <p:sp>
        <p:nvSpPr>
          <p:cNvPr id="11" name="Footer Placeholder 10"/>
          <p:cNvSpPr>
            <a:spLocks noGrp="1"/>
          </p:cNvSpPr>
          <p:nvPr>
            <p:ph type="ftr" sz="quarter" idx="11"/>
          </p:nvPr>
        </p:nvSpPr>
        <p:spPr/>
        <p:txBody>
          <a:bodyPr/>
          <a:lstStyle/>
          <a:p>
            <a:endParaRPr kumimoji="1" lang="zh-CN" altLang="en-US"/>
          </a:p>
        </p:txBody>
      </p:sp>
      <p:sp>
        <p:nvSpPr>
          <p:cNvPr id="12" name="Slide Number Placeholder 11"/>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6" name="Date Placeholder 5"/>
          <p:cNvSpPr>
            <a:spLocks noGrp="1"/>
          </p:cNvSpPr>
          <p:nvPr>
            <p:ph type="dt" sz="half" idx="10"/>
          </p:nvPr>
        </p:nvSpPr>
        <p:spPr/>
        <p:txBody>
          <a:bodyPr/>
          <a:lstStyle/>
          <a:p>
            <a:fld id="{039158D0-4F5D-8149-97AF-BA0DA77F17CF}" type="datetime1">
              <a:rPr kumimoji="1" lang="zh-CN" altLang="en-US" smtClean="0"/>
              <a:t>2017/3/13</a:t>
            </a:fld>
            <a:endParaRPr kumimoji="1" lang="zh-CN" altLang="en-US"/>
          </a:p>
        </p:txBody>
      </p:sp>
      <p:sp>
        <p:nvSpPr>
          <p:cNvPr id="7" name="Footer Placeholder 6"/>
          <p:cNvSpPr>
            <a:spLocks noGrp="1"/>
          </p:cNvSpPr>
          <p:nvPr>
            <p:ph type="ftr" sz="quarter" idx="11"/>
          </p:nvPr>
        </p:nvSpPr>
        <p:spPr/>
        <p:txBody>
          <a:bodyPr/>
          <a:lstStyle/>
          <a:p>
            <a:endParaRPr kumimoji="1" lang="zh-CN" altLang="en-US"/>
          </a:p>
        </p:txBody>
      </p:sp>
      <p:sp>
        <p:nvSpPr>
          <p:cNvPr id="8" name="Slide Number Placeholder 7"/>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17A93E9-8596-D84D-BD0E-D7E88035C0E3}" type="datetime1">
              <a:rPr kumimoji="1" lang="zh-CN" altLang="en-US" smtClean="0"/>
              <a:t>2017/3/13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88935" y="4666920"/>
            <a:ext cx="7190154" cy="566738"/>
          </a:xfrm>
        </p:spPr>
        <p:txBody>
          <a:bodyPr anchor="b">
            <a:noAutofit/>
          </a:bodyPr>
          <a:lstStyle>
            <a:lvl1pPr algn="ctr">
              <a:defRPr sz="3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88935" y="547480"/>
            <a:ext cx="7190154" cy="4044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988935" y="5233658"/>
            <a:ext cx="7190154" cy="464893"/>
          </a:xfrm>
        </p:spPr>
        <p:txBody>
          <a:bodyPr>
            <a:noAutofit/>
          </a:bodyPr>
          <a:lstStyle>
            <a:lvl1pPr marL="0" indent="0" algn="ctr">
              <a:buNone/>
              <a:defRPr sz="2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6DF39330-1978-9742-8CD2-62E49C11CB6D}" type="datetime1">
              <a:rPr kumimoji="1" lang="zh-CN" altLang="en-US" smtClean="0"/>
              <a:t>2017/3/13</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344B304C-08F0-F14D-AF2B-1EAF95978610}" type="slidenum">
              <a:rPr kumimoji="1" lang="zh-CN" altLang="en-US" smtClean="0"/>
              <a:t>‹#›</a:t>
            </a:fld>
            <a:endParaRPr kumimoji="1" lang="zh-CN"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3" name="Rectangle 12"/>
          <p:cNvSpPr/>
          <p:nvPr/>
        </p:nvSpPr>
        <p:spPr>
          <a:xfrm>
            <a:off x="0" y="0"/>
            <a:ext cx="9162288" cy="68671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3574928"/>
            <a:ext cx="932688" cy="328314"/>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1011276" y="3574928"/>
            <a:ext cx="6631471" cy="32831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itle 1"/>
          <p:cNvSpPr>
            <a:spLocks noGrp="1"/>
          </p:cNvSpPr>
          <p:nvPr>
            <p:ph type="title" hasCustomPrompt="1"/>
          </p:nvPr>
        </p:nvSpPr>
        <p:spPr>
          <a:xfrm>
            <a:off x="1011276" y="2068035"/>
            <a:ext cx="6631472" cy="1362075"/>
          </a:xfrm>
        </p:spPr>
        <p:txBody>
          <a:bodyPr lIns="0" rIns="457200" anchor="b" anchorCtr="0"/>
          <a:lstStyle>
            <a:lvl1pPr algn="l">
              <a:defRPr sz="4000" b="0" cap="all" spc="100" baseline="0"/>
            </a:lvl1pPr>
          </a:lstStyle>
          <a:p>
            <a:r>
              <a:rPr lang="en-US" dirty="0" smtClean="0"/>
              <a:t>Click to edit Thank you Title</a:t>
            </a:r>
            <a:endParaRPr lang="en-US" dirty="0"/>
          </a:p>
        </p:txBody>
      </p:sp>
      <p:pic>
        <p:nvPicPr>
          <p:cNvPr id="19" name="Picture 18" descr="#BerkeleyHaas_InformalLogo_FullColor_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432" y="5831552"/>
            <a:ext cx="2938230" cy="679687"/>
          </a:xfrm>
          <a:prstGeom prst="rect">
            <a:avLst/>
          </a:prstGeom>
        </p:spPr>
      </p:pic>
      <p:sp>
        <p:nvSpPr>
          <p:cNvPr id="20" name="Text Placeholder 2"/>
          <p:cNvSpPr>
            <a:spLocks noGrp="1"/>
          </p:cNvSpPr>
          <p:nvPr>
            <p:ph type="body" idx="1"/>
          </p:nvPr>
        </p:nvSpPr>
        <p:spPr>
          <a:xfrm>
            <a:off x="1011276" y="4043784"/>
            <a:ext cx="6631472" cy="1358157"/>
          </a:xfrm>
        </p:spPr>
        <p:txBody>
          <a:bodyPr lIns="0" rIns="457200" anchor="t" anchorCtr="0">
            <a:normAutofit/>
          </a:bodyPr>
          <a:lstStyle>
            <a:lvl1pPr marL="0" indent="0">
              <a:buNone/>
              <a:defRPr sz="2800" baseline="0">
                <a:solidFill>
                  <a:schemeClr val="bg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7789" y="5948707"/>
            <a:ext cx="969263" cy="76865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1047260" y="5948707"/>
            <a:ext cx="8111872" cy="76865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Header Style is Arial 44pt</a:t>
            </a:r>
            <a:endParaRPr lang="en-US" dirty="0"/>
          </a:p>
        </p:txBody>
      </p:sp>
      <p:sp>
        <p:nvSpPr>
          <p:cNvPr id="3" name="Text Placeholder 2"/>
          <p:cNvSpPr>
            <a:spLocks noGrp="1"/>
          </p:cNvSpPr>
          <p:nvPr>
            <p:ph type="body" idx="1"/>
          </p:nvPr>
        </p:nvSpPr>
        <p:spPr>
          <a:xfrm>
            <a:off x="457200" y="1503888"/>
            <a:ext cx="8229600" cy="435765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Footer Placeholder 4"/>
          <p:cNvSpPr>
            <a:spLocks noGrp="1"/>
          </p:cNvSpPr>
          <p:nvPr>
            <p:ph type="ftr" sz="quarter" idx="3"/>
          </p:nvPr>
        </p:nvSpPr>
        <p:spPr>
          <a:xfrm>
            <a:off x="1192508" y="6137824"/>
            <a:ext cx="3275046"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endParaRPr kumimoji="1" lang="zh-CN" altLang="en-US"/>
          </a:p>
        </p:txBody>
      </p:sp>
      <p:sp>
        <p:nvSpPr>
          <p:cNvPr id="13" name="Date Placeholder 12"/>
          <p:cNvSpPr>
            <a:spLocks noGrp="1"/>
          </p:cNvSpPr>
          <p:nvPr>
            <p:ph type="dt" sz="half" idx="2"/>
          </p:nvPr>
        </p:nvSpPr>
        <p:spPr>
          <a:xfrm>
            <a:off x="4467554" y="6137824"/>
            <a:ext cx="1270078" cy="365125"/>
          </a:xfrm>
          <a:prstGeom prst="rect">
            <a:avLst/>
          </a:prstGeom>
        </p:spPr>
        <p:txBody>
          <a:bodyPr vert="horz" lIns="91440" tIns="45720" rIns="91440" bIns="45720" rtlCol="0" anchor="ctr"/>
          <a:lstStyle>
            <a:lvl1pPr algn="l">
              <a:defRPr sz="1200">
                <a:solidFill>
                  <a:schemeClr val="bg1">
                    <a:lumMod val="85000"/>
                  </a:schemeClr>
                </a:solidFill>
              </a:defRPr>
            </a:lvl1pPr>
          </a:lstStyle>
          <a:p>
            <a:fld id="{03305BE4-54D4-DB40-81C6-A0CC4A8B2EC0}" type="datetime1">
              <a:rPr kumimoji="1" lang="zh-CN" altLang="en-US" smtClean="0"/>
              <a:t>2017/3/13</a:t>
            </a:fld>
            <a:endParaRPr kumimoji="1" lang="zh-CN" altLang="en-US"/>
          </a:p>
        </p:txBody>
      </p:sp>
      <p:sp>
        <p:nvSpPr>
          <p:cNvPr id="14" name="Slide Number Placeholder 13"/>
          <p:cNvSpPr>
            <a:spLocks noGrp="1"/>
          </p:cNvSpPr>
          <p:nvPr>
            <p:ph type="sldNum" sz="quarter" idx="4"/>
          </p:nvPr>
        </p:nvSpPr>
        <p:spPr>
          <a:xfrm>
            <a:off x="135792" y="6138686"/>
            <a:ext cx="642815"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fld id="{344B304C-08F0-F14D-AF2B-1EAF95978610}" type="slidenum">
              <a:rPr kumimoji="1" lang="zh-CN" altLang="en-US" smtClean="0"/>
              <a:t>‹#›</a:t>
            </a:fld>
            <a:endParaRPr kumimoji="1" lang="zh-CN" altLang="en-US"/>
          </a:p>
        </p:txBody>
      </p:sp>
      <p:pic>
        <p:nvPicPr>
          <p:cNvPr id="8" name="Picture 7" descr="BerkeleyHaas_InformalLogo_White&amp;HaasBlue_CMYK.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2120" y="6160966"/>
            <a:ext cx="1574680" cy="364263"/>
          </a:xfrm>
          <a:prstGeom prst="rect">
            <a:avLst/>
          </a:prstGeom>
        </p:spPr>
      </p:pic>
    </p:spTree>
    <p:extLst>
      <p:ext uri="{BB962C8B-B14F-4D97-AF65-F5344CB8AC3E}">
        <p14:creationId xmlns:p14="http://schemas.microsoft.com/office/powerpoint/2010/main" val="178811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ftr="0" dt="0"/>
  <p:txStyles>
    <p:titleStyle>
      <a:lvl1pPr algn="l" defTabSz="457200" rtl="0" eaLnBrk="1" latinLnBrk="0" hangingPunct="1">
        <a:spcBef>
          <a:spcPct val="0"/>
        </a:spcBef>
        <a:buNone/>
        <a:defRPr sz="4400" b="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3057"/>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4.png"/><Relationship Id="rId1" Type="http://schemas.microsoft.com/office/2007/relationships/media" Target="../media/media1.m4a"/><Relationship Id="rId2" Type="http://schemas.openxmlformats.org/officeDocument/2006/relationships/audio" Target="../media/media1.m4a"/></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image" Target="../media/image10.png"/><Relationship Id="rId6" Type="http://schemas.openxmlformats.org/officeDocument/2006/relationships/image" Target="../media/image4.png"/><Relationship Id="rId1" Type="http://schemas.microsoft.com/office/2007/relationships/media" Target="../media/media2.m4a"/><Relationship Id="rId2" Type="http://schemas.openxmlformats.org/officeDocument/2006/relationships/audio" Target="../media/media2.m4a"/></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comments" Target="../comments/commen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comments" Target="../comments/commen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85937" y="2165350"/>
            <a:ext cx="6035805" cy="1276063"/>
          </a:xfrm>
        </p:spPr>
        <p:txBody>
          <a:bodyPr>
            <a:normAutofit fontScale="90000"/>
          </a:bodyPr>
          <a:lstStyle/>
          <a:p>
            <a:pPr algn="r"/>
            <a:r>
              <a:rPr kumimoji="1" lang="en-US" altLang="zh-CN" dirty="0" smtClean="0"/>
              <a:t>AFP: Idiosyncratic Volatility Puzzle</a:t>
            </a:r>
            <a:endParaRPr kumimoji="1" lang="zh-CN" altLang="en-US" dirty="0"/>
          </a:p>
        </p:txBody>
      </p:sp>
      <p:sp>
        <p:nvSpPr>
          <p:cNvPr id="3" name="副标题 2"/>
          <p:cNvSpPr>
            <a:spLocks noGrp="1"/>
          </p:cNvSpPr>
          <p:nvPr>
            <p:ph type="subTitle" idx="1"/>
          </p:nvPr>
        </p:nvSpPr>
        <p:spPr>
          <a:xfrm>
            <a:off x="3228975" y="3289663"/>
            <a:ext cx="4592768" cy="1516349"/>
          </a:xfrm>
        </p:spPr>
        <p:txBody>
          <a:bodyPr>
            <a:noAutofit/>
          </a:bodyPr>
          <a:lstStyle/>
          <a:p>
            <a:r>
              <a:rPr kumimoji="1" lang="en-US" altLang="zh-CN" sz="2000" dirty="0" smtClean="0">
                <a:solidFill>
                  <a:schemeClr val="bg1"/>
                </a:solidFill>
              </a:rPr>
              <a:t>Qiuyi Chen</a:t>
            </a:r>
          </a:p>
          <a:p>
            <a:r>
              <a:rPr kumimoji="1" lang="en-US" altLang="zh-CN" sz="2000" dirty="0" err="1" smtClean="0">
                <a:solidFill>
                  <a:schemeClr val="bg1"/>
                </a:solidFill>
              </a:rPr>
              <a:t>Zirui</a:t>
            </a:r>
            <a:r>
              <a:rPr kumimoji="1" lang="en-US" altLang="zh-CN" sz="2000" dirty="0" smtClean="0">
                <a:solidFill>
                  <a:schemeClr val="bg1"/>
                </a:solidFill>
              </a:rPr>
              <a:t> Ding</a:t>
            </a:r>
          </a:p>
          <a:p>
            <a:r>
              <a:rPr kumimoji="1" lang="en-US" altLang="zh-CN" sz="2000" dirty="0" err="1" smtClean="0">
                <a:solidFill>
                  <a:schemeClr val="bg1"/>
                </a:solidFill>
              </a:rPr>
              <a:t>Zongyi</a:t>
            </a:r>
            <a:r>
              <a:rPr kumimoji="1" lang="en-US" altLang="zh-CN" sz="2000" dirty="0" smtClean="0">
                <a:solidFill>
                  <a:schemeClr val="bg1"/>
                </a:solidFill>
              </a:rPr>
              <a:t> Gong</a:t>
            </a:r>
          </a:p>
          <a:p>
            <a:r>
              <a:rPr kumimoji="1" lang="en-US" altLang="zh-CN" sz="2000" dirty="0" smtClean="0">
                <a:solidFill>
                  <a:schemeClr val="bg1"/>
                </a:solidFill>
              </a:rPr>
              <a:t>Jong-</a:t>
            </a:r>
            <a:r>
              <a:rPr kumimoji="1" lang="en-US" altLang="zh-CN" sz="2000" dirty="0" err="1" smtClean="0">
                <a:solidFill>
                  <a:schemeClr val="bg1"/>
                </a:solidFill>
              </a:rPr>
              <a:t>Myun</a:t>
            </a:r>
            <a:r>
              <a:rPr kumimoji="1" lang="en-US" altLang="zh-CN" sz="2000" dirty="0" smtClean="0">
                <a:solidFill>
                  <a:schemeClr val="bg1"/>
                </a:solidFill>
              </a:rPr>
              <a:t> Moon</a:t>
            </a:r>
          </a:p>
          <a:p>
            <a:r>
              <a:rPr kumimoji="1" lang="en-US" altLang="zh-CN" sz="2000" dirty="0" err="1" smtClean="0">
                <a:solidFill>
                  <a:schemeClr val="bg1"/>
                </a:solidFill>
              </a:rPr>
              <a:t>Shihong</a:t>
            </a:r>
            <a:r>
              <a:rPr kumimoji="1" lang="en-US" altLang="zh-CN" sz="2000" dirty="0" smtClean="0">
                <a:solidFill>
                  <a:schemeClr val="bg1"/>
                </a:solidFill>
              </a:rPr>
              <a:t> Wen</a:t>
            </a:r>
          </a:p>
        </p:txBody>
      </p:sp>
      <p:sp>
        <p:nvSpPr>
          <p:cNvPr id="8" name="幻灯片编号占位符 7"/>
          <p:cNvSpPr>
            <a:spLocks noGrp="1"/>
          </p:cNvSpPr>
          <p:nvPr>
            <p:ph type="sldNum" sz="quarter" idx="4294967295"/>
          </p:nvPr>
        </p:nvSpPr>
        <p:spPr>
          <a:xfrm>
            <a:off x="7086600" y="6356350"/>
            <a:ext cx="2057400" cy="365125"/>
          </a:xfrm>
        </p:spPr>
        <p:txBody>
          <a:bodyPr/>
          <a:lstStyle/>
          <a:p>
            <a:fld id="{344B304C-08F0-F14D-AF2B-1EAF95978610}" type="slidenum">
              <a:rPr kumimoji="1" lang="zh-CN" altLang="en-US" smtClean="0"/>
              <a:t>1</a:t>
            </a:fld>
            <a:endParaRPr kumimoji="1" lang="zh-CN" altLang="en-US"/>
          </a:p>
        </p:txBody>
      </p:sp>
      <p:pic>
        <p:nvPicPr>
          <p:cNvPr id="4" name="Sound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293873777"/>
      </p:ext>
    </p:extLst>
  </p:cSld>
  <p:clrMapOvr>
    <a:masterClrMapping/>
  </p:clrMapOvr>
  <mc:AlternateContent xmlns:mc="http://schemas.openxmlformats.org/markup-compatibility/2006" xmlns:p14="http://schemas.microsoft.com/office/powerpoint/2010/main">
    <mc:Choice Requires="p14">
      <p:transition spd="slow" p14:dur="2000" advTm="7918"/>
    </mc:Choice>
    <mc:Fallback xmlns="">
      <p:transition spd="slow" advTm="79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9608"/>
            <a:ext cx="8229600" cy="1143000"/>
          </a:xfrm>
        </p:spPr>
        <p:txBody>
          <a:bodyPr>
            <a:normAutofit/>
          </a:bodyPr>
          <a:lstStyle/>
          <a:p>
            <a:r>
              <a:rPr lang="en-US" sz="3200" dirty="0"/>
              <a:t>Puzzle Effect from 1965 to </a:t>
            </a:r>
            <a:r>
              <a:rPr lang="en-US" sz="3200" dirty="0" smtClean="0"/>
              <a:t>2016</a:t>
            </a:r>
            <a:br>
              <a:rPr lang="en-US" sz="3200" dirty="0" smtClean="0"/>
            </a:br>
            <a:endParaRPr lang="en-US" sz="32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10</a:t>
            </a:fld>
            <a:endParaRPr kumimoji="1" lang="zh-CN" altLang="en-US"/>
          </a:p>
        </p:txBody>
      </p:sp>
      <p:sp>
        <p:nvSpPr>
          <p:cNvPr id="6" name="TextBox 5"/>
          <p:cNvSpPr txBox="1"/>
          <p:nvPr/>
        </p:nvSpPr>
        <p:spPr>
          <a:xfrm>
            <a:off x="457199" y="1094282"/>
            <a:ext cx="3215391" cy="3416320"/>
          </a:xfrm>
          <a:prstGeom prst="rect">
            <a:avLst/>
          </a:prstGeom>
          <a:noFill/>
        </p:spPr>
        <p:txBody>
          <a:bodyPr wrap="square" rtlCol="0">
            <a:spAutoFit/>
          </a:bodyPr>
          <a:lstStyle/>
          <a:p>
            <a:pPr>
              <a:lnSpc>
                <a:spcPct val="120000"/>
              </a:lnSpc>
            </a:pPr>
            <a:endParaRPr lang="en-US" dirty="0"/>
          </a:p>
          <a:p>
            <a:pPr marL="285750" indent="-285750">
              <a:lnSpc>
                <a:spcPct val="120000"/>
              </a:lnSpc>
              <a:buFont typeface="Arial" charset="0"/>
              <a:buChar char="•"/>
            </a:pPr>
            <a:r>
              <a:rPr lang="en-US" dirty="0" smtClean="0"/>
              <a:t>Higher Total  or Idiosyncratic Volatility, Lower alpha</a:t>
            </a:r>
          </a:p>
          <a:p>
            <a:pPr marL="285750" indent="-285750">
              <a:lnSpc>
                <a:spcPct val="120000"/>
              </a:lnSpc>
              <a:buFont typeface="Arial" charset="0"/>
              <a:buChar char="•"/>
            </a:pPr>
            <a:endParaRPr lang="en-US" dirty="0"/>
          </a:p>
          <a:p>
            <a:pPr marL="285750" indent="-285750">
              <a:lnSpc>
                <a:spcPct val="120000"/>
              </a:lnSpc>
              <a:buFont typeface="Arial" charset="0"/>
              <a:buChar char="•"/>
            </a:pPr>
            <a:r>
              <a:rPr lang="en-US" dirty="0" smtClean="0"/>
              <a:t>Higher Volatility, Smaller the stock</a:t>
            </a:r>
          </a:p>
          <a:p>
            <a:pPr marL="285750" indent="-285750">
              <a:lnSpc>
                <a:spcPct val="120000"/>
              </a:lnSpc>
              <a:buFont typeface="Arial" charset="0"/>
              <a:buChar char="•"/>
            </a:pPr>
            <a:endParaRPr lang="en-US" dirty="0"/>
          </a:p>
          <a:p>
            <a:pPr marL="285750" indent="-285750">
              <a:lnSpc>
                <a:spcPct val="120000"/>
              </a:lnSpc>
              <a:buFont typeface="Arial" charset="0"/>
              <a:buChar char="•"/>
            </a:pPr>
            <a:r>
              <a:rPr lang="en-US" dirty="0" smtClean="0"/>
              <a:t>Large, Negative Returns of Quintile 5 drives the puzzle</a:t>
            </a:r>
          </a:p>
        </p:txBody>
      </p:sp>
      <p:pic>
        <p:nvPicPr>
          <p:cNvPr id="10" name="Picture 9"/>
          <p:cNvPicPr>
            <a:picLocks noChangeAspect="1"/>
          </p:cNvPicPr>
          <p:nvPr/>
        </p:nvPicPr>
        <p:blipFill>
          <a:blip r:embed="rId2"/>
          <a:stretch>
            <a:fillRect/>
          </a:stretch>
        </p:blipFill>
        <p:spPr>
          <a:xfrm>
            <a:off x="3994879" y="1094282"/>
            <a:ext cx="4691921" cy="5173145"/>
          </a:xfrm>
          <a:prstGeom prst="rect">
            <a:avLst/>
          </a:prstGeom>
        </p:spPr>
      </p:pic>
    </p:spTree>
    <p:extLst>
      <p:ext uri="{BB962C8B-B14F-4D97-AF65-F5344CB8AC3E}">
        <p14:creationId xmlns:p14="http://schemas.microsoft.com/office/powerpoint/2010/main" val="839782168"/>
      </p:ext>
    </p:extLst>
  </p:cSld>
  <p:clrMapOvr>
    <a:masterClrMapping/>
  </p:clrMapOvr>
  <mc:AlternateContent xmlns:mc="http://schemas.openxmlformats.org/markup-compatibility/2006" xmlns:p14="http://schemas.microsoft.com/office/powerpoint/2010/main">
    <mc:Choice Requires="p14">
      <p:transition spd="slow" p14:dur="2000" advTm="166536"/>
    </mc:Choice>
    <mc:Fallback xmlns="">
      <p:transition spd="slow" advTm="16653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4B304C-08F0-F14D-AF2B-1EAF95978610}" type="slidenum">
              <a:rPr kumimoji="1" lang="zh-CN" altLang="en-US" smtClean="0"/>
              <a:t>11</a:t>
            </a:fld>
            <a:endParaRPr kumimoji="1" lang="zh-CN" altLang="en-US"/>
          </a:p>
        </p:txBody>
      </p:sp>
      <p:sp>
        <p:nvSpPr>
          <p:cNvPr id="11" name="TextBox 10"/>
          <p:cNvSpPr txBox="1"/>
          <p:nvPr/>
        </p:nvSpPr>
        <p:spPr>
          <a:xfrm>
            <a:off x="-3993917" y="3202503"/>
            <a:ext cx="5342710" cy="461665"/>
          </a:xfrm>
          <a:prstGeom prst="rect">
            <a:avLst/>
          </a:prstGeom>
          <a:noFill/>
        </p:spPr>
        <p:txBody>
          <a:bodyPr wrap="square" rtlCol="0">
            <a:spAutoFit/>
          </a:bodyPr>
          <a:lstStyle/>
          <a:p>
            <a:pPr algn="ctr"/>
            <a:endParaRPr lang="en-US" sz="2400" dirty="0" smtClean="0"/>
          </a:p>
        </p:txBody>
      </p:sp>
      <p:sp>
        <p:nvSpPr>
          <p:cNvPr id="13" name="TextBox 12"/>
          <p:cNvSpPr txBox="1"/>
          <p:nvPr/>
        </p:nvSpPr>
        <p:spPr>
          <a:xfrm>
            <a:off x="1724296" y="5413085"/>
            <a:ext cx="5773784" cy="400110"/>
          </a:xfrm>
          <a:prstGeom prst="rect">
            <a:avLst/>
          </a:prstGeom>
          <a:noFill/>
        </p:spPr>
        <p:txBody>
          <a:bodyPr wrap="square" rtlCol="0">
            <a:spAutoFit/>
          </a:bodyPr>
          <a:lstStyle/>
          <a:p>
            <a:pPr algn="ctr"/>
            <a:r>
              <a:rPr lang="en-US" sz="2000" dirty="0" smtClean="0"/>
              <a:t>( Rank1: </a:t>
            </a:r>
            <a:r>
              <a:rPr lang="en-US" sz="2000" dirty="0"/>
              <a:t>L</a:t>
            </a:r>
            <a:r>
              <a:rPr lang="en-US" sz="2000" dirty="0" smtClean="0"/>
              <a:t>owest Volatility ~ 5: Highest Volatility)</a:t>
            </a:r>
            <a:endParaRPr lang="en-US" sz="2000" dirty="0"/>
          </a:p>
        </p:txBody>
      </p:sp>
      <p:sp>
        <p:nvSpPr>
          <p:cNvPr id="7" name="Title 1"/>
          <p:cNvSpPr>
            <a:spLocks noGrp="1"/>
          </p:cNvSpPr>
          <p:nvPr>
            <p:ph type="title"/>
          </p:nvPr>
        </p:nvSpPr>
        <p:spPr>
          <a:xfrm>
            <a:off x="457200" y="319608"/>
            <a:ext cx="8229600" cy="1143000"/>
          </a:xfrm>
        </p:spPr>
        <p:txBody>
          <a:bodyPr>
            <a:normAutofit/>
          </a:bodyPr>
          <a:lstStyle/>
          <a:p>
            <a:r>
              <a:rPr lang="en-US" sz="3200" dirty="0"/>
              <a:t>FF-3 Alphas for  Quintile Portfolios</a:t>
            </a:r>
          </a:p>
        </p:txBody>
      </p:sp>
      <p:pic>
        <p:nvPicPr>
          <p:cNvPr id="3" name="Picture 2"/>
          <p:cNvPicPr>
            <a:picLocks noChangeAspect="1"/>
          </p:cNvPicPr>
          <p:nvPr/>
        </p:nvPicPr>
        <p:blipFill>
          <a:blip r:embed="rId2"/>
          <a:stretch>
            <a:fillRect/>
          </a:stretch>
        </p:blipFill>
        <p:spPr>
          <a:xfrm>
            <a:off x="534111" y="1197077"/>
            <a:ext cx="7863789" cy="4200414"/>
          </a:xfrm>
          <a:prstGeom prst="rect">
            <a:avLst/>
          </a:prstGeom>
        </p:spPr>
      </p:pic>
    </p:spTree>
    <p:extLst>
      <p:ext uri="{BB962C8B-B14F-4D97-AF65-F5344CB8AC3E}">
        <p14:creationId xmlns:p14="http://schemas.microsoft.com/office/powerpoint/2010/main" val="103632859"/>
      </p:ext>
    </p:extLst>
  </p:cSld>
  <p:clrMapOvr>
    <a:masterClrMapping/>
  </p:clrMapOvr>
  <mc:AlternateContent xmlns:mc="http://schemas.openxmlformats.org/markup-compatibility/2006" xmlns:p14="http://schemas.microsoft.com/office/powerpoint/2010/main">
    <mc:Choice Requires="p14">
      <p:transition spd="slow" p14:dur="2000" advTm="51138"/>
    </mc:Choice>
    <mc:Fallback xmlns="">
      <p:transition spd="slow" advTm="5113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61166" cy="953271"/>
          </a:xfrm>
        </p:spPr>
        <p:txBody>
          <a:bodyPr>
            <a:normAutofit/>
          </a:bodyPr>
          <a:lstStyle/>
          <a:p>
            <a:r>
              <a:rPr lang="en-US" sz="3200" dirty="0" smtClean="0"/>
              <a:t>Volatility Factor Returns</a:t>
            </a:r>
            <a:endParaRPr lang="en-US" sz="32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12</a:t>
            </a:fld>
            <a:endParaRPr kumimoji="1" lang="zh-CN" alt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3508" y="1097282"/>
            <a:ext cx="6871062" cy="4767942"/>
          </a:xfrm>
          <a:prstGeom prst="rect">
            <a:avLst/>
          </a:prstGeom>
        </p:spPr>
      </p:pic>
      <p:sp>
        <p:nvSpPr>
          <p:cNvPr id="6" name="TextBox 5"/>
          <p:cNvSpPr txBox="1"/>
          <p:nvPr/>
        </p:nvSpPr>
        <p:spPr>
          <a:xfrm>
            <a:off x="6648996" y="1970706"/>
            <a:ext cx="2207622" cy="2585323"/>
          </a:xfrm>
          <a:prstGeom prst="rect">
            <a:avLst/>
          </a:prstGeom>
          <a:noFill/>
        </p:spPr>
        <p:txBody>
          <a:bodyPr wrap="square" rtlCol="0">
            <a:spAutoFit/>
          </a:bodyPr>
          <a:lstStyle/>
          <a:p>
            <a:r>
              <a:rPr lang="en-US" dirty="0" smtClean="0"/>
              <a:t>Long-Short Factor Portfolio:</a:t>
            </a:r>
          </a:p>
          <a:p>
            <a:endParaRPr lang="en-US" dirty="0"/>
          </a:p>
          <a:p>
            <a:pPr>
              <a:lnSpc>
                <a:spcPct val="120000"/>
              </a:lnSpc>
            </a:pPr>
            <a:r>
              <a:rPr lang="en-US" dirty="0" smtClean="0"/>
              <a:t>Go long the lowest volatility quintile and short the highest volatility quintile</a:t>
            </a:r>
          </a:p>
        </p:txBody>
      </p:sp>
    </p:spTree>
    <p:extLst>
      <p:ext uri="{BB962C8B-B14F-4D97-AF65-F5344CB8AC3E}">
        <p14:creationId xmlns:p14="http://schemas.microsoft.com/office/powerpoint/2010/main" val="148223496"/>
      </p:ext>
    </p:extLst>
  </p:cSld>
  <p:clrMapOvr>
    <a:masterClrMapping/>
  </p:clrMapOvr>
  <mc:AlternateContent xmlns:mc="http://schemas.openxmlformats.org/markup-compatibility/2006" xmlns:p14="http://schemas.microsoft.com/office/powerpoint/2010/main">
    <mc:Choice Requires="p14">
      <p:transition spd="slow" p14:dur="2000" advTm="159053"/>
    </mc:Choice>
    <mc:Fallback xmlns="">
      <p:transition spd="slow" advTm="15905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59804"/>
            <a:ext cx="5799909" cy="653143"/>
          </a:xfrm>
        </p:spPr>
        <p:txBody>
          <a:bodyPr>
            <a:normAutofit fontScale="90000"/>
          </a:bodyPr>
          <a:lstStyle/>
          <a:p>
            <a:r>
              <a:rPr lang="en-US" sz="3600" dirty="0" smtClean="0"/>
              <a:t>Time-Specific Puzzle Effect</a:t>
            </a:r>
            <a:r>
              <a:rPr lang="en-US" dirty="0" smtClean="0"/>
              <a:t> </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13</a:t>
            </a:fld>
            <a:endParaRPr kumimoji="1" lang="zh-CN" altLang="en-US"/>
          </a:p>
        </p:txBody>
      </p:sp>
      <p:pic>
        <p:nvPicPr>
          <p:cNvPr id="6" name="Picture 5"/>
          <p:cNvPicPr>
            <a:picLocks noChangeAspect="1"/>
          </p:cNvPicPr>
          <p:nvPr/>
        </p:nvPicPr>
        <p:blipFill>
          <a:blip r:embed="rId2"/>
          <a:stretch>
            <a:fillRect/>
          </a:stretch>
        </p:blipFill>
        <p:spPr>
          <a:xfrm>
            <a:off x="1510259" y="1027839"/>
            <a:ext cx="6493318" cy="5383349"/>
          </a:xfrm>
          <a:prstGeom prst="rect">
            <a:avLst/>
          </a:prstGeom>
        </p:spPr>
      </p:pic>
    </p:spTree>
    <p:extLst>
      <p:ext uri="{BB962C8B-B14F-4D97-AF65-F5344CB8AC3E}">
        <p14:creationId xmlns:p14="http://schemas.microsoft.com/office/powerpoint/2010/main" val="111266752"/>
      </p:ext>
    </p:extLst>
  </p:cSld>
  <p:clrMapOvr>
    <a:masterClrMapping/>
  </p:clrMapOvr>
  <mc:AlternateContent xmlns:mc="http://schemas.openxmlformats.org/markup-compatibility/2006" xmlns:p14="http://schemas.microsoft.com/office/powerpoint/2010/main">
    <mc:Choice Requires="p14">
      <p:transition spd="slow" p14:dur="2000" advTm="123955"/>
    </mc:Choice>
    <mc:Fallback xmlns="">
      <p:transition spd="slow" advTm="12395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1274" y="1331313"/>
            <a:ext cx="7205626" cy="1362075"/>
          </a:xfrm>
        </p:spPr>
        <p:txBody>
          <a:bodyPr/>
          <a:lstStyle/>
          <a:p>
            <a:r>
              <a:rPr kumimoji="1" lang="en-US" altLang="zh-CN" dirty="0" smtClean="0"/>
              <a:t>Long-term volatility</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85758645"/>
      </p:ext>
    </p:extLst>
  </p:cSld>
  <p:clrMapOvr>
    <a:masterClrMapping/>
  </p:clrMapOvr>
  <mc:AlternateContent xmlns:mc="http://schemas.openxmlformats.org/markup-compatibility/2006" xmlns:p14="http://schemas.microsoft.com/office/powerpoint/2010/main">
    <mc:Choice Requires="p14">
      <p:transition spd="slow" p14:dur="2000" advTm="13507"/>
    </mc:Choice>
    <mc:Fallback xmlns="">
      <p:transition spd="slow" advTm="1350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2800" dirty="0" smtClean="0"/>
              <a:t>Long-term Volatility</a:t>
            </a:r>
            <a:endParaRPr lang="en-US" sz="2800" dirty="0"/>
          </a:p>
        </p:txBody>
      </p:sp>
      <p:sp>
        <p:nvSpPr>
          <p:cNvPr id="3" name="Content Placeholder 2"/>
          <p:cNvSpPr>
            <a:spLocks noGrp="1"/>
          </p:cNvSpPr>
          <p:nvPr>
            <p:ph idx="1"/>
          </p:nvPr>
        </p:nvSpPr>
        <p:spPr>
          <a:xfrm>
            <a:off x="457200" y="1062318"/>
            <a:ext cx="8229600" cy="4799222"/>
          </a:xfrm>
        </p:spPr>
        <p:txBody>
          <a:bodyPr>
            <a:normAutofit/>
          </a:bodyPr>
          <a:lstStyle/>
          <a:p>
            <a:r>
              <a:rPr lang="en-US" sz="1800" dirty="0" smtClean="0"/>
              <a:t>IVOL: Residual volatility from FF3 regression</a:t>
            </a:r>
          </a:p>
          <a:p>
            <a:pPr lvl="1"/>
            <a:r>
              <a:rPr lang="en-US" sz="1800" dirty="0" err="1" smtClean="0"/>
              <a:t>Ang</a:t>
            </a:r>
            <a:r>
              <a:rPr lang="en-US" sz="1800" dirty="0" smtClean="0"/>
              <a:t> et al. use daily returns over a short horizon (one month) </a:t>
            </a:r>
          </a:p>
          <a:p>
            <a:pPr lvl="1"/>
            <a:r>
              <a:rPr lang="en-US" sz="1800" dirty="0" smtClean="0"/>
              <a:t>Short-term IVOL: One-month IVOL with daily returns</a:t>
            </a:r>
          </a:p>
          <a:p>
            <a:pPr lvl="1"/>
            <a:r>
              <a:rPr lang="en-US" sz="1800" dirty="0" smtClean="0"/>
              <a:t>Long-term IVOL: 24-month IVOL with monthly returns </a:t>
            </a:r>
          </a:p>
          <a:p>
            <a:pPr lvl="1"/>
            <a:endParaRPr lang="en-US" sz="1800" dirty="0" smtClean="0"/>
          </a:p>
          <a:p>
            <a:r>
              <a:rPr lang="en-US" sz="1800" dirty="0" smtClean="0"/>
              <a:t>Conjecture: IVOL puzzle may vanish with long-term IVOL</a:t>
            </a:r>
          </a:p>
          <a:p>
            <a:endParaRPr lang="en-US" sz="1800" dirty="0" smtClean="0"/>
          </a:p>
          <a:p>
            <a:r>
              <a:rPr lang="en-US" sz="1800" dirty="0" smtClean="0"/>
              <a:t>Our intuition: day traders and fundamental investors</a:t>
            </a:r>
          </a:p>
          <a:p>
            <a:pPr lvl="1"/>
            <a:r>
              <a:rPr lang="en-US" sz="1800" dirty="0" smtClean="0"/>
              <a:t>Day Traders (DT): driven by sentiment / short horizon</a:t>
            </a:r>
          </a:p>
          <a:p>
            <a:pPr lvl="1"/>
            <a:r>
              <a:rPr lang="en-US" sz="1800" dirty="0" smtClean="0"/>
              <a:t>Fundamental investors (FI): driven by fundamental risk and return / longer horizon</a:t>
            </a:r>
          </a:p>
          <a:p>
            <a:pPr lvl="1"/>
            <a:r>
              <a:rPr lang="en-US" sz="1800" dirty="0" smtClean="0"/>
              <a:t>DT cares less about risk (short-term IVOL)</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15</a:t>
            </a:fld>
            <a:endParaRPr kumimoji="1" lang="zh-CN" altLang="en-US"/>
          </a:p>
        </p:txBody>
      </p:sp>
    </p:spTree>
    <p:extLst>
      <p:ext uri="{BB962C8B-B14F-4D97-AF65-F5344CB8AC3E}">
        <p14:creationId xmlns:p14="http://schemas.microsoft.com/office/powerpoint/2010/main" val="1765090401"/>
      </p:ext>
    </p:extLst>
  </p:cSld>
  <p:clrMapOvr>
    <a:masterClrMapping/>
  </p:clrMapOvr>
  <mc:AlternateContent xmlns:mc="http://schemas.openxmlformats.org/markup-compatibility/2006" xmlns:p14="http://schemas.microsoft.com/office/powerpoint/2010/main">
    <mc:Choice Requires="p14">
      <p:transition spd="slow" p14:dur="2000" advTm="93246"/>
    </mc:Choice>
    <mc:Fallback xmlns="">
      <p:transition spd="slow" advTm="9324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3200" dirty="0" smtClean="0"/>
              <a:t>24-month TVOL sorting</a:t>
            </a:r>
            <a:endParaRPr lang="en-US" sz="2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16</a:t>
            </a:fld>
            <a:endParaRPr kumimoji="1" lang="zh-CN" altLang="en-US"/>
          </a:p>
        </p:txBody>
      </p:sp>
      <p:graphicFrame>
        <p:nvGraphicFramePr>
          <p:cNvPr id="6" name="Table 5"/>
          <p:cNvGraphicFramePr>
            <a:graphicFrameLocks noGrp="1"/>
          </p:cNvGraphicFramePr>
          <p:nvPr>
            <p:extLst>
              <p:ext uri="{D42A27DB-BD31-4B8C-83A1-F6EECF244321}">
                <p14:modId xmlns:p14="http://schemas.microsoft.com/office/powerpoint/2010/main" val="528726080"/>
              </p:ext>
            </p:extLst>
          </p:nvPr>
        </p:nvGraphicFramePr>
        <p:xfrm>
          <a:off x="587935" y="1104107"/>
          <a:ext cx="4748119" cy="3866290"/>
        </p:xfrm>
        <a:graphic>
          <a:graphicData uri="http://schemas.openxmlformats.org/drawingml/2006/table">
            <a:tbl>
              <a:tblPr firstRow="1" firstCol="1" bandRow="1">
                <a:tableStyleId>{5C22544A-7EE6-4342-B048-85BDC9FD1C3A}</a:tableStyleId>
              </a:tblPr>
              <a:tblGrid>
                <a:gridCol w="777864"/>
                <a:gridCol w="856655"/>
                <a:gridCol w="778400"/>
                <a:gridCol w="778400"/>
                <a:gridCol w="778400"/>
                <a:gridCol w="778400"/>
              </a:tblGrid>
              <a:tr h="557300">
                <a:tc>
                  <a:txBody>
                    <a:bodyPr/>
                    <a:lstStyle/>
                    <a:p>
                      <a:pPr marL="0" marR="0" indent="0" algn="ctr">
                        <a:lnSpc>
                          <a:spcPct val="100000"/>
                        </a:lnSpc>
                        <a:spcBef>
                          <a:spcPts val="0"/>
                        </a:spcBef>
                        <a:spcAft>
                          <a:spcPts val="0"/>
                        </a:spcAft>
                      </a:pPr>
                      <a:r>
                        <a:rPr lang="en-US" sz="1600" dirty="0">
                          <a:effectLst/>
                        </a:rPr>
                        <a:t>Rank</a:t>
                      </a:r>
                      <a:endParaRPr lang="en-US" sz="1600" dirty="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dirty="0">
                          <a:effectLst/>
                        </a:rPr>
                        <a:t>Mean</a:t>
                      </a:r>
                      <a:endParaRPr lang="en-US" sz="1600" dirty="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Std Dev.</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 Mkt Share</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CAPM Alpha</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dirty="0">
                          <a:effectLst/>
                        </a:rPr>
                        <a:t>FF-3</a:t>
                      </a:r>
                    </a:p>
                    <a:p>
                      <a:pPr marL="0" marR="0" indent="0" algn="ctr">
                        <a:lnSpc>
                          <a:spcPct val="100000"/>
                        </a:lnSpc>
                        <a:spcBef>
                          <a:spcPts val="0"/>
                        </a:spcBef>
                        <a:spcAft>
                          <a:spcPts val="0"/>
                        </a:spcAft>
                      </a:pPr>
                      <a:r>
                        <a:rPr lang="en-US" sz="1600" dirty="0">
                          <a:effectLst/>
                        </a:rPr>
                        <a:t>Alpha</a:t>
                      </a:r>
                      <a:endParaRPr lang="en-US" sz="1600" dirty="0">
                        <a:effectLst/>
                        <a:latin typeface="Times New Roman" charset="0"/>
                        <a:ea typeface="DengXian" charset="-122"/>
                      </a:endParaRPr>
                    </a:p>
                  </a:txBody>
                  <a:tcPr marL="54471" marR="54471" marT="0" marB="0" anchor="ctr"/>
                </a:tc>
              </a:tr>
              <a:tr h="278650">
                <a:tc>
                  <a:txBody>
                    <a:bodyPr/>
                    <a:lstStyle/>
                    <a:p>
                      <a:pPr marL="0" marR="0" indent="0" algn="ctr">
                        <a:lnSpc>
                          <a:spcPct val="100000"/>
                        </a:lnSpc>
                        <a:spcBef>
                          <a:spcPts val="0"/>
                        </a:spcBef>
                        <a:spcAft>
                          <a:spcPts val="0"/>
                        </a:spcAft>
                      </a:pPr>
                      <a:r>
                        <a:rPr lang="en-US" sz="1600" dirty="0">
                          <a:effectLst/>
                        </a:rPr>
                        <a:t>1</a:t>
                      </a:r>
                      <a:endParaRPr lang="en-US" sz="1600" dirty="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0.888</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3.7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41.6%</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0.12</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0.08</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[1.77]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[1.64]</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2</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0.930</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4.9</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25.7%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0.01</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-0.03</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[0.24]</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[-0.65]</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3</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0.967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6.0</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19.3%</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-0.05</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-0.04</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[-0.59]</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[-0.48]</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4</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0.927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7.3</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8.9%</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-0.19</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-0.16</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[-1.17]</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[-1.26]</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5</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0.675</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8.9</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4.6%</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-0.55</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-0.50</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[-2.40]</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[-3.28]</a:t>
                      </a:r>
                    </a:p>
                  </a:txBody>
                  <a:tcPr marL="54471" marR="54471" marT="0" marB="0" anchor="ctr"/>
                </a:tc>
              </a:tr>
              <a:tr h="278650">
                <a:tc>
                  <a:txBody>
                    <a:bodyPr/>
                    <a:lstStyle/>
                    <a:p>
                      <a:pPr marL="0" marR="0" indent="0" algn="ctr">
                        <a:lnSpc>
                          <a:spcPct val="100000"/>
                        </a:lnSpc>
                        <a:spcBef>
                          <a:spcPts val="0"/>
                        </a:spcBef>
                        <a:spcAft>
                          <a:spcPts val="0"/>
                        </a:spcAft>
                      </a:pPr>
                      <a:r>
                        <a:rPr lang="en-US" sz="1600">
                          <a:effectLst/>
                        </a:rPr>
                        <a:t>5-1</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-0.213</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b="1" kern="1200" dirty="0">
                          <a:solidFill>
                            <a:srgbClr val="FF0000"/>
                          </a:solidFill>
                          <a:effectLst/>
                          <a:latin typeface="+mn-lt"/>
                          <a:ea typeface="+mn-ea"/>
                          <a:cs typeface="+mn-cs"/>
                        </a:rPr>
                        <a:t>-0.67</a:t>
                      </a:r>
                    </a:p>
                  </a:txBody>
                  <a:tcPr marL="54471" marR="54471" marT="0" marB="0" anchor="ctr"/>
                </a:tc>
                <a:tc>
                  <a:txBody>
                    <a:bodyPr/>
                    <a:lstStyle/>
                    <a:p>
                      <a:pPr marL="0" marR="0" indent="0" algn="ctr">
                        <a:lnSpc>
                          <a:spcPct val="100000"/>
                        </a:lnSpc>
                        <a:spcBef>
                          <a:spcPts val="0"/>
                        </a:spcBef>
                        <a:spcAft>
                          <a:spcPts val="0"/>
                        </a:spcAft>
                      </a:pPr>
                      <a:r>
                        <a:rPr lang="en-US" sz="1600" b="1" kern="1200" dirty="0">
                          <a:solidFill>
                            <a:srgbClr val="FF0000"/>
                          </a:solidFill>
                          <a:effectLst/>
                          <a:latin typeface="+mn-lt"/>
                          <a:ea typeface="+mn-ea"/>
                          <a:cs typeface="+mn-cs"/>
                        </a:rPr>
                        <a:t>-0.58</a:t>
                      </a:r>
                    </a:p>
                  </a:txBody>
                  <a:tcPr marL="54471" marR="54471" marT="0" marB="0" anchor="ctr"/>
                </a:tc>
              </a:tr>
              <a:tr h="0">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[-0.667]</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54471" marR="54471"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a:t>
                      </a:r>
                      <a:r>
                        <a:rPr lang="en-US" sz="1600" b="1" kern="1200" dirty="0">
                          <a:solidFill>
                            <a:srgbClr val="FF0000"/>
                          </a:solidFill>
                          <a:effectLst/>
                          <a:latin typeface="+mn-lt"/>
                          <a:ea typeface="+mn-ea"/>
                          <a:cs typeface="+mn-cs"/>
                        </a:rPr>
                        <a:t>-2.34</a:t>
                      </a:r>
                      <a:r>
                        <a:rPr lang="en-US" sz="1600" kern="1200" dirty="0">
                          <a:solidFill>
                            <a:schemeClr val="dk1"/>
                          </a:solidFill>
                          <a:effectLst/>
                          <a:latin typeface="+mn-lt"/>
                          <a:ea typeface="+mn-ea"/>
                          <a:cs typeface="+mn-cs"/>
                        </a:rPr>
                        <a:t>]</a:t>
                      </a:r>
                    </a:p>
                  </a:txBody>
                  <a:tcPr marL="54471" marR="54471" marT="0" marB="0" anchor="ctr"/>
                </a:tc>
                <a:tc>
                  <a:txBody>
                    <a:bodyPr/>
                    <a:lstStyle/>
                    <a:p>
                      <a:pPr marL="0" marR="0" indent="0" algn="ctr">
                        <a:lnSpc>
                          <a:spcPct val="100000"/>
                        </a:lnSpc>
                        <a:spcBef>
                          <a:spcPts val="0"/>
                        </a:spcBef>
                        <a:spcAft>
                          <a:spcPts val="0"/>
                        </a:spcAft>
                      </a:pPr>
                      <a:r>
                        <a:rPr lang="en-US" sz="1600" kern="1200" dirty="0" smtClean="0">
                          <a:solidFill>
                            <a:schemeClr val="dk1"/>
                          </a:solidFill>
                          <a:effectLst/>
                          <a:latin typeface="+mn-lt"/>
                          <a:ea typeface="+mn-ea"/>
                          <a:cs typeface="+mn-cs"/>
                        </a:rPr>
                        <a:t>[</a:t>
                      </a:r>
                      <a:r>
                        <a:rPr lang="en-US" sz="1600" b="1" kern="1200" dirty="0" smtClean="0">
                          <a:solidFill>
                            <a:srgbClr val="FF0000"/>
                          </a:solidFill>
                          <a:effectLst/>
                          <a:latin typeface="+mn-lt"/>
                          <a:ea typeface="+mn-ea"/>
                          <a:cs typeface="+mn-cs"/>
                        </a:rPr>
                        <a:t>-3.03</a:t>
                      </a:r>
                      <a:r>
                        <a:rPr lang="en-US" sz="1600" kern="1200" dirty="0" smtClean="0">
                          <a:solidFill>
                            <a:schemeClr val="dk1"/>
                          </a:solidFill>
                          <a:effectLst/>
                          <a:latin typeface="+mn-lt"/>
                          <a:ea typeface="+mn-ea"/>
                          <a:cs typeface="+mn-cs"/>
                        </a:rPr>
                        <a:t>]</a:t>
                      </a:r>
                      <a:endParaRPr lang="en-US" sz="1600" kern="1200" dirty="0">
                        <a:solidFill>
                          <a:schemeClr val="dk1"/>
                        </a:solidFill>
                        <a:effectLst/>
                        <a:latin typeface="+mn-lt"/>
                        <a:ea typeface="+mn-ea"/>
                        <a:cs typeface="+mn-cs"/>
                      </a:endParaRPr>
                    </a:p>
                  </a:txBody>
                  <a:tcPr marL="54471" marR="54471" marT="0" marB="0" anchor="ctr"/>
                </a:tc>
              </a:tr>
            </a:tbl>
          </a:graphicData>
        </a:graphic>
      </p:graphicFrame>
      <p:sp>
        <p:nvSpPr>
          <p:cNvPr id="5" name="Content Placeholder 2"/>
          <p:cNvSpPr>
            <a:spLocks noGrp="1"/>
          </p:cNvSpPr>
          <p:nvPr>
            <p:ph idx="1"/>
          </p:nvPr>
        </p:nvSpPr>
        <p:spPr>
          <a:xfrm>
            <a:off x="5516380" y="1092096"/>
            <a:ext cx="3307505" cy="4279211"/>
          </a:xfrm>
        </p:spPr>
        <p:txBody>
          <a:bodyPr>
            <a:noAutofit/>
          </a:bodyPr>
          <a:lstStyle/>
          <a:p>
            <a:r>
              <a:rPr lang="en-US" sz="1800" dirty="0" smtClean="0"/>
              <a:t>Quintile portfolios sorted by 24-month TVOL</a:t>
            </a:r>
          </a:p>
          <a:p>
            <a:endParaRPr lang="en-US" sz="1800" dirty="0" smtClean="0"/>
          </a:p>
          <a:p>
            <a:r>
              <a:rPr lang="en-US" sz="1800" dirty="0" smtClean="0"/>
              <a:t>At the beginning of month </a:t>
            </a:r>
            <a:r>
              <a:rPr lang="en-US" sz="1800" i="1" dirty="0" smtClean="0"/>
              <a:t>t, </a:t>
            </a:r>
            <a:r>
              <a:rPr lang="en-US" sz="1800" dirty="0" smtClean="0"/>
              <a:t>form a new portfolio</a:t>
            </a:r>
          </a:p>
          <a:p>
            <a:endParaRPr lang="en-US" sz="1800" i="1" dirty="0"/>
          </a:p>
          <a:p>
            <a:r>
              <a:rPr lang="en-US" sz="1800" dirty="0" smtClean="0"/>
              <a:t>Based on 24-month TVOL from month </a:t>
            </a:r>
            <a:r>
              <a:rPr lang="en-US" sz="1800" i="1" dirty="0" smtClean="0"/>
              <a:t>t-25</a:t>
            </a:r>
            <a:r>
              <a:rPr lang="en-US" sz="1800" dirty="0" smtClean="0"/>
              <a:t> to </a:t>
            </a:r>
            <a:r>
              <a:rPr lang="en-US" sz="1800" i="1" dirty="0" smtClean="0"/>
              <a:t>t-1</a:t>
            </a:r>
          </a:p>
          <a:p>
            <a:endParaRPr lang="en-US" sz="1800" i="1" dirty="0" smtClean="0"/>
          </a:p>
          <a:p>
            <a:r>
              <a:rPr lang="en-US" sz="1800" i="1" dirty="0" smtClean="0"/>
              <a:t>No overlapping period with short-term VOL portfolios</a:t>
            </a:r>
            <a:r>
              <a:rPr lang="en-US" sz="1800" dirty="0" smtClean="0"/>
              <a:t> </a:t>
            </a:r>
          </a:p>
          <a:p>
            <a:endParaRPr lang="en-US" sz="1800" dirty="0" smtClean="0"/>
          </a:p>
          <a:p>
            <a:r>
              <a:rPr lang="en-US" sz="1800" dirty="0" smtClean="0"/>
              <a:t>Higher TVOL → Lower Alpha</a:t>
            </a:r>
          </a:p>
        </p:txBody>
      </p:sp>
    </p:spTree>
    <p:extLst>
      <p:ext uri="{BB962C8B-B14F-4D97-AF65-F5344CB8AC3E}">
        <p14:creationId xmlns:p14="http://schemas.microsoft.com/office/powerpoint/2010/main" val="290290427"/>
      </p:ext>
    </p:extLst>
  </p:cSld>
  <p:clrMapOvr>
    <a:masterClrMapping/>
  </p:clrMapOvr>
  <mc:AlternateContent xmlns:mc="http://schemas.openxmlformats.org/markup-compatibility/2006" xmlns:p14="http://schemas.microsoft.com/office/powerpoint/2010/main">
    <mc:Choice Requires="p14">
      <p:transition spd="slow" p14:dur="2000" advTm="73151"/>
    </mc:Choice>
    <mc:Fallback xmlns="">
      <p:transition spd="slow" advTm="7315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3200" dirty="0" smtClean="0"/>
              <a:t>24-month IVOL sorting</a:t>
            </a:r>
            <a:endParaRPr lang="en-US" sz="2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17</a:t>
            </a:fld>
            <a:endParaRPr kumimoji="1" lang="zh-CN" altLang="en-US"/>
          </a:p>
        </p:txBody>
      </p:sp>
      <p:graphicFrame>
        <p:nvGraphicFramePr>
          <p:cNvPr id="6" name="Table 5"/>
          <p:cNvGraphicFramePr>
            <a:graphicFrameLocks noGrp="1"/>
          </p:cNvGraphicFramePr>
          <p:nvPr>
            <p:extLst>
              <p:ext uri="{D42A27DB-BD31-4B8C-83A1-F6EECF244321}">
                <p14:modId xmlns:p14="http://schemas.microsoft.com/office/powerpoint/2010/main" val="1875387640"/>
              </p:ext>
            </p:extLst>
          </p:nvPr>
        </p:nvGraphicFramePr>
        <p:xfrm>
          <a:off x="667468" y="1092096"/>
          <a:ext cx="4669864" cy="3520130"/>
        </p:xfrm>
        <a:graphic>
          <a:graphicData uri="http://schemas.openxmlformats.org/drawingml/2006/table">
            <a:tbl>
              <a:tblPr firstRow="1" firstCol="1" bandRow="1">
                <a:tableStyleId>{5C22544A-7EE6-4342-B048-85BDC9FD1C3A}</a:tableStyleId>
              </a:tblPr>
              <a:tblGrid>
                <a:gridCol w="777864"/>
                <a:gridCol w="778400"/>
                <a:gridCol w="778400"/>
                <a:gridCol w="778400"/>
                <a:gridCol w="778400"/>
                <a:gridCol w="778400"/>
              </a:tblGrid>
              <a:tr h="502691">
                <a:tc>
                  <a:txBody>
                    <a:bodyPr/>
                    <a:lstStyle/>
                    <a:p>
                      <a:pPr marL="0" marR="0" indent="0" algn="ctr">
                        <a:lnSpc>
                          <a:spcPct val="100000"/>
                        </a:lnSpc>
                        <a:spcBef>
                          <a:spcPts val="0"/>
                        </a:spcBef>
                        <a:spcAft>
                          <a:spcPts val="0"/>
                        </a:spcAft>
                      </a:pPr>
                      <a:r>
                        <a:rPr lang="en-US" sz="1600" dirty="0" smtClean="0">
                          <a:effectLst/>
                        </a:rPr>
                        <a:t>Rank</a:t>
                      </a:r>
                      <a:endParaRPr lang="en-US" sz="1600" dirty="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Mean</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dirty="0" err="1">
                          <a:effectLst/>
                        </a:rPr>
                        <a:t>Std</a:t>
                      </a:r>
                      <a:r>
                        <a:rPr lang="en-US" sz="1600" dirty="0">
                          <a:effectLst/>
                        </a:rPr>
                        <a:t> Dev.</a:t>
                      </a:r>
                      <a:endParaRPr lang="en-US" sz="1600" dirty="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 Mkt Share</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a:effectLst/>
                        </a:rPr>
                        <a:t>CAPM Alpha</a:t>
                      </a:r>
                      <a:endParaRPr lang="en-US" sz="1600">
                        <a:effectLst/>
                        <a:latin typeface="Times New Roman" charset="0"/>
                        <a:ea typeface="DengXian" charset="-122"/>
                      </a:endParaRPr>
                    </a:p>
                  </a:txBody>
                  <a:tcPr marL="54471" marR="54471" marT="0" marB="0" anchor="ctr"/>
                </a:tc>
                <a:tc>
                  <a:txBody>
                    <a:bodyPr/>
                    <a:lstStyle/>
                    <a:p>
                      <a:pPr marL="0" marR="0" indent="0" algn="ctr">
                        <a:lnSpc>
                          <a:spcPct val="100000"/>
                        </a:lnSpc>
                        <a:spcBef>
                          <a:spcPts val="0"/>
                        </a:spcBef>
                        <a:spcAft>
                          <a:spcPts val="0"/>
                        </a:spcAft>
                      </a:pPr>
                      <a:r>
                        <a:rPr lang="en-US" sz="1600" dirty="0">
                          <a:effectLst/>
                        </a:rPr>
                        <a:t>FF-3</a:t>
                      </a:r>
                    </a:p>
                    <a:p>
                      <a:pPr marL="0" marR="0" indent="0" algn="ctr">
                        <a:lnSpc>
                          <a:spcPct val="100000"/>
                        </a:lnSpc>
                        <a:spcBef>
                          <a:spcPts val="0"/>
                        </a:spcBef>
                        <a:spcAft>
                          <a:spcPts val="0"/>
                        </a:spcAft>
                      </a:pPr>
                      <a:r>
                        <a:rPr lang="en-US" sz="1600" dirty="0">
                          <a:effectLst/>
                        </a:rPr>
                        <a:t>Alpha</a:t>
                      </a:r>
                      <a:endParaRPr lang="en-US" sz="1600" dirty="0">
                        <a:effectLst/>
                        <a:latin typeface="Times New Roman" charset="0"/>
                        <a:ea typeface="DengXian" charset="-122"/>
                      </a:endParaRPr>
                    </a:p>
                  </a:txBody>
                  <a:tcPr marL="54471" marR="54471" marT="0" marB="0" anchor="ctr"/>
                </a:tc>
              </a:tr>
              <a:tr h="251463">
                <a:tc>
                  <a:txBody>
                    <a:bodyPr/>
                    <a:lstStyle/>
                    <a:p>
                      <a:pPr marL="0" marR="0" indent="0" algn="ctr">
                        <a:lnSpc>
                          <a:spcPct val="100000"/>
                        </a:lnSpc>
                        <a:spcBef>
                          <a:spcPts val="0"/>
                        </a:spcBef>
                        <a:spcAft>
                          <a:spcPts val="0"/>
                        </a:spcAft>
                      </a:pPr>
                      <a:r>
                        <a:rPr lang="en-US" sz="1600" dirty="0">
                          <a:effectLst/>
                          <a:latin typeface="Times New Roman" charset="0"/>
                          <a:ea typeface="DengXian" charset="-122"/>
                        </a:rPr>
                        <a:t>1</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0.913</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4.0</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41.7%</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0.10</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0.06</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[1.78]</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[1.39]</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2</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0.899</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4.6</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28.8%</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0.01</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-0.01</a:t>
                      </a:r>
                    </a:p>
                  </a:txBody>
                  <a:tcPr marL="0" marR="0" marT="0" marB="0" anchor="ctr"/>
                </a:tc>
              </a:tr>
              <a:tr h="251463">
                <a:tc>
                  <a:txBody>
                    <a:bodyPr/>
                    <a:lstStyle/>
                    <a:p>
                      <a:pPr marL="0" marR="0" indent="0" algn="ctr">
                        <a:lnSpc>
                          <a:spcPct val="100000"/>
                        </a:lnSpc>
                        <a:spcBef>
                          <a:spcPts val="0"/>
                        </a:spcBef>
                        <a:spcAft>
                          <a:spcPts val="0"/>
                        </a:spcAft>
                      </a:pPr>
                      <a:r>
                        <a:rPr lang="en-US" sz="1600" dirty="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[0.27]</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[-0.14]</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3</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0.913</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5.6</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18.3%</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0.07</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-0.05</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[-0.87]</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[-0.77]</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4</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0.939</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6.7</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7.6%</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-0.13</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-0.09</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[-0.88]</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[-0.81]</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5</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0.776</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8.4</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3.7%</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-0.40</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-0.33</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[-1.89]</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[-2.24]</a:t>
                      </a:r>
                    </a:p>
                  </a:txBody>
                  <a:tcPr marL="0" marR="0" marT="0" marB="0" anchor="ctr"/>
                </a:tc>
              </a:tr>
              <a:tr h="251463">
                <a:tc>
                  <a:txBody>
                    <a:bodyPr/>
                    <a:lstStyle/>
                    <a:p>
                      <a:pPr marL="0" marR="0" indent="0" algn="ctr">
                        <a:lnSpc>
                          <a:spcPct val="100000"/>
                        </a:lnSpc>
                        <a:spcBef>
                          <a:spcPts val="0"/>
                        </a:spcBef>
                        <a:spcAft>
                          <a:spcPts val="0"/>
                        </a:spcAft>
                      </a:pPr>
                      <a:r>
                        <a:rPr lang="en-US" sz="1600">
                          <a:effectLst/>
                          <a:latin typeface="Times New Roman" charset="0"/>
                          <a:ea typeface="DengXian" charset="-122"/>
                        </a:rPr>
                        <a:t>5-1</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-0.137</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b="1" kern="1200" dirty="0">
                          <a:solidFill>
                            <a:srgbClr val="FF0000"/>
                          </a:solidFill>
                          <a:effectLst/>
                          <a:latin typeface="+mn-lt"/>
                          <a:ea typeface="+mn-ea"/>
                          <a:cs typeface="+mn-cs"/>
                        </a:rPr>
                        <a:t>-0.50</a:t>
                      </a:r>
                    </a:p>
                  </a:txBody>
                  <a:tcPr marL="0" marR="0" marT="0" marB="0" anchor="ctr"/>
                </a:tc>
                <a:tc>
                  <a:txBody>
                    <a:bodyPr/>
                    <a:lstStyle/>
                    <a:p>
                      <a:pPr marL="0" marR="0" indent="0" algn="ctr">
                        <a:lnSpc>
                          <a:spcPct val="100000"/>
                        </a:lnSpc>
                        <a:spcBef>
                          <a:spcPts val="0"/>
                        </a:spcBef>
                        <a:spcAft>
                          <a:spcPts val="0"/>
                        </a:spcAft>
                      </a:pPr>
                      <a:r>
                        <a:rPr lang="en-US" sz="1600" b="1" kern="1200" dirty="0">
                          <a:solidFill>
                            <a:srgbClr val="FF0000"/>
                          </a:solidFill>
                          <a:effectLst/>
                          <a:latin typeface="+mn-lt"/>
                          <a:ea typeface="+mn-ea"/>
                          <a:cs typeface="+mn-cs"/>
                        </a:rPr>
                        <a:t>-0.39</a:t>
                      </a:r>
                    </a:p>
                  </a:txBody>
                  <a:tcPr marL="0" marR="0" marT="0" marB="0" anchor="ctr"/>
                </a:tc>
              </a:tr>
              <a:tr h="251346">
                <a:tc>
                  <a:txBody>
                    <a:bodyPr/>
                    <a:lstStyle/>
                    <a:p>
                      <a:pPr marL="0" marR="0" indent="0" algn="ctr">
                        <a:lnSpc>
                          <a:spcPct val="100000"/>
                        </a:lnSpc>
                        <a:spcBef>
                          <a:spcPts val="0"/>
                        </a:spcBef>
                        <a:spcAft>
                          <a:spcPts val="0"/>
                        </a:spcAft>
                      </a:pPr>
                      <a:r>
                        <a:rPr lang="en-US" sz="1600">
                          <a:effectLst/>
                          <a:latin typeface="Times New Roman" charset="0"/>
                          <a:ea typeface="DengXian" charset="-122"/>
                        </a:rPr>
                        <a:t> </a:t>
                      </a:r>
                    </a:p>
                  </a:txBody>
                  <a:tcPr marL="0" marR="0" marT="0" marB="0" anchor="ctr"/>
                </a:tc>
                <a:tc>
                  <a:txBody>
                    <a:bodyPr/>
                    <a:lstStyle/>
                    <a:p>
                      <a:pPr marL="0" marR="0" indent="0" algn="ctr">
                        <a:lnSpc>
                          <a:spcPct val="100000"/>
                        </a:lnSpc>
                        <a:spcBef>
                          <a:spcPts val="0"/>
                        </a:spcBef>
                        <a:spcAft>
                          <a:spcPts val="0"/>
                        </a:spcAft>
                      </a:pPr>
                      <a:r>
                        <a:rPr lang="en-US" sz="1600" kern="1200">
                          <a:solidFill>
                            <a:schemeClr val="dk1"/>
                          </a:solidFill>
                          <a:effectLst/>
                          <a:latin typeface="+mn-lt"/>
                          <a:ea typeface="+mn-ea"/>
                          <a:cs typeface="+mn-cs"/>
                        </a:rPr>
                        <a:t>[-0.48]</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 </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a:t>
                      </a:r>
                      <a:r>
                        <a:rPr lang="en-US" sz="1600" b="1" kern="1200" dirty="0">
                          <a:solidFill>
                            <a:srgbClr val="FF0000"/>
                          </a:solidFill>
                          <a:effectLst/>
                          <a:latin typeface="+mn-lt"/>
                          <a:ea typeface="+mn-ea"/>
                          <a:cs typeface="+mn-cs"/>
                        </a:rPr>
                        <a:t>-1.96</a:t>
                      </a:r>
                      <a:r>
                        <a:rPr lang="en-US" sz="1600" kern="1200" dirty="0">
                          <a:solidFill>
                            <a:schemeClr val="dk1"/>
                          </a:solidFill>
                          <a:effectLst/>
                          <a:latin typeface="+mn-lt"/>
                          <a:ea typeface="+mn-ea"/>
                          <a:cs typeface="+mn-cs"/>
                        </a:rPr>
                        <a:t>]</a:t>
                      </a:r>
                    </a:p>
                  </a:txBody>
                  <a:tcPr marL="0" marR="0" marT="0" marB="0" anchor="ctr"/>
                </a:tc>
                <a:tc>
                  <a:txBody>
                    <a:bodyPr/>
                    <a:lstStyle/>
                    <a:p>
                      <a:pPr marL="0" marR="0" indent="0" algn="ctr">
                        <a:lnSpc>
                          <a:spcPct val="100000"/>
                        </a:lnSpc>
                        <a:spcBef>
                          <a:spcPts val="0"/>
                        </a:spcBef>
                        <a:spcAft>
                          <a:spcPts val="0"/>
                        </a:spcAft>
                      </a:pPr>
                      <a:r>
                        <a:rPr lang="en-US" sz="1600" kern="1200" dirty="0">
                          <a:solidFill>
                            <a:schemeClr val="dk1"/>
                          </a:solidFill>
                          <a:effectLst/>
                          <a:latin typeface="+mn-lt"/>
                          <a:ea typeface="+mn-ea"/>
                          <a:cs typeface="+mn-cs"/>
                        </a:rPr>
                        <a:t>[</a:t>
                      </a:r>
                      <a:r>
                        <a:rPr lang="en-US" sz="1600" b="1" kern="1200" dirty="0">
                          <a:solidFill>
                            <a:srgbClr val="FF0000"/>
                          </a:solidFill>
                          <a:effectLst/>
                          <a:latin typeface="+mn-lt"/>
                          <a:ea typeface="+mn-ea"/>
                          <a:cs typeface="+mn-cs"/>
                        </a:rPr>
                        <a:t>-2.22</a:t>
                      </a:r>
                      <a:r>
                        <a:rPr lang="en-US" sz="1600" kern="1200" dirty="0">
                          <a:solidFill>
                            <a:schemeClr val="dk1"/>
                          </a:solidFill>
                          <a:effectLst/>
                          <a:latin typeface="+mn-lt"/>
                          <a:ea typeface="+mn-ea"/>
                          <a:cs typeface="+mn-cs"/>
                        </a:rPr>
                        <a:t>]</a:t>
                      </a:r>
                    </a:p>
                  </a:txBody>
                  <a:tcPr marL="0" marR="0" marT="0" marB="0" anchor="ctr"/>
                </a:tc>
              </a:tr>
            </a:tbl>
          </a:graphicData>
        </a:graphic>
      </p:graphicFrame>
      <p:sp>
        <p:nvSpPr>
          <p:cNvPr id="5" name="Content Placeholder 2"/>
          <p:cNvSpPr>
            <a:spLocks noGrp="1"/>
          </p:cNvSpPr>
          <p:nvPr>
            <p:ph idx="1"/>
          </p:nvPr>
        </p:nvSpPr>
        <p:spPr>
          <a:xfrm>
            <a:off x="5483785" y="1092096"/>
            <a:ext cx="3285461" cy="4279211"/>
          </a:xfrm>
        </p:spPr>
        <p:txBody>
          <a:bodyPr>
            <a:normAutofit/>
          </a:bodyPr>
          <a:lstStyle/>
          <a:p>
            <a:r>
              <a:rPr lang="en-US" sz="1800" dirty="0" smtClean="0"/>
              <a:t>Quintile portfolios sorted by 24-month IVOL</a:t>
            </a:r>
          </a:p>
          <a:p>
            <a:endParaRPr lang="en-US" sz="1800" dirty="0" smtClean="0"/>
          </a:p>
          <a:p>
            <a:r>
              <a:rPr lang="en-US" sz="1800" dirty="0" smtClean="0"/>
              <a:t>At the beginning of month </a:t>
            </a:r>
            <a:r>
              <a:rPr lang="en-US" sz="1800" i="1" dirty="0" smtClean="0"/>
              <a:t>t, </a:t>
            </a:r>
            <a:r>
              <a:rPr lang="en-US" sz="1800" dirty="0" smtClean="0"/>
              <a:t>form a new portfolio</a:t>
            </a:r>
          </a:p>
          <a:p>
            <a:endParaRPr lang="en-US" sz="1800" i="1" dirty="0"/>
          </a:p>
          <a:p>
            <a:r>
              <a:rPr lang="en-US" sz="1800" dirty="0" smtClean="0"/>
              <a:t>Based on 24-month IVOL from month </a:t>
            </a:r>
            <a:r>
              <a:rPr lang="en-US" sz="1800" i="1" dirty="0" smtClean="0"/>
              <a:t>t-25</a:t>
            </a:r>
            <a:r>
              <a:rPr lang="en-US" sz="1800" dirty="0" smtClean="0"/>
              <a:t> to </a:t>
            </a:r>
            <a:r>
              <a:rPr lang="en-US" sz="1800" i="1" dirty="0" smtClean="0"/>
              <a:t>t-1</a:t>
            </a:r>
          </a:p>
          <a:p>
            <a:endParaRPr lang="en-US" sz="1800" dirty="0" smtClean="0"/>
          </a:p>
          <a:p>
            <a:r>
              <a:rPr lang="en-US" sz="1800" dirty="0" smtClean="0"/>
              <a:t>Higher IVOL → Lower Alpha</a:t>
            </a:r>
          </a:p>
          <a:p>
            <a:endParaRPr lang="en-US" sz="1800" dirty="0"/>
          </a:p>
          <a:p>
            <a:r>
              <a:rPr lang="en-US" sz="1800" b="1" dirty="0" smtClean="0"/>
              <a:t>IVOL puzzle persists</a:t>
            </a:r>
          </a:p>
        </p:txBody>
      </p:sp>
    </p:spTree>
    <p:extLst>
      <p:ext uri="{BB962C8B-B14F-4D97-AF65-F5344CB8AC3E}">
        <p14:creationId xmlns:p14="http://schemas.microsoft.com/office/powerpoint/2010/main" val="1474709803"/>
      </p:ext>
    </p:extLst>
  </p:cSld>
  <p:clrMapOvr>
    <a:masterClrMapping/>
  </p:clrMapOvr>
  <mc:AlternateContent xmlns:mc="http://schemas.openxmlformats.org/markup-compatibility/2006" xmlns:p14="http://schemas.microsoft.com/office/powerpoint/2010/main">
    <mc:Choice Requires="p14">
      <p:transition spd="slow" p14:dur="2000" advTm="46101"/>
    </mc:Choice>
    <mc:Fallback xmlns="">
      <p:transition spd="slow" advTm="4610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3200" dirty="0" smtClean="0"/>
              <a:t>Long-term IVOL FF-3 Alphas</a:t>
            </a:r>
            <a:endParaRPr lang="en-US" sz="2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18</a:t>
            </a:fld>
            <a:endParaRPr kumimoji="1" lang="zh-CN" altLang="en-US"/>
          </a:p>
        </p:txBody>
      </p:sp>
      <p:graphicFrame>
        <p:nvGraphicFramePr>
          <p:cNvPr id="3" name="Table 2"/>
          <p:cNvGraphicFramePr>
            <a:graphicFrameLocks noGrp="1"/>
          </p:cNvGraphicFramePr>
          <p:nvPr>
            <p:extLst>
              <p:ext uri="{D42A27DB-BD31-4B8C-83A1-F6EECF244321}">
                <p14:modId xmlns:p14="http://schemas.microsoft.com/office/powerpoint/2010/main" val="2119277103"/>
              </p:ext>
            </p:extLst>
          </p:nvPr>
        </p:nvGraphicFramePr>
        <p:xfrm>
          <a:off x="778607" y="1297918"/>
          <a:ext cx="7738602" cy="2370394"/>
        </p:xfrm>
        <a:graphic>
          <a:graphicData uri="http://schemas.openxmlformats.org/drawingml/2006/table">
            <a:tbl>
              <a:tblPr firstRow="1" firstCol="1" bandRow="1">
                <a:tableStyleId>{5C22544A-7EE6-4342-B048-85BDC9FD1C3A}</a:tableStyleId>
              </a:tblPr>
              <a:tblGrid>
                <a:gridCol w="1251774"/>
                <a:gridCol w="1069022"/>
                <a:gridCol w="930929"/>
                <a:gridCol w="931710"/>
                <a:gridCol w="930929"/>
                <a:gridCol w="931710"/>
                <a:gridCol w="934831"/>
                <a:gridCol w="757697"/>
              </a:tblGrid>
              <a:tr h="456328">
                <a:tc rowSpan="2">
                  <a:txBody>
                    <a:bodyPr/>
                    <a:lstStyle/>
                    <a:p>
                      <a:pPr marL="0" marR="0" indent="0" algn="ctr">
                        <a:lnSpc>
                          <a:spcPct val="100000"/>
                        </a:lnSpc>
                        <a:spcBef>
                          <a:spcPts val="0"/>
                        </a:spcBef>
                        <a:spcAft>
                          <a:spcPts val="0"/>
                        </a:spcAft>
                      </a:pPr>
                      <a:r>
                        <a:rPr lang="en-US" sz="1600" dirty="0" smtClean="0">
                          <a:effectLst/>
                        </a:rPr>
                        <a:t>Sample </a:t>
                      </a:r>
                      <a:r>
                        <a:rPr lang="en-US" sz="1600" dirty="0">
                          <a:effectLst/>
                        </a:rPr>
                        <a:t>Period (months)</a:t>
                      </a:r>
                      <a:endParaRPr lang="en-US" sz="1600" dirty="0">
                        <a:effectLst/>
                        <a:latin typeface="Times New Roman" charset="0"/>
                        <a:ea typeface="DengXian" charset="-122"/>
                      </a:endParaRPr>
                    </a:p>
                  </a:txBody>
                  <a:tcPr marL="68580" marR="68580" marT="0" marB="0" anchor="ctr"/>
                </a:tc>
                <a:tc rowSpan="2">
                  <a:txBody>
                    <a:bodyPr/>
                    <a:lstStyle/>
                    <a:p>
                      <a:pPr marL="0" marR="0" indent="0" algn="ctr">
                        <a:lnSpc>
                          <a:spcPct val="100000"/>
                        </a:lnSpc>
                        <a:spcBef>
                          <a:spcPts val="0"/>
                        </a:spcBef>
                        <a:spcAft>
                          <a:spcPts val="0"/>
                        </a:spcAft>
                      </a:pPr>
                      <a:r>
                        <a:rPr lang="en-US" sz="1600" dirty="0">
                          <a:effectLst/>
                        </a:rPr>
                        <a:t> </a:t>
                      </a:r>
                      <a:r>
                        <a:rPr lang="en-US" sz="1600" dirty="0" smtClean="0">
                          <a:effectLst/>
                        </a:rPr>
                        <a:t>Ret </a:t>
                      </a:r>
                      <a:r>
                        <a:rPr lang="en-US" sz="1600" dirty="0" err="1">
                          <a:effectLst/>
                        </a:rPr>
                        <a:t>Freq</a:t>
                      </a:r>
                      <a:endParaRPr lang="en-US" sz="1600" dirty="0">
                        <a:effectLst/>
                        <a:latin typeface="Times New Roman" charset="0"/>
                        <a:ea typeface="DengXian" charset="-122"/>
                      </a:endParaRPr>
                    </a:p>
                  </a:txBody>
                  <a:tcPr marL="68580" marR="68580" marT="0" marB="0" anchor="ctr"/>
                </a:tc>
                <a:tc gridSpan="5">
                  <a:txBody>
                    <a:bodyPr/>
                    <a:lstStyle/>
                    <a:p>
                      <a:pPr marL="0" marR="0" indent="0" algn="ctr">
                        <a:lnSpc>
                          <a:spcPct val="100000"/>
                        </a:lnSpc>
                        <a:spcBef>
                          <a:spcPts val="0"/>
                        </a:spcBef>
                        <a:spcAft>
                          <a:spcPts val="0"/>
                        </a:spcAft>
                      </a:pPr>
                      <a:r>
                        <a:rPr lang="en-US" sz="1600" kern="1200" dirty="0" smtClean="0">
                          <a:effectLst/>
                        </a:rPr>
                        <a:t>IVOL Ranking</a:t>
                      </a:r>
                      <a:endParaRPr lang="en-US" sz="1600" b="1" kern="1200" dirty="0">
                        <a:solidFill>
                          <a:schemeClr val="lt1"/>
                        </a:solidFill>
                        <a:effectLst/>
                        <a:latin typeface="+mn-lt"/>
                        <a:ea typeface="+mn-ea"/>
                        <a:cs typeface="+mn-cs"/>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ctr">
                        <a:lnSpc>
                          <a:spcPct val="100000"/>
                        </a:lnSpc>
                        <a:spcBef>
                          <a:spcPts val="0"/>
                        </a:spcBef>
                        <a:spcAft>
                          <a:spcPts val="0"/>
                        </a:spcAft>
                      </a:pPr>
                      <a:r>
                        <a:rPr lang="en-US" sz="1600" kern="1200">
                          <a:effectLst/>
                        </a:rPr>
                        <a:t> </a:t>
                      </a:r>
                      <a:endParaRPr lang="en-US" sz="1600" b="1" kern="1200">
                        <a:solidFill>
                          <a:schemeClr val="lt1"/>
                        </a:solidFill>
                        <a:effectLst/>
                        <a:latin typeface="+mn-lt"/>
                        <a:ea typeface="+mn-ea"/>
                        <a:cs typeface="+mn-cs"/>
                      </a:endParaRPr>
                    </a:p>
                  </a:txBody>
                  <a:tcPr marL="68580" marR="68580" marT="0" marB="0" anchor="ctr"/>
                </a:tc>
              </a:tr>
              <a:tr h="451026">
                <a:tc vMerge="1">
                  <a:txBody>
                    <a:bodyPr/>
                    <a:lstStyle/>
                    <a:p>
                      <a:pPr marL="0" marR="0" indent="0" algn="ctr">
                        <a:lnSpc>
                          <a:spcPct val="200000"/>
                        </a:lnSpc>
                        <a:spcBef>
                          <a:spcPts val="0"/>
                        </a:spcBef>
                        <a:spcAft>
                          <a:spcPts val="0"/>
                        </a:spcAft>
                      </a:pPr>
                      <a:endParaRPr lang="en-US" sz="1200" dirty="0">
                        <a:effectLst/>
                        <a:latin typeface="Times New Roman" charset="0"/>
                        <a:ea typeface="DengXian" charset="-122"/>
                      </a:endParaRPr>
                    </a:p>
                  </a:txBody>
                  <a:tcPr marL="68580" marR="68580" marT="0" marB="0" anchor="ctr"/>
                </a:tc>
                <a:tc vMerge="1">
                  <a:txBody>
                    <a:bodyPr/>
                    <a:lstStyle/>
                    <a:p>
                      <a:pPr marL="0" marR="0" indent="0" algn="ctr">
                        <a:lnSpc>
                          <a:spcPct val="200000"/>
                        </a:lnSpc>
                        <a:spcBef>
                          <a:spcPts val="0"/>
                        </a:spcBef>
                        <a:spcAft>
                          <a:spcPts val="0"/>
                        </a:spcAft>
                      </a:pPr>
                      <a:endParaRPr lang="en-US" sz="12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1 Low</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2</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3</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4</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5 High</a:t>
                      </a:r>
                      <a:endParaRPr lang="en-US" sz="1600" b="1" kern="1200" dirty="0">
                        <a:solidFill>
                          <a:schemeClr val="lt1"/>
                        </a:solidFill>
                        <a:effectLst/>
                        <a:latin typeface="+mn-lt"/>
                        <a:ea typeface="+mn-ea"/>
                        <a:cs typeface="+mn-cs"/>
                      </a:endParaRPr>
                    </a:p>
                  </a:txBody>
                  <a:tcPr marL="68580" marR="68580" marT="0" marB="0" anchor="ctr"/>
                </a:tc>
                <a:tc>
                  <a:txBody>
                    <a:bodyPr/>
                    <a:lstStyle/>
                    <a:p>
                      <a:pPr marL="0" marR="0" indent="0" algn="ctr">
                        <a:lnSpc>
                          <a:spcPct val="100000"/>
                        </a:lnSpc>
                        <a:spcBef>
                          <a:spcPts val="0"/>
                        </a:spcBef>
                        <a:spcAft>
                          <a:spcPts val="0"/>
                        </a:spcAft>
                      </a:pPr>
                      <a:r>
                        <a:rPr lang="en-US" sz="1600" kern="1200" dirty="0">
                          <a:effectLst/>
                        </a:rPr>
                        <a:t>5-1</a:t>
                      </a:r>
                      <a:endParaRPr lang="en-US" sz="1600" b="1" kern="1200" dirty="0">
                        <a:solidFill>
                          <a:schemeClr val="lt1"/>
                        </a:solidFill>
                        <a:effectLst/>
                        <a:latin typeface="+mn-lt"/>
                        <a:ea typeface="+mn-ea"/>
                        <a:cs typeface="+mn-cs"/>
                      </a:endParaRPr>
                    </a:p>
                  </a:txBody>
                  <a:tcPr marL="68580" marR="68580" marT="0" marB="0" anchor="ctr"/>
                </a:tc>
              </a:tr>
              <a:tr h="225513">
                <a:tc>
                  <a:txBody>
                    <a:bodyPr/>
                    <a:lstStyle/>
                    <a:p>
                      <a:pPr marL="0" marR="0" indent="0" algn="ctr">
                        <a:lnSpc>
                          <a:spcPct val="100000"/>
                        </a:lnSpc>
                        <a:spcBef>
                          <a:spcPts val="0"/>
                        </a:spcBef>
                        <a:spcAft>
                          <a:spcPts val="0"/>
                        </a:spcAft>
                      </a:pPr>
                      <a:r>
                        <a:rPr lang="en-US" sz="1600">
                          <a:effectLst/>
                        </a:rPr>
                        <a:t>12</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Monthly</a:t>
                      </a:r>
                      <a:endParaRPr lang="en-US" sz="16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-0.02</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-0.03</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-0.13</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-0.20</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b="1" dirty="0">
                          <a:effectLst/>
                        </a:rPr>
                        <a:t>-0.24</a:t>
                      </a:r>
                      <a:endParaRPr lang="en-US" sz="1600" b="1" dirty="0">
                        <a:solidFill>
                          <a:srgbClr val="FF0000"/>
                        </a:solidFill>
                        <a:effectLst/>
                        <a:latin typeface="Times New Roman" charset="0"/>
                        <a:ea typeface="DengXian" charset="-122"/>
                      </a:endParaRPr>
                    </a:p>
                  </a:txBody>
                  <a:tcPr marL="68580" marR="68580" marT="0" marB="0" anchor="ctr"/>
                </a:tc>
              </a:tr>
              <a:tr h="225513">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[0.84]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[-0.54]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[-0.55]</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[-1.25]</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[-1.44]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a:t>
                      </a:r>
                      <a:r>
                        <a:rPr lang="en-US" sz="1600" b="1" dirty="0">
                          <a:effectLst/>
                        </a:rPr>
                        <a:t>-1.43</a:t>
                      </a:r>
                      <a:r>
                        <a:rPr lang="en-US" sz="1600" dirty="0">
                          <a:effectLst/>
                        </a:rPr>
                        <a:t>]</a:t>
                      </a:r>
                      <a:endParaRPr lang="en-US" sz="1600" dirty="0">
                        <a:effectLst/>
                        <a:latin typeface="Times New Roman" charset="0"/>
                        <a:ea typeface="DengXian" charset="-122"/>
                      </a:endParaRPr>
                    </a:p>
                  </a:txBody>
                  <a:tcPr marL="68580" marR="68580" marT="0" marB="0" anchor="ctr"/>
                </a:tc>
              </a:tr>
              <a:tr h="225513">
                <a:tc>
                  <a:txBody>
                    <a:bodyPr/>
                    <a:lstStyle/>
                    <a:p>
                      <a:pPr marL="0" marR="0" indent="0" algn="ctr">
                        <a:lnSpc>
                          <a:spcPct val="100000"/>
                        </a:lnSpc>
                        <a:spcBef>
                          <a:spcPts val="0"/>
                        </a:spcBef>
                        <a:spcAft>
                          <a:spcPts val="0"/>
                        </a:spcAft>
                      </a:pPr>
                      <a:r>
                        <a:rPr lang="en-US" sz="1600">
                          <a:effectLst/>
                        </a:rPr>
                        <a:t>18</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Monthly</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0.03</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0.00</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-0.09</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-0.38</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a:t>
                      </a:r>
                      <a:r>
                        <a:rPr lang="en-US" sz="1600" b="1" dirty="0">
                          <a:effectLst/>
                        </a:rPr>
                        <a:t>0.41</a:t>
                      </a:r>
                      <a:endParaRPr lang="en-US" sz="1600" b="1" dirty="0">
                        <a:solidFill>
                          <a:srgbClr val="FF0000"/>
                        </a:solidFill>
                        <a:effectLst/>
                        <a:latin typeface="Times New Roman" charset="0"/>
                        <a:ea typeface="DengXian" charset="-122"/>
                      </a:endParaRPr>
                    </a:p>
                  </a:txBody>
                  <a:tcPr marL="68580" marR="68580" marT="0" marB="0" anchor="ctr"/>
                </a:tc>
              </a:tr>
              <a:tr h="225513">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[0.87]</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[0.06]</a:t>
                      </a:r>
                      <a:endParaRPr lang="en-US" sz="16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[-0.66]</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[-0.76]</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[-2.55]</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a:t>
                      </a:r>
                      <a:r>
                        <a:rPr lang="en-US" sz="1600" b="1" dirty="0">
                          <a:effectLst/>
                        </a:rPr>
                        <a:t>2.42</a:t>
                      </a:r>
                      <a:r>
                        <a:rPr lang="en-US" sz="1600" dirty="0">
                          <a:effectLst/>
                        </a:rPr>
                        <a:t>]</a:t>
                      </a:r>
                      <a:endParaRPr lang="en-US" sz="1600" dirty="0">
                        <a:effectLst/>
                        <a:latin typeface="Times New Roman" charset="0"/>
                        <a:ea typeface="DengXian" charset="-122"/>
                      </a:endParaRPr>
                    </a:p>
                  </a:txBody>
                  <a:tcPr marL="68580" marR="68580" marT="0" marB="0" anchor="ctr"/>
                </a:tc>
              </a:tr>
              <a:tr h="225513">
                <a:tc>
                  <a:txBody>
                    <a:bodyPr/>
                    <a:lstStyle/>
                    <a:p>
                      <a:pPr marL="0" marR="0" indent="0" algn="ctr">
                        <a:lnSpc>
                          <a:spcPct val="100000"/>
                        </a:lnSpc>
                        <a:spcBef>
                          <a:spcPts val="0"/>
                        </a:spcBef>
                        <a:spcAft>
                          <a:spcPts val="0"/>
                        </a:spcAft>
                      </a:pPr>
                      <a:r>
                        <a:rPr lang="en-US" sz="1600">
                          <a:effectLst/>
                        </a:rPr>
                        <a:t>24</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Monthly</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0.06</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-0.01</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-0.05</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-0.09</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-0.33</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b="1" dirty="0">
                          <a:effectLst/>
                        </a:rPr>
                        <a:t>-0.39</a:t>
                      </a:r>
                      <a:endParaRPr lang="en-US" sz="1600" b="1" dirty="0">
                        <a:solidFill>
                          <a:srgbClr val="FF0000"/>
                        </a:solidFill>
                        <a:effectLst/>
                        <a:latin typeface="Times New Roman" charset="0"/>
                        <a:ea typeface="DengXian" charset="-122"/>
                      </a:endParaRPr>
                    </a:p>
                  </a:txBody>
                  <a:tcPr marL="68580" marR="68580" marT="0" marB="0" anchor="ctr"/>
                </a:tc>
              </a:tr>
              <a:tr h="187259">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 </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[1.39]</a:t>
                      </a:r>
                      <a:endParaRPr lang="en-US" sz="16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[-0.14]</a:t>
                      </a:r>
                      <a:endParaRPr lang="en-US" sz="16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[-0.77]</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a:effectLst/>
                        </a:rPr>
                        <a:t>[-0.81]</a:t>
                      </a:r>
                      <a:endParaRPr lang="en-US" sz="160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[-2.24]</a:t>
                      </a:r>
                      <a:endParaRPr lang="en-US" sz="1600" dirty="0">
                        <a:effectLst/>
                        <a:latin typeface="Times New Roman" charset="0"/>
                        <a:ea typeface="DengXian" charset="-122"/>
                      </a:endParaRPr>
                    </a:p>
                  </a:txBody>
                  <a:tcPr marL="68580" marR="68580" marT="0" marB="0" anchor="ctr"/>
                </a:tc>
                <a:tc>
                  <a:txBody>
                    <a:bodyPr/>
                    <a:lstStyle/>
                    <a:p>
                      <a:pPr marL="0" marR="0" indent="0" algn="ctr">
                        <a:lnSpc>
                          <a:spcPct val="100000"/>
                        </a:lnSpc>
                        <a:spcBef>
                          <a:spcPts val="0"/>
                        </a:spcBef>
                        <a:spcAft>
                          <a:spcPts val="0"/>
                        </a:spcAft>
                      </a:pPr>
                      <a:r>
                        <a:rPr lang="en-US" sz="1600" dirty="0">
                          <a:effectLst/>
                        </a:rPr>
                        <a:t>[</a:t>
                      </a:r>
                      <a:r>
                        <a:rPr lang="en-US" sz="1600" b="1" dirty="0">
                          <a:effectLst/>
                        </a:rPr>
                        <a:t>-2.22</a:t>
                      </a:r>
                      <a:r>
                        <a:rPr lang="en-US" sz="1600" dirty="0">
                          <a:effectLst/>
                        </a:rPr>
                        <a:t>]</a:t>
                      </a:r>
                      <a:endParaRPr lang="en-US" sz="1600" dirty="0">
                        <a:effectLst/>
                        <a:latin typeface="Times New Roman" charset="0"/>
                        <a:ea typeface="DengXian" charset="-122"/>
                      </a:endParaRPr>
                    </a:p>
                  </a:txBody>
                  <a:tcPr marL="68580" marR="68580" marT="0" marB="0" anchor="ctr"/>
                </a:tc>
              </a:tr>
            </a:tbl>
          </a:graphicData>
        </a:graphic>
      </p:graphicFrame>
      <p:sp>
        <p:nvSpPr>
          <p:cNvPr id="7" name="Content Placeholder 2"/>
          <p:cNvSpPr>
            <a:spLocks noGrp="1"/>
          </p:cNvSpPr>
          <p:nvPr>
            <p:ph idx="1"/>
          </p:nvPr>
        </p:nvSpPr>
        <p:spPr>
          <a:xfrm>
            <a:off x="891819" y="4172294"/>
            <a:ext cx="7223481" cy="1555405"/>
          </a:xfrm>
        </p:spPr>
        <p:txBody>
          <a:bodyPr>
            <a:normAutofit/>
          </a:bodyPr>
          <a:lstStyle/>
          <a:p>
            <a:r>
              <a:rPr lang="en-US" sz="1800" dirty="0" smtClean="0"/>
              <a:t>No observable relation between time horizon and IVOL alphas</a:t>
            </a:r>
          </a:p>
          <a:p>
            <a:r>
              <a:rPr lang="en-US" sz="1800" dirty="0" smtClean="0"/>
              <a:t>However, long-term IVOL is not orthogonal to short-term IVOL</a:t>
            </a:r>
          </a:p>
          <a:p>
            <a:r>
              <a:rPr lang="en-US" sz="1800" dirty="0" smtClean="0"/>
              <a:t>We need to disentangle the relationship</a:t>
            </a:r>
          </a:p>
          <a:p>
            <a:endParaRPr lang="en-US" sz="1800" dirty="0" smtClean="0"/>
          </a:p>
          <a:p>
            <a:endParaRPr lang="en-US" sz="1800" b="1" dirty="0" smtClean="0"/>
          </a:p>
        </p:txBody>
      </p:sp>
    </p:spTree>
    <p:extLst>
      <p:ext uri="{BB962C8B-B14F-4D97-AF65-F5344CB8AC3E}">
        <p14:creationId xmlns:p14="http://schemas.microsoft.com/office/powerpoint/2010/main" val="1373668892"/>
      </p:ext>
    </p:extLst>
  </p:cSld>
  <p:clrMapOvr>
    <a:masterClrMapping/>
  </p:clrMapOvr>
  <mc:AlternateContent xmlns:mc="http://schemas.openxmlformats.org/markup-compatibility/2006" xmlns:p14="http://schemas.microsoft.com/office/powerpoint/2010/main">
    <mc:Choice Requires="p14">
      <p:transition spd="slow" p14:dur="2000" advTm="60321"/>
    </mc:Choice>
    <mc:Fallback xmlns="">
      <p:transition spd="slow" advTm="6032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sort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17191257"/>
      </p:ext>
    </p:extLst>
  </p:cSld>
  <p:clrMapOvr>
    <a:masterClrMapping/>
  </p:clrMapOvr>
  <mc:AlternateContent xmlns:mc="http://schemas.openxmlformats.org/markup-compatibility/2006" xmlns:p14="http://schemas.microsoft.com/office/powerpoint/2010/main">
    <mc:Choice Requires="p14">
      <p:transition spd="slow" p14:dur="2000" advTm="27833"/>
    </mc:Choice>
    <mc:Fallback xmlns="">
      <p:transition spd="slow" advTm="2783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4294967295"/>
          </p:nvPr>
        </p:nvSpPr>
        <p:spPr>
          <a:xfrm>
            <a:off x="0" y="6138863"/>
            <a:ext cx="641350" cy="365125"/>
          </a:xfrm>
        </p:spPr>
        <p:txBody>
          <a:bodyPr/>
          <a:lstStyle/>
          <a:p>
            <a:fld id="{344B304C-08F0-F14D-AF2B-1EAF95978610}" type="slidenum">
              <a:rPr kumimoji="1" lang="zh-CN" altLang="en-US" smtClean="0"/>
              <a:t>2</a:t>
            </a:fld>
            <a:endParaRPr kumimoji="1" lang="zh-CN" altLang="en-US"/>
          </a:p>
        </p:txBody>
      </p:sp>
    </p:spTree>
    <p:extLst>
      <p:ext uri="{BB962C8B-B14F-4D97-AF65-F5344CB8AC3E}">
        <p14:creationId xmlns:p14="http://schemas.microsoft.com/office/powerpoint/2010/main" val="1925522997"/>
      </p:ext>
    </p:extLst>
  </p:cSld>
  <p:clrMapOvr>
    <a:masterClrMapping/>
  </p:clrMapOvr>
  <mc:AlternateContent xmlns:mc="http://schemas.openxmlformats.org/markup-compatibility/2006" xmlns:p14="http://schemas.microsoft.com/office/powerpoint/2010/main">
    <mc:Choice Requires="p14">
      <p:transition spd="slow" p14:dur="2000" advTm="784"/>
    </mc:Choice>
    <mc:Fallback xmlns="">
      <p:transition spd="slow" advTm="78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Long-term vs. short-term Volatility</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20</a:t>
            </a:fld>
            <a:endParaRPr kumimoji="1" lang="zh-CN" altLang="en-US" dirty="0"/>
          </a:p>
        </p:txBody>
      </p:sp>
      <p:pic>
        <p:nvPicPr>
          <p:cNvPr id="5" name="Content Placeholder 4" descr="C:\project\output\Plot\correlation histogram.pn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02524" y="1209822"/>
            <a:ext cx="6274191" cy="4656407"/>
          </a:xfrm>
          <a:prstGeom prst="rect">
            <a:avLst/>
          </a:prstGeom>
          <a:noFill/>
          <a:ln>
            <a:noFill/>
          </a:ln>
        </p:spPr>
      </p:pic>
      <p:sp>
        <p:nvSpPr>
          <p:cNvPr id="6" name="TextBox 5"/>
          <p:cNvSpPr txBox="1"/>
          <p:nvPr/>
        </p:nvSpPr>
        <p:spPr>
          <a:xfrm>
            <a:off x="457199" y="1562170"/>
            <a:ext cx="2299937" cy="2123658"/>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200" dirty="0" smtClean="0"/>
              <a:t>Frequency</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200"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200" dirty="0" smtClean="0"/>
              <a:t>Time horizon</a:t>
            </a: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endParaRPr lang="en-US" sz="2200" dirty="0" smtClean="0"/>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200" dirty="0" smtClean="0"/>
              <a:t>Idiosyncratic vs. total</a:t>
            </a:r>
            <a:endParaRPr lang="en-US" sz="2200" dirty="0"/>
          </a:p>
        </p:txBody>
      </p:sp>
    </p:spTree>
    <p:extLst>
      <p:ext uri="{BB962C8B-B14F-4D97-AF65-F5344CB8AC3E}">
        <p14:creationId xmlns:p14="http://schemas.microsoft.com/office/powerpoint/2010/main" val="2075676309"/>
      </p:ext>
    </p:extLst>
  </p:cSld>
  <p:clrMapOvr>
    <a:masterClrMapping/>
  </p:clrMapOvr>
  <mc:AlternateContent xmlns:mc="http://schemas.openxmlformats.org/markup-compatibility/2006" xmlns:p14="http://schemas.microsoft.com/office/powerpoint/2010/main">
    <mc:Choice Requires="p14">
      <p:transition spd="slow" p14:dur="2000" advTm="19841"/>
    </mc:Choice>
    <mc:Fallback xmlns="">
      <p:transition spd="slow" advTm="1984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Long-term vs. short-term volatility </a:t>
            </a:r>
            <a:r>
              <a:rPr lang="mr-IN" sz="3200" dirty="0" smtClean="0"/>
              <a:t>–</a:t>
            </a:r>
            <a:r>
              <a:rPr lang="en-US" sz="3200" dirty="0" smtClean="0"/>
              <a:t> cont’d</a:t>
            </a:r>
            <a:endParaRPr lang="en-US" sz="32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21</a:t>
            </a:fld>
            <a:endParaRPr kumimoji="1" lang="zh-CN" altLang="en-US"/>
          </a:p>
        </p:txBody>
      </p:sp>
      <p:pic>
        <p:nvPicPr>
          <p:cNvPr id="5" name="Content Placeholder 4" descr="C:\project\output\Plot\Correlation FF_L_VOL_24M.png"/>
          <p:cNvPicPr>
            <a:picLocks noGrp="1"/>
          </p:cNvPicPr>
          <p:nvPr>
            <p:ph idx="1"/>
          </p:nvPr>
        </p:nvPicPr>
        <p:blipFill rotWithShape="1">
          <a:blip r:embed="rId3" cstate="print">
            <a:extLst>
              <a:ext uri="{28A0092B-C50C-407E-A947-70E740481C1C}">
                <a14:useLocalDpi xmlns:a14="http://schemas.microsoft.com/office/drawing/2010/main" val="0"/>
              </a:ext>
            </a:extLst>
          </a:blip>
          <a:srcRect l="7210" t="5925" r="6799" b="13226"/>
          <a:stretch/>
        </p:blipFill>
        <p:spPr bwMode="auto">
          <a:xfrm>
            <a:off x="1651016" y="1856935"/>
            <a:ext cx="5827878" cy="3702999"/>
          </a:xfrm>
          <a:prstGeom prst="rect">
            <a:avLst/>
          </a:prstGeom>
          <a:noFill/>
          <a:ln>
            <a:noFill/>
          </a:ln>
        </p:spPr>
      </p:pic>
      <p:sp>
        <p:nvSpPr>
          <p:cNvPr id="6" name="TextBox 5"/>
          <p:cNvSpPr txBox="1"/>
          <p:nvPr/>
        </p:nvSpPr>
        <p:spPr>
          <a:xfrm>
            <a:off x="457199" y="1232972"/>
            <a:ext cx="7218643" cy="369332"/>
          </a:xfrm>
          <a:prstGeom prst="rect">
            <a:avLst/>
          </a:prstGeom>
          <a:noFill/>
        </p:spPr>
        <p:txBody>
          <a:bodyPr wrap="none" rtlCol="0">
            <a:spAutoFit/>
          </a:bodyPr>
          <a:lstStyle/>
          <a:p>
            <a:pPr marL="285750" indent="-285750">
              <a:buFont typeface="Arial" charset="0"/>
              <a:buChar char="•"/>
            </a:pPr>
            <a:r>
              <a:rPr lang="en-US" dirty="0" smtClean="0"/>
              <a:t>Correlation time series: short-term volatility and 24-month volatility</a:t>
            </a:r>
            <a:endParaRPr lang="en-US" dirty="0"/>
          </a:p>
        </p:txBody>
      </p:sp>
      <p:sp>
        <p:nvSpPr>
          <p:cNvPr id="7" name="Oval 6"/>
          <p:cNvSpPr/>
          <p:nvPr/>
        </p:nvSpPr>
        <p:spPr>
          <a:xfrm>
            <a:off x="6212541" y="2796988"/>
            <a:ext cx="510989" cy="2448699"/>
          </a:xfrm>
          <a:prstGeom prst="ellipse">
            <a:avLst/>
          </a:prstGeom>
          <a:noFill/>
          <a:ln w="38100">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640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Sort - I</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22</a:t>
            </a:fld>
            <a:endParaRPr kumimoji="1" lang="zh-CN" altLang="en-US"/>
          </a:p>
        </p:txBody>
      </p:sp>
      <p:sp>
        <p:nvSpPr>
          <p:cNvPr id="6" name="Content Placeholder 5"/>
          <p:cNvSpPr>
            <a:spLocks noGrp="1"/>
          </p:cNvSpPr>
          <p:nvPr>
            <p:ph idx="1"/>
          </p:nvPr>
        </p:nvSpPr>
        <p:spPr>
          <a:xfrm>
            <a:off x="457200" y="1503888"/>
            <a:ext cx="8229600" cy="1118288"/>
          </a:xfrm>
        </p:spPr>
        <p:txBody>
          <a:bodyPr>
            <a:normAutofit/>
          </a:bodyPr>
          <a:lstStyle/>
          <a:p>
            <a:r>
              <a:rPr lang="en-US" sz="1800" dirty="0"/>
              <a:t>Average number of stocks in each double-sort category from 1965 Feb to 2016 Dec </a:t>
            </a:r>
            <a:r>
              <a:rPr lang="en-GB" sz="1800" dirty="0"/>
              <a:t>based on short-term and 24-month IVOL</a:t>
            </a:r>
            <a:endParaRPr lang="en-US" sz="1800" dirty="0"/>
          </a:p>
        </p:txBody>
      </p:sp>
      <p:grpSp>
        <p:nvGrpSpPr>
          <p:cNvPr id="11" name="Group 10"/>
          <p:cNvGrpSpPr/>
          <p:nvPr/>
        </p:nvGrpSpPr>
        <p:grpSpPr>
          <a:xfrm>
            <a:off x="1526241" y="2290968"/>
            <a:ext cx="6091518" cy="3989938"/>
            <a:chOff x="1600200" y="2357074"/>
            <a:chExt cx="5954902" cy="3606800"/>
          </a:xfrm>
        </p:grpSpPr>
        <p:pic>
          <p:nvPicPr>
            <p:cNvPr id="8" name="Picture 7"/>
            <p:cNvPicPr>
              <a:picLocks noChangeAspect="1"/>
            </p:cNvPicPr>
            <p:nvPr/>
          </p:nvPicPr>
          <p:blipFill>
            <a:blip r:embed="rId3"/>
            <a:stretch>
              <a:fillRect/>
            </a:stretch>
          </p:blipFill>
          <p:spPr>
            <a:xfrm>
              <a:off x="1600200" y="2357074"/>
              <a:ext cx="5943600" cy="3606800"/>
            </a:xfrm>
            <a:prstGeom prst="rect">
              <a:avLst/>
            </a:prstGeom>
          </p:spPr>
        </p:pic>
        <p:sp>
          <p:nvSpPr>
            <p:cNvPr id="9" name="Oval 8"/>
            <p:cNvSpPr/>
            <p:nvPr/>
          </p:nvSpPr>
          <p:spPr>
            <a:xfrm rot="780410">
              <a:off x="2781396" y="3232510"/>
              <a:ext cx="4773706" cy="443753"/>
            </a:xfrm>
            <a:prstGeom prst="ellipse">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780410">
              <a:off x="2781395" y="4764553"/>
              <a:ext cx="4773706" cy="443753"/>
            </a:xfrm>
            <a:prstGeom prst="ellipse">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7042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Sort - II</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23</a:t>
            </a:fld>
            <a:endParaRPr kumimoji="1" lang="zh-CN" altLang="en-US"/>
          </a:p>
        </p:txBody>
      </p:sp>
      <p:sp>
        <p:nvSpPr>
          <p:cNvPr id="17" name="Rectangle 16"/>
          <p:cNvSpPr/>
          <p:nvPr/>
        </p:nvSpPr>
        <p:spPr>
          <a:xfrm>
            <a:off x="457198" y="1241569"/>
            <a:ext cx="8485695" cy="646331"/>
          </a:xfrm>
          <a:prstGeom prst="rect">
            <a:avLst/>
          </a:prstGeom>
        </p:spPr>
        <p:txBody>
          <a:bodyPr wrap="square">
            <a:spAutoFit/>
          </a:bodyPr>
          <a:lstStyle/>
          <a:p>
            <a:pPr marL="285750" indent="-285750">
              <a:buFont typeface="Arial" charset="0"/>
              <a:buChar char="•"/>
            </a:pPr>
            <a:r>
              <a:rPr lang="en-US" dirty="0"/>
              <a:t>Average FF-3 </a:t>
            </a:r>
            <a:r>
              <a:rPr lang="en-US" dirty="0" smtClean="0"/>
              <a:t>alpha and t-statistics </a:t>
            </a:r>
            <a:r>
              <a:rPr lang="en-US" dirty="0"/>
              <a:t>for each category and 5</a:t>
            </a:r>
            <a:r>
              <a:rPr lang="en-US" baseline="30000" dirty="0"/>
              <a:t>th</a:t>
            </a:r>
            <a:r>
              <a:rPr lang="en-US" dirty="0"/>
              <a:t> – 1</a:t>
            </a:r>
            <a:r>
              <a:rPr lang="en-US" baseline="30000" dirty="0"/>
              <a:t>st</a:t>
            </a:r>
            <a:r>
              <a:rPr lang="en-US" dirty="0"/>
              <a:t> quintile portfolio</a:t>
            </a:r>
            <a:r>
              <a:rPr lang="en-GB" dirty="0"/>
              <a:t> </a:t>
            </a:r>
            <a:r>
              <a:rPr lang="en-US" dirty="0"/>
              <a:t>from 1965 Feb to 2016 Dec </a:t>
            </a:r>
            <a:r>
              <a:rPr lang="en-GB" dirty="0" smtClean="0"/>
              <a:t>based on short-term and 24-month IVOL</a:t>
            </a:r>
            <a:endParaRPr lang="en-US" dirty="0"/>
          </a:p>
        </p:txBody>
      </p:sp>
      <p:grpSp>
        <p:nvGrpSpPr>
          <p:cNvPr id="30" name="Group 29"/>
          <p:cNvGrpSpPr/>
          <p:nvPr/>
        </p:nvGrpSpPr>
        <p:grpSpPr>
          <a:xfrm>
            <a:off x="457199" y="2024743"/>
            <a:ext cx="6093823" cy="4113943"/>
            <a:chOff x="1521822" y="2024743"/>
            <a:chExt cx="6093823" cy="4113943"/>
          </a:xfrm>
        </p:grpSpPr>
        <p:grpSp>
          <p:nvGrpSpPr>
            <p:cNvPr id="15" name="Group 14"/>
            <p:cNvGrpSpPr/>
            <p:nvPr/>
          </p:nvGrpSpPr>
          <p:grpSpPr>
            <a:xfrm>
              <a:off x="1521822" y="2024743"/>
              <a:ext cx="6093823" cy="4113943"/>
              <a:chOff x="1717765" y="1914026"/>
              <a:chExt cx="5943600" cy="4037512"/>
            </a:xfrm>
          </p:grpSpPr>
          <p:pic>
            <p:nvPicPr>
              <p:cNvPr id="13" name="Picture 12"/>
              <p:cNvPicPr>
                <a:picLocks noChangeAspect="1"/>
              </p:cNvPicPr>
              <p:nvPr/>
            </p:nvPicPr>
            <p:blipFill>
              <a:blip r:embed="rId3"/>
              <a:stretch>
                <a:fillRect/>
              </a:stretch>
            </p:blipFill>
            <p:spPr>
              <a:xfrm>
                <a:off x="1717765" y="1914026"/>
                <a:ext cx="5943600" cy="2260600"/>
              </a:xfrm>
              <a:prstGeom prst="rect">
                <a:avLst/>
              </a:prstGeom>
            </p:spPr>
          </p:pic>
          <p:pic>
            <p:nvPicPr>
              <p:cNvPr id="14" name="Picture 13"/>
              <p:cNvPicPr>
                <a:picLocks noChangeAspect="1"/>
              </p:cNvPicPr>
              <p:nvPr/>
            </p:nvPicPr>
            <p:blipFill>
              <a:blip r:embed="rId4"/>
              <a:stretch>
                <a:fillRect/>
              </a:stretch>
            </p:blipFill>
            <p:spPr>
              <a:xfrm>
                <a:off x="1717765" y="3690938"/>
                <a:ext cx="5943600" cy="2260600"/>
              </a:xfrm>
              <a:prstGeom prst="rect">
                <a:avLst/>
              </a:prstGeom>
            </p:spPr>
          </p:pic>
        </p:grpSp>
        <p:sp>
          <p:nvSpPr>
            <p:cNvPr id="19" name="Rectangle 18"/>
            <p:cNvSpPr/>
            <p:nvPr/>
          </p:nvSpPr>
          <p:spPr>
            <a:xfrm>
              <a:off x="6936377" y="2638697"/>
              <a:ext cx="653142" cy="940526"/>
            </a:xfrm>
            <a:prstGeom prst="rect">
              <a:avLst/>
            </a:prstGeom>
            <a:noFill/>
            <a:ln w="28575">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923314" y="4462309"/>
              <a:ext cx="653142" cy="940526"/>
            </a:xfrm>
            <a:prstGeom prst="rect">
              <a:avLst/>
            </a:prstGeom>
            <a:noFill/>
            <a:ln w="28575">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926080" y="3587207"/>
              <a:ext cx="4010297" cy="248085"/>
            </a:xfrm>
            <a:prstGeom prst="rect">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926080" y="5414254"/>
              <a:ext cx="4010297" cy="248085"/>
            </a:xfrm>
            <a:prstGeom prst="rect">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6632134" y="2024743"/>
            <a:ext cx="2356478"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Negative and significant [Hi </a:t>
            </a:r>
            <a:r>
              <a:rPr lang="mr-IN" sz="1600" dirty="0" smtClean="0"/>
              <a:t>–</a:t>
            </a:r>
            <a:r>
              <a:rPr lang="en-US" sz="1600" dirty="0" smtClean="0"/>
              <a:t> Lo] alpha conditional on any long-term volatility level</a:t>
            </a:r>
            <a:endParaRPr lang="en-US" sz="1600" dirty="0"/>
          </a:p>
        </p:txBody>
      </p:sp>
      <p:sp>
        <p:nvSpPr>
          <p:cNvPr id="16" name="TextBox 15"/>
          <p:cNvSpPr txBox="1"/>
          <p:nvPr/>
        </p:nvSpPr>
        <p:spPr>
          <a:xfrm>
            <a:off x="6632134" y="3547896"/>
            <a:ext cx="2356478"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t>Insignificant [Hi </a:t>
            </a:r>
            <a:r>
              <a:rPr lang="mr-IN" sz="1600" dirty="0" smtClean="0"/>
              <a:t>–</a:t>
            </a:r>
            <a:r>
              <a:rPr lang="en-US" sz="1600" dirty="0" smtClean="0"/>
              <a:t> Lo] alpha conditional on any short-term volatility level</a:t>
            </a:r>
            <a:endParaRPr lang="en-US" sz="1600" dirty="0"/>
          </a:p>
        </p:txBody>
      </p:sp>
      <p:sp>
        <p:nvSpPr>
          <p:cNvPr id="7" name="Cross 6"/>
          <p:cNvSpPr/>
          <p:nvPr/>
        </p:nvSpPr>
        <p:spPr>
          <a:xfrm>
            <a:off x="7630373" y="3129523"/>
            <a:ext cx="360000" cy="360000"/>
          </a:xfrm>
          <a:prstGeom prst="plus">
            <a:avLst>
              <a:gd name="adj" fmla="val 373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7630373" y="4653900"/>
            <a:ext cx="360000" cy="360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6632134" y="5074026"/>
            <a:ext cx="235647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t>Long-term </a:t>
            </a:r>
            <a:r>
              <a:rPr lang="en-US" sz="1600" dirty="0" err="1" smtClean="0"/>
              <a:t>vol</a:t>
            </a:r>
            <a:r>
              <a:rPr lang="en-US" sz="1600" dirty="0" smtClean="0"/>
              <a:t> puzzle is driven by short-term </a:t>
            </a:r>
            <a:r>
              <a:rPr lang="en-US" sz="1600" dirty="0" err="1" smtClean="0"/>
              <a:t>vol</a:t>
            </a:r>
            <a:endParaRPr lang="en-US" sz="1600" dirty="0"/>
          </a:p>
        </p:txBody>
      </p:sp>
    </p:spTree>
    <p:extLst>
      <p:ext uri="{BB962C8B-B14F-4D97-AF65-F5344CB8AC3E}">
        <p14:creationId xmlns:p14="http://schemas.microsoft.com/office/powerpoint/2010/main" val="1501378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Sort - III</a:t>
            </a:r>
            <a:endParaRPr lang="en-US" dirty="0"/>
          </a:p>
        </p:txBody>
      </p:sp>
      <p:sp>
        <p:nvSpPr>
          <p:cNvPr id="3" name="Content Placeholder 2"/>
          <p:cNvSpPr>
            <a:spLocks noGrp="1"/>
          </p:cNvSpPr>
          <p:nvPr>
            <p:ph idx="1"/>
          </p:nvPr>
        </p:nvSpPr>
        <p:spPr>
          <a:xfrm>
            <a:off x="457200" y="1417638"/>
            <a:ext cx="8229600" cy="2488156"/>
          </a:xfrm>
        </p:spPr>
        <p:txBody>
          <a:bodyPr>
            <a:normAutofit/>
          </a:bodyPr>
          <a:lstStyle/>
          <a:p>
            <a:r>
              <a:rPr lang="en-US" sz="1800" dirty="0" smtClean="0"/>
              <a:t>Why we see long-term volatility puzzle in single </a:t>
            </a:r>
            <a:r>
              <a:rPr lang="mr-IN" sz="1800" dirty="0" smtClean="0"/>
              <a:t>–</a:t>
            </a:r>
            <a:r>
              <a:rPr lang="en-US" sz="1800" dirty="0" smtClean="0"/>
              <a:t> sort?</a:t>
            </a:r>
          </a:p>
          <a:p>
            <a:pPr lvl="1"/>
            <a:r>
              <a:rPr lang="en-US" sz="1800" dirty="0" smtClean="0"/>
              <a:t>Weighted average returns of each row equals to long </a:t>
            </a:r>
            <a:r>
              <a:rPr lang="mr-IN" sz="1800" dirty="0" smtClean="0"/>
              <a:t>–</a:t>
            </a:r>
            <a:r>
              <a:rPr lang="en-US" sz="1800" dirty="0" smtClean="0"/>
              <a:t> term volatility single sort result</a:t>
            </a:r>
          </a:p>
          <a:p>
            <a:pPr lvl="1"/>
            <a:r>
              <a:rPr lang="en-US" sz="1800" dirty="0" smtClean="0"/>
              <a:t>Weightings are concentrated on upper left and bottom right corner</a:t>
            </a:r>
          </a:p>
          <a:p>
            <a:endParaRPr lang="en-US" sz="1800" dirty="0" smtClean="0"/>
          </a:p>
          <a:p>
            <a:r>
              <a:rPr lang="en-US" sz="1800" dirty="0" smtClean="0"/>
              <a:t>Table</a:t>
            </a:r>
            <a:r>
              <a:rPr lang="en-US" sz="1800" dirty="0"/>
              <a:t>: Percentage of market capitalization in each double-sort category from 1965 Feb to 2016 Dec </a:t>
            </a:r>
            <a:r>
              <a:rPr lang="en-GB" sz="1800" dirty="0"/>
              <a:t>based on short-term and 24-month IVOL </a:t>
            </a:r>
            <a:endParaRPr lang="en-US" sz="1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24</a:t>
            </a:fld>
            <a:endParaRPr kumimoji="1" lang="zh-CN" altLang="en-US"/>
          </a:p>
        </p:txBody>
      </p:sp>
      <p:pic>
        <p:nvPicPr>
          <p:cNvPr id="8" name="Picture 7"/>
          <p:cNvPicPr>
            <a:picLocks noChangeAspect="1"/>
          </p:cNvPicPr>
          <p:nvPr/>
        </p:nvPicPr>
        <p:blipFill rotWithShape="1">
          <a:blip r:embed="rId2"/>
          <a:srcRect t="42776"/>
          <a:stretch/>
        </p:blipFill>
        <p:spPr>
          <a:xfrm>
            <a:off x="1034727" y="3825374"/>
            <a:ext cx="7074545" cy="2456685"/>
          </a:xfrm>
          <a:prstGeom prst="rect">
            <a:avLst/>
          </a:prstGeom>
        </p:spPr>
      </p:pic>
    </p:spTree>
    <p:extLst>
      <p:ext uri="{BB962C8B-B14F-4D97-AF65-F5344CB8AC3E}">
        <p14:creationId xmlns:p14="http://schemas.microsoft.com/office/powerpoint/2010/main" val="1759996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5418698"/>
      </p:ext>
    </p:extLst>
  </p:cSld>
  <p:clrMapOvr>
    <a:masterClrMapping/>
  </p:clrMapOvr>
  <mc:AlternateContent xmlns:mc="http://schemas.openxmlformats.org/markup-compatibility/2006" xmlns:p14="http://schemas.microsoft.com/office/powerpoint/2010/main">
    <mc:Choice Requires="p14">
      <p:transition spd="slow" p14:dur="2000" advTm="29758"/>
    </mc:Choice>
    <mc:Fallback xmlns="">
      <p:transition spd="slow" advTm="2975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Market</a:t>
            </a:r>
            <a:r>
              <a:rPr kumimoji="1" lang="zh-CN" altLang="en-US" dirty="0" smtClean="0"/>
              <a:t> </a:t>
            </a:r>
            <a:r>
              <a:rPr kumimoji="1" lang="en-US" altLang="zh-CN" dirty="0" smtClean="0"/>
              <a:t>Frictions</a:t>
            </a:r>
            <a:r>
              <a:rPr kumimoji="1" lang="zh-CN" altLang="en-US" dirty="0" smtClean="0"/>
              <a:t> </a:t>
            </a:r>
            <a:r>
              <a:rPr kumimoji="1" lang="en-US" altLang="zh-CN" dirty="0" smtClean="0"/>
              <a:t>and</a:t>
            </a:r>
            <a:r>
              <a:rPr kumimoji="1" lang="zh-CN" altLang="en-US" dirty="0" smtClean="0"/>
              <a:t> </a:t>
            </a:r>
            <a:r>
              <a:rPr kumimoji="1" lang="en-US" altLang="zh-CN" dirty="0" smtClean="0"/>
              <a:t>Anomaly</a:t>
            </a:r>
            <a:endParaRPr kumimoji="1" lang="zh-CN" altLang="en-US" dirty="0"/>
          </a:p>
        </p:txBody>
      </p:sp>
      <p:sp>
        <p:nvSpPr>
          <p:cNvPr id="3" name="内容占位符 2"/>
          <p:cNvSpPr>
            <a:spLocks noGrp="1"/>
          </p:cNvSpPr>
          <p:nvPr>
            <p:ph idx="1"/>
          </p:nvPr>
        </p:nvSpPr>
        <p:spPr>
          <a:xfrm>
            <a:off x="457200" y="2493818"/>
            <a:ext cx="2941320" cy="1510146"/>
          </a:xfrm>
        </p:spPr>
        <p:txBody>
          <a:bodyPr>
            <a:normAutofit/>
          </a:bodyPr>
          <a:lstStyle/>
          <a:p>
            <a:r>
              <a:rPr kumimoji="1" lang="en-US" altLang="zh-CN" sz="2400" dirty="0" smtClean="0"/>
              <a:t>Before 2004?</a:t>
            </a:r>
          </a:p>
          <a:p>
            <a:endParaRPr kumimoji="1" lang="en-US" altLang="zh-CN" sz="2400" dirty="0" smtClean="0"/>
          </a:p>
          <a:p>
            <a:r>
              <a:rPr kumimoji="1" lang="en-US" altLang="zh-CN" sz="2400" dirty="0" smtClean="0"/>
              <a:t>After 2004?</a:t>
            </a:r>
            <a:endParaRPr kumimoji="1" lang="en-US" altLang="zh-CN" sz="2400" dirty="0"/>
          </a:p>
        </p:txBody>
      </p:sp>
      <p:sp>
        <p:nvSpPr>
          <p:cNvPr id="4" name="幻灯片编号占位符 3"/>
          <p:cNvSpPr>
            <a:spLocks noGrp="1"/>
          </p:cNvSpPr>
          <p:nvPr>
            <p:ph type="sldNum" sz="quarter" idx="12"/>
          </p:nvPr>
        </p:nvSpPr>
        <p:spPr/>
        <p:txBody>
          <a:bodyPr/>
          <a:lstStyle/>
          <a:p>
            <a:fld id="{344B304C-08F0-F14D-AF2B-1EAF95978610}" type="slidenum">
              <a:rPr kumimoji="1" lang="zh-CN" altLang="en-US" smtClean="0"/>
              <a:t>26</a:t>
            </a:fld>
            <a:endParaRPr kumimoji="1" lang="zh-CN" altLang="en-US"/>
          </a:p>
        </p:txBody>
      </p:sp>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3398520" y="1503888"/>
            <a:ext cx="5702300" cy="3708192"/>
          </a:xfrm>
          <a:prstGeom prst="rect">
            <a:avLst/>
          </a:prstGeom>
        </p:spPr>
      </p:pic>
      <p:pic>
        <p:nvPicPr>
          <p:cNvPr id="5" name="Sound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596738023"/>
      </p:ext>
    </p:extLst>
  </p:cSld>
  <p:clrMapOvr>
    <a:masterClrMapping/>
  </p:clrMapOvr>
  <mc:AlternateContent xmlns:mc="http://schemas.openxmlformats.org/markup-compatibility/2006" xmlns:p14="http://schemas.microsoft.com/office/powerpoint/2010/main">
    <mc:Choice Requires="p14">
      <p:transition spd="slow" p14:dur="2000" advTm="3064"/>
    </mc:Choice>
    <mc:Fallback xmlns="">
      <p:transition spd="slow" advTm="30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mute="1"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27</a:t>
            </a:fld>
            <a:endParaRPr kumimoji="1" lang="zh-CN" altLang="en-US"/>
          </a:p>
        </p:txBody>
      </p:sp>
      <p:graphicFrame>
        <p:nvGraphicFramePr>
          <p:cNvPr id="5" name="Content Placeholder 4"/>
          <p:cNvGraphicFramePr>
            <a:graphicFrameLocks/>
          </p:cNvGraphicFramePr>
          <p:nvPr>
            <p:extLst>
              <p:ext uri="{D42A27DB-BD31-4B8C-83A1-F6EECF244321}">
                <p14:modId xmlns:p14="http://schemas.microsoft.com/office/powerpoint/2010/main" val="871040872"/>
              </p:ext>
            </p:extLst>
          </p:nvPr>
        </p:nvGraphicFramePr>
        <p:xfrm>
          <a:off x="555803" y="1769489"/>
          <a:ext cx="8032394" cy="3840480"/>
        </p:xfrm>
        <a:graphic>
          <a:graphicData uri="http://schemas.openxmlformats.org/drawingml/2006/table">
            <a:tbl>
              <a:tblPr firstRow="1" firstCol="1" bandRow="1">
                <a:tableStyleId>{5C22544A-7EE6-4342-B048-85BDC9FD1C3A}</a:tableStyleId>
              </a:tblPr>
              <a:tblGrid>
                <a:gridCol w="2022802"/>
                <a:gridCol w="3004796"/>
                <a:gridCol w="3004796"/>
              </a:tblGrid>
              <a:tr h="0">
                <a:tc>
                  <a:txBody>
                    <a:bodyPr/>
                    <a:lstStyle/>
                    <a:p>
                      <a:pPr indent="180340" algn="ctr">
                        <a:lnSpc>
                          <a:spcPct val="200000"/>
                        </a:lnSpc>
                        <a:spcAft>
                          <a:spcPts val="0"/>
                        </a:spcAft>
                      </a:pPr>
                      <a:r>
                        <a:rPr lang="en-GB" sz="1400">
                          <a:effectLst/>
                        </a:rPr>
                        <a:t>Period</a:t>
                      </a:r>
                      <a:endParaRPr lang="en-GB" sz="1400">
                        <a:effectLst/>
                        <a:latin typeface="Times New Roman" charset="0"/>
                        <a:ea typeface="DengXian" charset="-122"/>
                      </a:endParaRPr>
                    </a:p>
                  </a:txBody>
                  <a:tcPr marL="32683" marR="32683" marT="0" marB="0" anchor="ctr"/>
                </a:tc>
                <a:tc>
                  <a:txBody>
                    <a:bodyPr/>
                    <a:lstStyle/>
                    <a:p>
                      <a:pPr indent="180340" algn="ctr">
                        <a:lnSpc>
                          <a:spcPct val="200000"/>
                        </a:lnSpc>
                        <a:spcAft>
                          <a:spcPts val="0"/>
                        </a:spcAft>
                      </a:pPr>
                      <a:r>
                        <a:rPr lang="en-GB" sz="1400" dirty="0">
                          <a:effectLst/>
                        </a:rPr>
                        <a:t>Jan 1980 to Dec 2003</a:t>
                      </a:r>
                      <a:endParaRPr lang="en-GB" sz="1400" dirty="0">
                        <a:effectLst/>
                        <a:latin typeface="Times New Roman" charset="0"/>
                        <a:ea typeface="DengXian" charset="-122"/>
                      </a:endParaRPr>
                    </a:p>
                  </a:txBody>
                  <a:tcPr marL="32683" marR="32683" marT="0" marB="0" anchor="ctr"/>
                </a:tc>
                <a:tc>
                  <a:txBody>
                    <a:bodyPr/>
                    <a:lstStyle/>
                    <a:p>
                      <a:pPr indent="180340" algn="ctr">
                        <a:lnSpc>
                          <a:spcPct val="200000"/>
                        </a:lnSpc>
                        <a:spcAft>
                          <a:spcPts val="0"/>
                        </a:spcAft>
                      </a:pPr>
                      <a:r>
                        <a:rPr lang="en-GB" sz="1400">
                          <a:effectLst/>
                        </a:rPr>
                        <a:t>Jan 2004 to Dec 2016</a:t>
                      </a:r>
                      <a:endParaRPr lang="en-GB" sz="1400">
                        <a:effectLst/>
                        <a:latin typeface="Times New Roman" charset="0"/>
                        <a:ea typeface="DengXian" charset="-122"/>
                      </a:endParaRPr>
                    </a:p>
                  </a:txBody>
                  <a:tcPr marL="32683" marR="32683" marT="0" marB="0" anchor="ctr"/>
                </a:tc>
              </a:tr>
              <a:tr h="341117">
                <a:tc gridSpan="3">
                  <a:txBody>
                    <a:bodyPr/>
                    <a:lstStyle/>
                    <a:p>
                      <a:pPr indent="180340" algn="ctr">
                        <a:lnSpc>
                          <a:spcPct val="200000"/>
                        </a:lnSpc>
                        <a:spcAft>
                          <a:spcPts val="0"/>
                        </a:spcAft>
                      </a:pPr>
                      <a:r>
                        <a:rPr lang="en-US" sz="1400" dirty="0">
                          <a:effectLst/>
                        </a:rPr>
                        <a:t>Panel A: Return of [1-5] Portfolio constructed based on 1-month daily total volatility</a:t>
                      </a:r>
                      <a:endParaRPr lang="en-GB" sz="1400" dirty="0">
                        <a:effectLst/>
                        <a:latin typeface="Times New Roman" charset="0"/>
                        <a:ea typeface="DengXian" charset="-122"/>
                      </a:endParaRPr>
                    </a:p>
                  </a:txBody>
                  <a:tcPr marL="32683" marR="32683" marT="0" marB="0" anchor="ctr"/>
                </a:tc>
                <a:tc hMerge="1">
                  <a:txBody>
                    <a:bodyPr/>
                    <a:lstStyle/>
                    <a:p>
                      <a:endParaRPr lang="en-US"/>
                    </a:p>
                  </a:txBody>
                  <a:tcPr/>
                </a:tc>
                <a:tc hMerge="1">
                  <a:txBody>
                    <a:bodyPr/>
                    <a:lstStyle/>
                    <a:p>
                      <a:endParaRPr lang="en-US"/>
                    </a:p>
                  </a:txBody>
                  <a:tcPr/>
                </a:tc>
              </a:tr>
              <a:tr h="341117">
                <a:tc>
                  <a:txBody>
                    <a:bodyPr/>
                    <a:lstStyle/>
                    <a:p>
                      <a:pPr indent="180340" algn="ctr">
                        <a:lnSpc>
                          <a:spcPct val="200000"/>
                        </a:lnSpc>
                        <a:spcAft>
                          <a:spcPts val="0"/>
                        </a:spcAft>
                      </a:pPr>
                      <a:r>
                        <a:rPr lang="en-GB" sz="1400">
                          <a:effectLst/>
                        </a:rPr>
                        <a:t>Mean %</a:t>
                      </a:r>
                      <a:endParaRPr lang="en-GB" sz="140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1.06 [2.33]</a:t>
                      </a:r>
                      <a:endParaRPr lang="en-GB" sz="1400" dirty="0" smtClean="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0.35 [0.92]</a:t>
                      </a:r>
                      <a:endParaRPr lang="en-GB" sz="1400" dirty="0" smtClean="0">
                        <a:effectLst/>
                        <a:latin typeface="Times New Roman" charset="0"/>
                        <a:ea typeface="DengXian" charset="-122"/>
                      </a:endParaRPr>
                    </a:p>
                  </a:txBody>
                  <a:tcPr marL="32683" marR="32683" marT="0" marB="0" anchor="ctr"/>
                </a:tc>
              </a:tr>
              <a:tr h="341117">
                <a:tc>
                  <a:txBody>
                    <a:bodyPr/>
                    <a:lstStyle/>
                    <a:p>
                      <a:pPr indent="180340" algn="ctr">
                        <a:lnSpc>
                          <a:spcPct val="200000"/>
                        </a:lnSpc>
                        <a:spcAft>
                          <a:spcPts val="0"/>
                        </a:spcAft>
                      </a:pPr>
                      <a:r>
                        <a:rPr lang="en-GB" sz="1400" dirty="0">
                          <a:effectLst/>
                        </a:rPr>
                        <a:t>FF3 alpha %</a:t>
                      </a:r>
                      <a:endParaRPr lang="en-GB" sz="1400" dirty="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1.17 [3.88]</a:t>
                      </a:r>
                      <a:endParaRPr lang="en-GB" sz="1400" dirty="0" smtClean="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0.94 [4.50]</a:t>
                      </a:r>
                      <a:endParaRPr lang="en-GB" sz="1400" dirty="0" smtClean="0">
                        <a:effectLst/>
                        <a:latin typeface="Times New Roman" charset="0"/>
                        <a:ea typeface="DengXian" charset="-122"/>
                      </a:endParaRPr>
                    </a:p>
                  </a:txBody>
                  <a:tcPr marL="32683" marR="32683" marT="0" marB="0" anchor="ctr"/>
                </a:tc>
              </a:tr>
              <a:tr h="341117">
                <a:tc gridSpan="3">
                  <a:txBody>
                    <a:bodyPr/>
                    <a:lstStyle/>
                    <a:p>
                      <a:pPr indent="180340" algn="ctr">
                        <a:lnSpc>
                          <a:spcPct val="200000"/>
                        </a:lnSpc>
                        <a:spcAft>
                          <a:spcPts val="0"/>
                        </a:spcAft>
                      </a:pPr>
                      <a:r>
                        <a:rPr lang="en-US" sz="1400" dirty="0">
                          <a:effectLst/>
                        </a:rPr>
                        <a:t>Panel B: Return of [1-5] Portfolio constructed based on 1-month daily idiosyncratic volatility</a:t>
                      </a:r>
                      <a:endParaRPr lang="en-GB" sz="1400" dirty="0">
                        <a:effectLst/>
                        <a:latin typeface="Times New Roman" charset="0"/>
                        <a:ea typeface="DengXian" charset="-122"/>
                      </a:endParaRPr>
                    </a:p>
                  </a:txBody>
                  <a:tcPr marL="32683" marR="32683" marT="0" marB="0" anchor="ctr"/>
                </a:tc>
                <a:tc hMerge="1">
                  <a:txBody>
                    <a:bodyPr/>
                    <a:lstStyle/>
                    <a:p>
                      <a:endParaRPr lang="en-US"/>
                    </a:p>
                  </a:txBody>
                  <a:tcPr/>
                </a:tc>
                <a:tc hMerge="1">
                  <a:txBody>
                    <a:bodyPr/>
                    <a:lstStyle/>
                    <a:p>
                      <a:endParaRPr lang="en-US"/>
                    </a:p>
                  </a:txBody>
                  <a:tcPr/>
                </a:tc>
              </a:tr>
              <a:tr h="341117">
                <a:tc>
                  <a:txBody>
                    <a:bodyPr/>
                    <a:lstStyle/>
                    <a:p>
                      <a:pPr indent="180340" algn="ctr">
                        <a:lnSpc>
                          <a:spcPct val="200000"/>
                        </a:lnSpc>
                        <a:spcAft>
                          <a:spcPts val="0"/>
                        </a:spcAft>
                      </a:pPr>
                      <a:r>
                        <a:rPr lang="en-GB" sz="1400">
                          <a:effectLst/>
                        </a:rPr>
                        <a:t>Mean %</a:t>
                      </a:r>
                      <a:endParaRPr lang="en-GB" sz="140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1.11 [2.80]</a:t>
                      </a:r>
                      <a:endParaRPr lang="en-GB" sz="1400" dirty="0" smtClean="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0.09 [0.28]</a:t>
                      </a:r>
                      <a:endParaRPr lang="en-GB" sz="1400" dirty="0" smtClean="0">
                        <a:effectLst/>
                        <a:latin typeface="Times New Roman" charset="0"/>
                        <a:ea typeface="DengXian" charset="-122"/>
                      </a:endParaRPr>
                    </a:p>
                  </a:txBody>
                  <a:tcPr marL="32683" marR="32683" marT="0" marB="0" anchor="ctr"/>
                </a:tc>
              </a:tr>
              <a:tr h="341117">
                <a:tc>
                  <a:txBody>
                    <a:bodyPr/>
                    <a:lstStyle/>
                    <a:p>
                      <a:pPr indent="180340" algn="ctr">
                        <a:lnSpc>
                          <a:spcPct val="200000"/>
                        </a:lnSpc>
                        <a:spcAft>
                          <a:spcPts val="0"/>
                        </a:spcAft>
                      </a:pPr>
                      <a:r>
                        <a:rPr lang="en-GB" sz="1400" dirty="0">
                          <a:effectLst/>
                        </a:rPr>
                        <a:t>FF3 alpha %</a:t>
                      </a:r>
                      <a:endParaRPr lang="en-GB" sz="1400" dirty="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1.25 [4.57]</a:t>
                      </a:r>
                      <a:endParaRPr lang="en-GB" sz="1400" dirty="0" smtClean="0">
                        <a:effectLst/>
                        <a:latin typeface="Times New Roman" charset="0"/>
                        <a:ea typeface="DengXian" charset="-122"/>
                      </a:endParaRPr>
                    </a:p>
                  </a:txBody>
                  <a:tcPr marL="32683" marR="32683" marT="0" marB="0" anchor="ctr"/>
                </a:tc>
                <a:tc>
                  <a:txBody>
                    <a:bodyPr/>
                    <a:lstStyle/>
                    <a:p>
                      <a:pPr marL="0" marR="0" indent="180340" algn="ctr" defTabSz="457200" rtl="0" eaLnBrk="1" fontAlgn="auto" latinLnBrk="0" hangingPunct="1">
                        <a:lnSpc>
                          <a:spcPct val="200000"/>
                        </a:lnSpc>
                        <a:spcBef>
                          <a:spcPts val="0"/>
                        </a:spcBef>
                        <a:spcAft>
                          <a:spcPts val="0"/>
                        </a:spcAft>
                        <a:buClrTx/>
                        <a:buSzTx/>
                        <a:buFontTx/>
                        <a:buNone/>
                        <a:tabLst/>
                        <a:defRPr/>
                      </a:pPr>
                      <a:r>
                        <a:rPr lang="en-GB" sz="1400" dirty="0" smtClean="0">
                          <a:effectLst/>
                        </a:rPr>
                        <a:t>0.51 [[2.29]</a:t>
                      </a:r>
                      <a:endParaRPr lang="en-GB" sz="1400" dirty="0" smtClean="0">
                        <a:effectLst/>
                        <a:latin typeface="Times New Roman" charset="0"/>
                        <a:ea typeface="DengXian" charset="-122"/>
                      </a:endParaRPr>
                    </a:p>
                  </a:txBody>
                  <a:tcPr marL="32683" marR="32683" marT="0" marB="0" anchor="ctr"/>
                </a:tc>
              </a:tr>
              <a:tr h="341117">
                <a:tc gridSpan="3">
                  <a:txBody>
                    <a:bodyPr/>
                    <a:lstStyle/>
                    <a:p>
                      <a:pPr indent="180340" algn="ctr">
                        <a:lnSpc>
                          <a:spcPct val="200000"/>
                        </a:lnSpc>
                        <a:spcAft>
                          <a:spcPts val="0"/>
                        </a:spcAft>
                      </a:pPr>
                      <a:r>
                        <a:rPr lang="en-US" sz="1400" dirty="0">
                          <a:effectLst/>
                        </a:rPr>
                        <a:t>Panel C: Excess return on market</a:t>
                      </a:r>
                      <a:endParaRPr lang="en-GB" sz="1400" dirty="0">
                        <a:effectLst/>
                        <a:latin typeface="Times New Roman" charset="0"/>
                        <a:ea typeface="DengXian" charset="-122"/>
                      </a:endParaRPr>
                    </a:p>
                  </a:txBody>
                  <a:tcPr marL="32683" marR="32683" marT="0" marB="0" anchor="ctr"/>
                </a:tc>
                <a:tc hMerge="1">
                  <a:txBody>
                    <a:bodyPr/>
                    <a:lstStyle/>
                    <a:p>
                      <a:endParaRPr lang="en-US"/>
                    </a:p>
                  </a:txBody>
                  <a:tcPr/>
                </a:tc>
                <a:tc hMerge="1">
                  <a:txBody>
                    <a:bodyPr/>
                    <a:lstStyle/>
                    <a:p>
                      <a:endParaRPr lang="en-US"/>
                    </a:p>
                  </a:txBody>
                  <a:tcPr/>
                </a:tc>
              </a:tr>
              <a:tr h="341117">
                <a:tc>
                  <a:txBody>
                    <a:bodyPr/>
                    <a:lstStyle/>
                    <a:p>
                      <a:pPr indent="180340" algn="ctr">
                        <a:lnSpc>
                          <a:spcPct val="200000"/>
                        </a:lnSpc>
                        <a:spcAft>
                          <a:spcPts val="0"/>
                        </a:spcAft>
                      </a:pPr>
                      <a:r>
                        <a:rPr lang="en-GB" sz="1400" dirty="0">
                          <a:effectLst/>
                        </a:rPr>
                        <a:t>Mean %</a:t>
                      </a:r>
                      <a:endParaRPr lang="en-GB" sz="1400" dirty="0">
                        <a:effectLst/>
                        <a:latin typeface="Times New Roman" charset="0"/>
                        <a:ea typeface="DengXian" charset="-122"/>
                      </a:endParaRPr>
                    </a:p>
                  </a:txBody>
                  <a:tcPr marL="32683" marR="32683" marT="0" marB="0" anchor="ctr"/>
                </a:tc>
                <a:tc>
                  <a:txBody>
                    <a:bodyPr/>
                    <a:lstStyle/>
                    <a:p>
                      <a:pPr indent="180340" algn="ctr">
                        <a:lnSpc>
                          <a:spcPct val="200000"/>
                        </a:lnSpc>
                        <a:spcAft>
                          <a:spcPts val="0"/>
                        </a:spcAft>
                      </a:pPr>
                      <a:r>
                        <a:rPr lang="en-US" sz="1400" dirty="0">
                          <a:effectLst/>
                        </a:rPr>
                        <a:t>0.64 (2.47)</a:t>
                      </a:r>
                      <a:endParaRPr lang="en-GB" sz="1400" dirty="0">
                        <a:effectLst/>
                        <a:latin typeface="Times New Roman" charset="0"/>
                        <a:ea typeface="DengXian" charset="-122"/>
                      </a:endParaRPr>
                    </a:p>
                  </a:txBody>
                  <a:tcPr marL="32683" marR="32683" marT="0" marB="0" anchor="ctr"/>
                </a:tc>
                <a:tc>
                  <a:txBody>
                    <a:bodyPr/>
                    <a:lstStyle/>
                    <a:p>
                      <a:pPr indent="180340" algn="ctr">
                        <a:lnSpc>
                          <a:spcPct val="200000"/>
                        </a:lnSpc>
                        <a:spcAft>
                          <a:spcPts val="0"/>
                        </a:spcAft>
                      </a:pPr>
                      <a:r>
                        <a:rPr lang="en-GB" sz="1400" dirty="0">
                          <a:effectLst/>
                        </a:rPr>
                        <a:t>0.63 (1.67)</a:t>
                      </a:r>
                      <a:endParaRPr lang="en-GB" sz="1400" dirty="0">
                        <a:effectLst/>
                        <a:latin typeface="Times New Roman" charset="0"/>
                        <a:ea typeface="DengXian" charset="-122"/>
                      </a:endParaRPr>
                    </a:p>
                  </a:txBody>
                  <a:tcPr marL="32683" marR="32683" marT="0" marB="0" anchor="ctr"/>
                </a:tc>
              </a:tr>
            </a:tbl>
          </a:graphicData>
        </a:graphic>
      </p:graphicFrame>
    </p:spTree>
    <p:extLst>
      <p:ext uri="{BB962C8B-B14F-4D97-AF65-F5344CB8AC3E}">
        <p14:creationId xmlns:p14="http://schemas.microsoft.com/office/powerpoint/2010/main" val="1695464338"/>
      </p:ext>
    </p:extLst>
  </p:cSld>
  <p:clrMapOvr>
    <a:masterClrMapping/>
  </p:clrMapOvr>
  <mc:AlternateContent xmlns:mc="http://schemas.openxmlformats.org/markup-compatibility/2006" xmlns:p14="http://schemas.microsoft.com/office/powerpoint/2010/main">
    <mc:Choice Requires="p14">
      <p:transition spd="slow" p14:dur="2000" advTm="9651"/>
    </mc:Choice>
    <mc:Fallback xmlns="">
      <p:transition spd="slow" advTm="965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lstStyle/>
          <a:p>
            <a:r>
              <a:rPr lang="en-US" dirty="0"/>
              <a:t>Measuring market frictions</a:t>
            </a:r>
          </a:p>
          <a:p>
            <a:pPr lvl="1"/>
            <a:r>
              <a:rPr lang="en-US" dirty="0"/>
              <a:t>1. Short Sale Fees</a:t>
            </a:r>
          </a:p>
          <a:p>
            <a:pPr lvl="2"/>
            <a:r>
              <a:rPr lang="en-US" dirty="0"/>
              <a:t>Indicative Fees from WRDS (available after 2002)</a:t>
            </a:r>
          </a:p>
          <a:p>
            <a:pPr lvl="1"/>
            <a:r>
              <a:rPr lang="en-US" dirty="0"/>
              <a:t>2. Transaction Costs</a:t>
            </a:r>
          </a:p>
          <a:p>
            <a:pPr lvl="2"/>
            <a:r>
              <a:rPr lang="en-US" dirty="0"/>
              <a:t>Turnover rate times a fixed cost</a:t>
            </a:r>
          </a:p>
          <a:p>
            <a:pPr lvl="2"/>
            <a:r>
              <a:rPr lang="en-US" dirty="0"/>
              <a:t>Turnover rate = sum of absolute weight changes at month end</a:t>
            </a:r>
          </a:p>
          <a:p>
            <a:pPr lvl="2"/>
            <a:r>
              <a:rPr lang="en-US" dirty="0"/>
              <a:t>Fixed cost ranges from 40 bps to 200 bps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28</a:t>
            </a:fld>
            <a:endParaRPr kumimoji="1" lang="zh-CN" altLang="en-US"/>
          </a:p>
        </p:txBody>
      </p:sp>
    </p:spTree>
    <p:extLst>
      <p:ext uri="{BB962C8B-B14F-4D97-AF65-F5344CB8AC3E}">
        <p14:creationId xmlns:p14="http://schemas.microsoft.com/office/powerpoint/2010/main" val="708616723"/>
      </p:ext>
    </p:extLst>
  </p:cSld>
  <p:clrMapOvr>
    <a:masterClrMapping/>
  </p:clrMapOvr>
  <mc:AlternateContent xmlns:mc="http://schemas.openxmlformats.org/markup-compatibility/2006" xmlns:p14="http://schemas.microsoft.com/office/powerpoint/2010/main">
    <mc:Choice Requires="p14">
      <p:transition spd="slow" p14:dur="2000" advTm="43080"/>
    </mc:Choice>
    <mc:Fallback xmlns="">
      <p:transition spd="slow" advTm="4308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project\output\Plot\shortfee_by_portfolio_total vol short fee count.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788458" y="1762260"/>
            <a:ext cx="5760000" cy="4140000"/>
          </a:xfrm>
          <a:prstGeom prst="rect">
            <a:avLst/>
          </a:prstGeom>
          <a:noFill/>
          <a:ln>
            <a:noFill/>
          </a:ln>
        </p:spPr>
      </p:pic>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pPr>
              <a:spcAft>
                <a:spcPts val="1600"/>
              </a:spcAft>
            </a:pPr>
            <a:r>
              <a:rPr lang="en-GB" sz="1800" dirty="0"/>
              <a:t>Number of stocks with short fee data available in </a:t>
            </a:r>
            <a:r>
              <a:rPr lang="en-GB" sz="1800" dirty="0" err="1"/>
              <a:t>Markit</a:t>
            </a:r>
            <a:r>
              <a:rPr lang="en-GB" sz="1800" dirty="0"/>
              <a:t> Database for each portfolio</a:t>
            </a:r>
          </a:p>
          <a:p>
            <a:pPr indent="180340">
              <a:spcBef>
                <a:spcPts val="600"/>
              </a:spcBef>
              <a:spcAft>
                <a:spcPts val="1600"/>
              </a:spcAft>
            </a:pPr>
            <a:endParaRPr lang="en-GB" sz="1800" dirty="0">
              <a:latin typeface="Times New Roman" charset="0"/>
              <a:ea typeface="DengXian" charset="-122"/>
            </a:endParaRP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29</a:t>
            </a:fld>
            <a:endParaRPr kumimoji="1" lang="zh-CN" altLang="en-US"/>
          </a:p>
        </p:txBody>
      </p:sp>
    </p:spTree>
    <p:extLst>
      <p:ext uri="{BB962C8B-B14F-4D97-AF65-F5344CB8AC3E}">
        <p14:creationId xmlns:p14="http://schemas.microsoft.com/office/powerpoint/2010/main" val="1924440846"/>
      </p:ext>
    </p:extLst>
  </p:cSld>
  <p:clrMapOvr>
    <a:masterClrMapping/>
  </p:clrMapOvr>
  <mc:AlternateContent xmlns:mc="http://schemas.openxmlformats.org/markup-compatibility/2006" xmlns:p14="http://schemas.microsoft.com/office/powerpoint/2010/main">
    <mc:Choice Requires="p14">
      <p:transition spd="slow" p14:dur="2000" advTm="47661"/>
    </mc:Choice>
    <mc:Fallback xmlns="">
      <p:transition spd="slow" advTm="4766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3200" dirty="0" smtClean="0"/>
              <a:t>Idiosyncratic</a:t>
            </a:r>
            <a:r>
              <a:rPr lang="en-US" sz="2800" dirty="0" smtClean="0"/>
              <a:t> Volatility</a:t>
            </a:r>
            <a:endParaRPr lang="en-US" sz="2800" dirty="0"/>
          </a:p>
        </p:txBody>
      </p:sp>
      <p:sp>
        <p:nvSpPr>
          <p:cNvPr id="3" name="Content Placeholder 2"/>
          <p:cNvSpPr>
            <a:spLocks noGrp="1"/>
          </p:cNvSpPr>
          <p:nvPr>
            <p:ph idx="1"/>
          </p:nvPr>
        </p:nvSpPr>
        <p:spPr>
          <a:xfrm>
            <a:off x="508000" y="1760818"/>
            <a:ext cx="8229600" cy="3255682"/>
          </a:xfrm>
        </p:spPr>
        <p:txBody>
          <a:bodyPr>
            <a:normAutofit/>
          </a:bodyPr>
          <a:lstStyle/>
          <a:p>
            <a:r>
              <a:rPr lang="en-US" sz="2000" dirty="0" smtClean="0"/>
              <a:t>Idiosyncratic Volatility (IVOL) </a:t>
            </a:r>
          </a:p>
          <a:p>
            <a:pPr lvl="1"/>
            <a:r>
              <a:rPr lang="en-US" sz="1800" dirty="0" smtClean="0"/>
              <a:t>Stock return volatility </a:t>
            </a:r>
            <a:r>
              <a:rPr lang="en-US" sz="1800" b="1" dirty="0">
                <a:solidFill>
                  <a:srgbClr val="FF0000"/>
                </a:solidFill>
              </a:rPr>
              <a:t>not</a:t>
            </a:r>
            <a:r>
              <a:rPr lang="en-US" sz="1800" dirty="0">
                <a:solidFill>
                  <a:srgbClr val="FF0000"/>
                </a:solidFill>
              </a:rPr>
              <a:t> </a:t>
            </a:r>
            <a:r>
              <a:rPr lang="en-US" sz="1800" dirty="0"/>
              <a:t>arising from </a:t>
            </a:r>
            <a:r>
              <a:rPr lang="en-US" sz="1800" b="1" dirty="0" smtClean="0"/>
              <a:t>systematic risk factors</a:t>
            </a:r>
          </a:p>
          <a:p>
            <a:pPr lvl="1"/>
            <a:r>
              <a:rPr lang="en-US" sz="1800" dirty="0" smtClean="0"/>
              <a:t>IVOL can be defined relative to </a:t>
            </a:r>
            <a:r>
              <a:rPr lang="en-US" sz="1800" dirty="0"/>
              <a:t>the Fama and French model (FF3</a:t>
            </a:r>
            <a:r>
              <a:rPr lang="en-US" sz="1800" dirty="0" smtClean="0"/>
              <a:t>)</a:t>
            </a:r>
          </a:p>
          <a:p>
            <a:pPr lvl="1"/>
            <a:r>
              <a:rPr lang="en-US" sz="1800" dirty="0" smtClean="0"/>
              <a:t>Total Volatility (TVOL) = Factor Volatility + </a:t>
            </a:r>
            <a:r>
              <a:rPr lang="en-US" sz="1800" b="1" dirty="0" smtClean="0"/>
              <a:t>IVOL</a:t>
            </a:r>
            <a:endParaRPr lang="en-US" sz="1800" dirty="0"/>
          </a:p>
          <a:p>
            <a:r>
              <a:rPr lang="en-US" sz="2000" dirty="0" smtClean="0"/>
              <a:t>IVOL and returns</a:t>
            </a:r>
          </a:p>
          <a:p>
            <a:pPr lvl="1"/>
            <a:r>
              <a:rPr lang="en-US" sz="1800" b="1" dirty="0" smtClean="0"/>
              <a:t>If FF3 is correct, IVOL has no impact on expected returns</a:t>
            </a:r>
            <a:endParaRPr lang="en-US" sz="1800" dirty="0" smtClean="0"/>
          </a:p>
          <a:p>
            <a:pPr lvl="1"/>
            <a:r>
              <a:rPr lang="en-US" sz="1800" dirty="0" smtClean="0"/>
              <a:t>If FF3 is not correct, IVOL may capture unknown systematic factors</a:t>
            </a:r>
          </a:p>
          <a:p>
            <a:pPr lvl="2"/>
            <a:endParaRPr lang="en-US" sz="1200" dirty="0" smtClean="0"/>
          </a:p>
          <a:p>
            <a:pPr lvl="1"/>
            <a:endParaRPr lang="en-US" sz="1600" dirty="0" smtClean="0"/>
          </a:p>
          <a:p>
            <a:pPr lvl="2"/>
            <a:endParaRPr lang="en-US" sz="1200" dirty="0" smtClean="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a:t>
            </a:fld>
            <a:endParaRPr kumimoji="1" lang="zh-CN" altLang="en-US"/>
          </a:p>
        </p:txBody>
      </p:sp>
    </p:spTree>
    <p:extLst>
      <p:ext uri="{BB962C8B-B14F-4D97-AF65-F5344CB8AC3E}">
        <p14:creationId xmlns:p14="http://schemas.microsoft.com/office/powerpoint/2010/main" val="1833933936"/>
      </p:ext>
    </p:extLst>
  </p:cSld>
  <p:clrMapOvr>
    <a:masterClrMapping/>
  </p:clrMapOvr>
  <mc:AlternateContent xmlns:mc="http://schemas.openxmlformats.org/markup-compatibility/2006" xmlns:p14="http://schemas.microsoft.com/office/powerpoint/2010/main">
    <mc:Choice Requires="p14">
      <p:transition spd="slow" p14:dur="2000" advTm="129316"/>
    </mc:Choice>
    <mc:Fallback xmlns="">
      <p:transition spd="slow" advTm="12931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smtClean="0"/>
              <a:t>Weighted average short fees of portfolios</a:t>
            </a:r>
            <a:endParaRPr lang="en-US" sz="1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30</a:t>
            </a:fld>
            <a:endParaRPr kumimoji="1" lang="zh-CN" altLang="en-US"/>
          </a:p>
        </p:txBody>
      </p:sp>
      <p:pic>
        <p:nvPicPr>
          <p:cNvPr id="5" name="Picture 4" descr="C:\project\output\Plot\shortfee_by_portfolio_idio vol.png"/>
          <p:cNvPicPr/>
          <p:nvPr/>
        </p:nvPicPr>
        <p:blipFill rotWithShape="1">
          <a:blip r:embed="rId3">
            <a:extLst>
              <a:ext uri="{28A0092B-C50C-407E-A947-70E740481C1C}">
                <a14:useLocalDpi xmlns:a14="http://schemas.microsoft.com/office/drawing/2010/main" val="0"/>
              </a:ext>
            </a:extLst>
          </a:blip>
          <a:srcRect t="6087" b="-4540"/>
          <a:stretch/>
        </p:blipFill>
        <p:spPr bwMode="auto">
          <a:xfrm>
            <a:off x="1795341" y="1931451"/>
            <a:ext cx="5760000" cy="4140000"/>
          </a:xfrm>
          <a:prstGeom prst="rect">
            <a:avLst/>
          </a:prstGeom>
          <a:noFill/>
          <a:ln>
            <a:noFill/>
          </a:ln>
        </p:spPr>
      </p:pic>
    </p:spTree>
    <p:extLst>
      <p:ext uri="{BB962C8B-B14F-4D97-AF65-F5344CB8AC3E}">
        <p14:creationId xmlns:p14="http://schemas.microsoft.com/office/powerpoint/2010/main" val="826091255"/>
      </p:ext>
    </p:extLst>
  </p:cSld>
  <p:clrMapOvr>
    <a:masterClrMapping/>
  </p:clrMapOvr>
  <mc:AlternateContent xmlns:mc="http://schemas.openxmlformats.org/markup-compatibility/2006" xmlns:p14="http://schemas.microsoft.com/office/powerpoint/2010/main">
    <mc:Choice Requires="p14">
      <p:transition spd="slow" p14:dur="2000" advTm="20604"/>
    </mc:Choice>
    <mc:Fallback xmlns="">
      <p:transition spd="slow" advTm="2060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smtClean="0"/>
              <a:t>Average turnover rate for each portfolio</a:t>
            </a:r>
            <a:endParaRPr lang="en-US" sz="1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31</a:t>
            </a:fld>
            <a:endParaRPr kumimoji="1" lang="zh-CN" altLang="en-US"/>
          </a:p>
        </p:txBody>
      </p:sp>
      <p:graphicFrame>
        <p:nvGraphicFramePr>
          <p:cNvPr id="5" name="Content Placeholder 4"/>
          <p:cNvGraphicFramePr>
            <a:graphicFrameLocks/>
          </p:cNvGraphicFramePr>
          <p:nvPr>
            <p:extLst>
              <p:ext uri="{D42A27DB-BD31-4B8C-83A1-F6EECF244321}">
                <p14:modId xmlns:p14="http://schemas.microsoft.com/office/powerpoint/2010/main" val="2110729689"/>
              </p:ext>
            </p:extLst>
          </p:nvPr>
        </p:nvGraphicFramePr>
        <p:xfrm>
          <a:off x="736155" y="2158162"/>
          <a:ext cx="7671690" cy="3240000"/>
        </p:xfrm>
        <a:graphic>
          <a:graphicData uri="http://schemas.openxmlformats.org/drawingml/2006/table">
            <a:tbl>
              <a:tblPr firstRow="1" firstCol="1" bandRow="1">
                <a:tableStyleId>{5C22544A-7EE6-4342-B048-85BDC9FD1C3A}</a:tableStyleId>
              </a:tblPr>
              <a:tblGrid>
                <a:gridCol w="2623376"/>
                <a:gridCol w="2578164"/>
                <a:gridCol w="2470150"/>
              </a:tblGrid>
              <a:tr h="540000">
                <a:tc>
                  <a:txBody>
                    <a:bodyPr/>
                    <a:lstStyle/>
                    <a:p>
                      <a:pPr indent="180340" algn="ctr">
                        <a:lnSpc>
                          <a:spcPct val="200000"/>
                        </a:lnSpc>
                        <a:spcAft>
                          <a:spcPts val="0"/>
                        </a:spcAft>
                      </a:pPr>
                      <a:r>
                        <a:rPr lang="en-GB" sz="1600" dirty="0" smtClean="0">
                          <a:effectLst/>
                        </a:rPr>
                        <a:t>Portfolio Turnover Rate</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1-Month Total </a:t>
                      </a:r>
                      <a:r>
                        <a:rPr lang="en-GB" sz="1600" dirty="0">
                          <a:effectLst/>
                        </a:rPr>
                        <a:t>Volatility</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1-Month</a:t>
                      </a:r>
                      <a:r>
                        <a:rPr lang="en-GB" sz="1600" baseline="0" dirty="0" smtClean="0">
                          <a:effectLst/>
                        </a:rPr>
                        <a:t> </a:t>
                      </a:r>
                      <a:r>
                        <a:rPr lang="en-GB" sz="1600" dirty="0" smtClean="0">
                          <a:effectLst/>
                        </a:rPr>
                        <a:t>Idiosyncratic</a:t>
                      </a:r>
                      <a:endParaRPr lang="en-GB" sz="1600" dirty="0">
                        <a:effectLst/>
                        <a:latin typeface="Times New Roman" charset="0"/>
                        <a:ea typeface="DengXian" charset="-122"/>
                      </a:endParaRPr>
                    </a:p>
                  </a:txBody>
                  <a:tcPr marL="68580" marR="68580" marT="0" marB="0" anchor="ctr"/>
                </a:tc>
              </a:tr>
              <a:tr h="540000">
                <a:tc>
                  <a:txBody>
                    <a:bodyPr/>
                    <a:lstStyle/>
                    <a:p>
                      <a:pPr indent="180340" algn="ctr">
                        <a:lnSpc>
                          <a:spcPct val="200000"/>
                        </a:lnSpc>
                        <a:spcAft>
                          <a:spcPts val="0"/>
                        </a:spcAft>
                      </a:pPr>
                      <a:r>
                        <a:rPr lang="en-GB" sz="1600">
                          <a:effectLst/>
                        </a:rPr>
                        <a:t>1</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76%</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60%</a:t>
                      </a:r>
                      <a:endParaRPr lang="en-GB" sz="1600">
                        <a:effectLst/>
                        <a:latin typeface="Times New Roman" charset="0"/>
                        <a:ea typeface="DengXian" charset="-122"/>
                      </a:endParaRPr>
                    </a:p>
                  </a:txBody>
                  <a:tcPr marL="68580" marR="68580" marT="0" marB="0" anchor="ctr"/>
                </a:tc>
              </a:tr>
              <a:tr h="540000">
                <a:tc>
                  <a:txBody>
                    <a:bodyPr/>
                    <a:lstStyle/>
                    <a:p>
                      <a:pPr indent="180340" algn="ctr">
                        <a:lnSpc>
                          <a:spcPct val="200000"/>
                        </a:lnSpc>
                        <a:spcAft>
                          <a:spcPts val="0"/>
                        </a:spcAft>
                      </a:pPr>
                      <a:r>
                        <a:rPr lang="en-GB" sz="1600" dirty="0">
                          <a:effectLst/>
                        </a:rPr>
                        <a:t>2</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122%</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130%</a:t>
                      </a:r>
                      <a:endParaRPr lang="en-GB" sz="1600">
                        <a:effectLst/>
                        <a:latin typeface="Times New Roman" charset="0"/>
                        <a:ea typeface="DengXian" charset="-122"/>
                      </a:endParaRPr>
                    </a:p>
                  </a:txBody>
                  <a:tcPr marL="68580" marR="68580" marT="0" marB="0" anchor="ctr"/>
                </a:tc>
              </a:tr>
              <a:tr h="540000">
                <a:tc>
                  <a:txBody>
                    <a:bodyPr/>
                    <a:lstStyle/>
                    <a:p>
                      <a:pPr indent="180340" algn="ctr">
                        <a:lnSpc>
                          <a:spcPct val="200000"/>
                        </a:lnSpc>
                        <a:spcAft>
                          <a:spcPts val="0"/>
                        </a:spcAft>
                      </a:pPr>
                      <a:r>
                        <a:rPr lang="en-GB" sz="1600">
                          <a:effectLst/>
                        </a:rPr>
                        <a:t>3</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142%</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147%</a:t>
                      </a:r>
                      <a:endParaRPr lang="en-GB" sz="1600" dirty="0">
                        <a:effectLst/>
                        <a:latin typeface="Times New Roman" charset="0"/>
                        <a:ea typeface="DengXian" charset="-122"/>
                      </a:endParaRPr>
                    </a:p>
                  </a:txBody>
                  <a:tcPr marL="68580" marR="68580" marT="0" marB="0" anchor="ctr"/>
                </a:tc>
              </a:tr>
              <a:tr h="540000">
                <a:tc>
                  <a:txBody>
                    <a:bodyPr/>
                    <a:lstStyle/>
                    <a:p>
                      <a:pPr indent="180340" algn="ctr">
                        <a:lnSpc>
                          <a:spcPct val="200000"/>
                        </a:lnSpc>
                        <a:spcAft>
                          <a:spcPts val="0"/>
                        </a:spcAft>
                      </a:pPr>
                      <a:r>
                        <a:rPr lang="en-GB" sz="1600">
                          <a:effectLst/>
                        </a:rPr>
                        <a:t>4</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146%</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152%</a:t>
                      </a:r>
                      <a:endParaRPr lang="en-GB" sz="1600">
                        <a:effectLst/>
                        <a:latin typeface="Times New Roman" charset="0"/>
                        <a:ea typeface="DengXian" charset="-122"/>
                      </a:endParaRPr>
                    </a:p>
                  </a:txBody>
                  <a:tcPr marL="68580" marR="68580" marT="0" marB="0" anchor="ctr"/>
                </a:tc>
              </a:tr>
              <a:tr h="540000">
                <a:tc>
                  <a:txBody>
                    <a:bodyPr/>
                    <a:lstStyle/>
                    <a:p>
                      <a:pPr indent="180340" algn="ctr">
                        <a:lnSpc>
                          <a:spcPct val="200000"/>
                        </a:lnSpc>
                        <a:spcAft>
                          <a:spcPts val="0"/>
                        </a:spcAft>
                      </a:pPr>
                      <a:r>
                        <a:rPr lang="en-GB" sz="1600" dirty="0">
                          <a:effectLst/>
                        </a:rPr>
                        <a:t>5</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135%</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141%</a:t>
                      </a:r>
                      <a:endParaRPr lang="en-GB" sz="1600" dirty="0">
                        <a:effectLst/>
                        <a:latin typeface="Times New Roman" charset="0"/>
                        <a:ea typeface="DengXian" charset="-122"/>
                      </a:endParaRPr>
                    </a:p>
                  </a:txBody>
                  <a:tcPr marL="68580" marR="68580" marT="0" marB="0" anchor="ctr"/>
                </a:tc>
              </a:tr>
            </a:tbl>
          </a:graphicData>
        </a:graphic>
      </p:graphicFrame>
    </p:spTree>
    <p:extLst>
      <p:ext uri="{BB962C8B-B14F-4D97-AF65-F5344CB8AC3E}">
        <p14:creationId xmlns:p14="http://schemas.microsoft.com/office/powerpoint/2010/main" val="633944930"/>
      </p:ext>
    </p:extLst>
  </p:cSld>
  <p:clrMapOvr>
    <a:masterClrMapping/>
  </p:clrMapOvr>
  <mc:AlternateContent xmlns:mc="http://schemas.openxmlformats.org/markup-compatibility/2006" xmlns:p14="http://schemas.microsoft.com/office/powerpoint/2010/main">
    <mc:Choice Requires="p14">
      <p:transition spd="slow" p14:dur="2000" advTm="28305"/>
    </mc:Choice>
    <mc:Fallback xmlns="">
      <p:transition spd="slow" advTm="2830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smtClean="0"/>
              <a:t>Summary for [1-5] return based on 1-month </a:t>
            </a:r>
            <a:r>
              <a:rPr lang="en-US" sz="1800" dirty="0" err="1" smtClean="0"/>
              <a:t>idio</a:t>
            </a:r>
            <a:r>
              <a:rPr lang="en-US" sz="1800" dirty="0" smtClean="0"/>
              <a:t> </a:t>
            </a:r>
            <a:r>
              <a:rPr lang="en-US" sz="1800" dirty="0" err="1" smtClean="0"/>
              <a:t>vol</a:t>
            </a:r>
            <a:r>
              <a:rPr lang="en-US" sz="1800" dirty="0" smtClean="0"/>
              <a:t> after transaction cost</a:t>
            </a:r>
            <a:endParaRPr lang="en-US" sz="1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32</a:t>
            </a:fld>
            <a:endParaRPr kumimoji="1" lang="zh-CN" altLang="en-US"/>
          </a:p>
        </p:txBody>
      </p:sp>
      <p:graphicFrame>
        <p:nvGraphicFramePr>
          <p:cNvPr id="5" name="Content Placeholder 4"/>
          <p:cNvGraphicFramePr>
            <a:graphicFrameLocks/>
          </p:cNvGraphicFramePr>
          <p:nvPr>
            <p:extLst>
              <p:ext uri="{D42A27DB-BD31-4B8C-83A1-F6EECF244321}">
                <p14:modId xmlns:p14="http://schemas.microsoft.com/office/powerpoint/2010/main" val="2124883681"/>
              </p:ext>
            </p:extLst>
          </p:nvPr>
        </p:nvGraphicFramePr>
        <p:xfrm>
          <a:off x="612000" y="1949362"/>
          <a:ext cx="7919999" cy="3657600"/>
        </p:xfrm>
        <a:graphic>
          <a:graphicData uri="http://schemas.openxmlformats.org/drawingml/2006/table">
            <a:tbl>
              <a:tblPr firstRow="1" firstCol="1" bandRow="1">
                <a:tableStyleId>{5C22544A-7EE6-4342-B048-85BDC9FD1C3A}</a:tableStyleId>
              </a:tblPr>
              <a:tblGrid>
                <a:gridCol w="2297392"/>
                <a:gridCol w="977248"/>
                <a:gridCol w="977248"/>
                <a:gridCol w="977248"/>
                <a:gridCol w="977248"/>
                <a:gridCol w="1713615"/>
              </a:tblGrid>
              <a:tr h="720000">
                <a:tc gridSpan="6">
                  <a:txBody>
                    <a:bodyPr/>
                    <a:lstStyle/>
                    <a:p>
                      <a:pPr indent="180340" algn="ctr">
                        <a:lnSpc>
                          <a:spcPct val="200000"/>
                        </a:lnSpc>
                        <a:spcAft>
                          <a:spcPts val="0"/>
                        </a:spcAft>
                      </a:pPr>
                      <a:r>
                        <a:rPr lang="en-US" sz="1200" dirty="0" smtClean="0">
                          <a:effectLst/>
                        </a:rPr>
                        <a:t>Return </a:t>
                      </a:r>
                      <a:r>
                        <a:rPr lang="en-US" sz="1200" dirty="0">
                          <a:effectLst/>
                        </a:rPr>
                        <a:t>of [1-5] Portfolio constructed based on 1-month daily idiosyncratic volatility</a:t>
                      </a:r>
                      <a:endParaRPr lang="en-GB" sz="1200" dirty="0">
                        <a:effectLst/>
                      </a:endParaRPr>
                    </a:p>
                    <a:p>
                      <a:pPr indent="180340" algn="ctr">
                        <a:lnSpc>
                          <a:spcPct val="200000"/>
                        </a:lnSpc>
                        <a:spcAft>
                          <a:spcPts val="0"/>
                        </a:spcAft>
                      </a:pPr>
                      <a:r>
                        <a:rPr lang="en-US" sz="1200" dirty="0">
                          <a:effectLst/>
                        </a:rPr>
                        <a:t>After transaction cost (1965 Feb to 2016 Dec)</a:t>
                      </a:r>
                      <a:endParaRPr lang="en-GB" sz="1200" dirty="0">
                        <a:effectLst/>
                        <a:latin typeface="Times New Roman" charset="0"/>
                        <a:ea typeface="DengXian" charset="-122"/>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20000">
                <a:tc>
                  <a:txBody>
                    <a:bodyPr/>
                    <a:lstStyle/>
                    <a:p>
                      <a:pPr indent="180340" algn="ctr">
                        <a:lnSpc>
                          <a:spcPct val="200000"/>
                        </a:lnSpc>
                        <a:spcAft>
                          <a:spcPts val="0"/>
                        </a:spcAft>
                      </a:pPr>
                      <a:r>
                        <a:rPr lang="en-GB" sz="1200">
                          <a:effectLst/>
                        </a:rPr>
                        <a:t>Transaction Cost</a:t>
                      </a:r>
                    </a:p>
                    <a:p>
                      <a:pPr indent="180340" algn="ctr">
                        <a:lnSpc>
                          <a:spcPct val="200000"/>
                        </a:lnSpc>
                        <a:spcAft>
                          <a:spcPts val="0"/>
                        </a:spcAft>
                      </a:pPr>
                      <a:r>
                        <a:rPr lang="en-GB" sz="1200">
                          <a:effectLst/>
                        </a:rPr>
                        <a:t>One Way (bps)</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0</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40</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80</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200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Threshold Cost</a:t>
                      </a:r>
                      <a:endParaRPr lang="en-GB" sz="1200">
                        <a:effectLst/>
                        <a:latin typeface="Times New Roman" charset="0"/>
                        <a:ea typeface="DengXian" charset="-122"/>
                      </a:endParaRPr>
                    </a:p>
                  </a:txBody>
                  <a:tcPr marL="68580" marR="68580" marT="0" marB="0" anchor="ctr"/>
                </a:tc>
              </a:tr>
              <a:tr h="360000">
                <a:tc>
                  <a:txBody>
                    <a:bodyPr/>
                    <a:lstStyle/>
                    <a:p>
                      <a:pPr indent="180340" algn="ctr">
                        <a:lnSpc>
                          <a:spcPct val="200000"/>
                        </a:lnSpc>
                        <a:spcAft>
                          <a:spcPts val="0"/>
                        </a:spcAft>
                      </a:pPr>
                      <a:r>
                        <a:rPr lang="en-GB" sz="1200" dirty="0">
                          <a:effectLst/>
                        </a:rPr>
                        <a:t>Arithmetic Mean (%)</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0.53</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-0.28</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-1.08</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-3.5</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0.26</a:t>
                      </a:r>
                      <a:endParaRPr lang="en-GB" sz="1200" dirty="0">
                        <a:effectLst/>
                        <a:latin typeface="Times New Roman" charset="0"/>
                        <a:ea typeface="DengXian" charset="-122"/>
                      </a:endParaRPr>
                    </a:p>
                  </a:txBody>
                  <a:tcPr marL="68580" marR="68580" marT="0" marB="0" anchor="ctr"/>
                </a:tc>
              </a:tr>
              <a:tr h="360000">
                <a:tc>
                  <a:txBody>
                    <a:bodyPr/>
                    <a:lstStyle/>
                    <a:p>
                      <a:pPr indent="180340" algn="ctr">
                        <a:lnSpc>
                          <a:spcPct val="2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1.89</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-1.00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-3.87</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-12.25</a:t>
                      </a:r>
                      <a:endParaRPr lang="en-GB" sz="1200">
                        <a:effectLst/>
                        <a:latin typeface="Times New Roman" charset="0"/>
                        <a:ea typeface="DengXian" charset="-122"/>
                      </a:endParaRPr>
                    </a:p>
                  </a:txBody>
                  <a:tcPr marL="68580" marR="68580" marT="0" marB="0" anchor="ctr"/>
                </a:tc>
                <a:tc>
                  <a:txBody>
                    <a:bodyPr/>
                    <a:lstStyle/>
                    <a:p>
                      <a:pPr algn="ctr"/>
                      <a:endParaRPr lang="en-GB" sz="1200">
                        <a:effectLst/>
                        <a:latin typeface="Calibri" charset="0"/>
                      </a:endParaRPr>
                    </a:p>
                  </a:txBody>
                  <a:tcPr marL="68580" marR="68580" marT="0" marB="0" anchor="ctr"/>
                </a:tc>
              </a:tr>
              <a:tr h="360000">
                <a:tc>
                  <a:txBody>
                    <a:bodyPr/>
                    <a:lstStyle/>
                    <a:p>
                      <a:pPr indent="180340" algn="ctr">
                        <a:lnSpc>
                          <a:spcPct val="200000"/>
                        </a:lnSpc>
                        <a:spcAft>
                          <a:spcPts val="0"/>
                        </a:spcAft>
                      </a:pPr>
                      <a:r>
                        <a:rPr lang="en-GB" sz="1200">
                          <a:effectLst/>
                        </a:rPr>
                        <a:t>CAPM alpha (%)</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0.88</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0.08</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-0.73</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-3.14</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0.44</a:t>
                      </a:r>
                      <a:endParaRPr lang="en-GB" sz="1200">
                        <a:effectLst/>
                        <a:latin typeface="Times New Roman" charset="0"/>
                        <a:ea typeface="DengXian" charset="-122"/>
                      </a:endParaRPr>
                    </a:p>
                  </a:txBody>
                  <a:tcPr marL="68580" marR="68580" marT="0" marB="0" anchor="ctr"/>
                </a:tc>
              </a:tr>
              <a:tr h="360000">
                <a:tc>
                  <a:txBody>
                    <a:bodyPr/>
                    <a:lstStyle/>
                    <a:p>
                      <a:pPr indent="180340" algn="ctr">
                        <a:lnSpc>
                          <a:spcPct val="2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3.60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0.31</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-2.96</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-12.57</a:t>
                      </a:r>
                      <a:endParaRPr lang="en-GB" sz="1200">
                        <a:effectLst/>
                        <a:latin typeface="Times New Roman" charset="0"/>
                        <a:ea typeface="DengXian" charset="-122"/>
                      </a:endParaRPr>
                    </a:p>
                  </a:txBody>
                  <a:tcPr marL="68580" marR="68580" marT="0" marB="0" anchor="ctr"/>
                </a:tc>
                <a:tc>
                  <a:txBody>
                    <a:bodyPr/>
                    <a:lstStyle/>
                    <a:p>
                      <a:pPr algn="ctr"/>
                      <a:endParaRPr lang="en-GB" sz="1200">
                        <a:effectLst/>
                        <a:latin typeface="Calibri" charset="0"/>
                      </a:endParaRPr>
                    </a:p>
                  </a:txBody>
                  <a:tcPr marL="68580" marR="68580" marT="0" marB="0" anchor="ctr"/>
                </a:tc>
              </a:tr>
              <a:tr h="360000">
                <a:tc>
                  <a:txBody>
                    <a:bodyPr/>
                    <a:lstStyle/>
                    <a:p>
                      <a:pPr indent="180340" algn="ctr">
                        <a:lnSpc>
                          <a:spcPct val="200000"/>
                        </a:lnSpc>
                        <a:spcAft>
                          <a:spcPts val="0"/>
                        </a:spcAft>
                      </a:pPr>
                      <a:r>
                        <a:rPr lang="en-GB" sz="1200">
                          <a:effectLst/>
                        </a:rPr>
                        <a:t>FF-3 alpha (%)</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0.89</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0.09</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-0.72</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-3.14</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0.44</a:t>
                      </a:r>
                      <a:endParaRPr lang="en-GB" sz="1200">
                        <a:effectLst/>
                        <a:latin typeface="Times New Roman" charset="0"/>
                        <a:ea typeface="DengXian" charset="-122"/>
                      </a:endParaRPr>
                    </a:p>
                  </a:txBody>
                  <a:tcPr marL="68580" marR="68580" marT="0" marB="0" anchor="ctr"/>
                </a:tc>
              </a:tr>
              <a:tr h="360000">
                <a:tc>
                  <a:txBody>
                    <a:bodyPr/>
                    <a:lstStyle/>
                    <a:p>
                      <a:pPr indent="180340" algn="ctr">
                        <a:lnSpc>
                          <a:spcPct val="200000"/>
                        </a:lnSpc>
                        <a:spcAft>
                          <a:spcPts val="0"/>
                        </a:spcAft>
                      </a:pPr>
                      <a:r>
                        <a:rPr lang="en-GB" sz="1200" dirty="0">
                          <a:effectLst/>
                        </a:rPr>
                        <a:t>t-stat</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5.42</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dirty="0">
                          <a:effectLst/>
                        </a:rPr>
                        <a:t>0.52</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-4.30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-17.80</a:t>
                      </a:r>
                      <a:endParaRPr lang="en-GB" sz="1200">
                        <a:effectLst/>
                        <a:latin typeface="Times New Roman" charset="0"/>
                        <a:ea typeface="DengXian" charset="-122"/>
                      </a:endParaRPr>
                    </a:p>
                  </a:txBody>
                  <a:tcPr marL="68580" marR="68580" marT="0" marB="0" anchor="ctr"/>
                </a:tc>
                <a:tc>
                  <a:txBody>
                    <a:bodyPr/>
                    <a:lstStyle/>
                    <a:p>
                      <a:pPr algn="ctr"/>
                      <a:endParaRPr lang="en-GB" sz="1200" dirty="0">
                        <a:effectLst/>
                        <a:latin typeface="Calibri" charset="0"/>
                      </a:endParaRPr>
                    </a:p>
                  </a:txBody>
                  <a:tcPr marL="68580" marR="68580" marT="0" marB="0" anchor="ctr"/>
                </a:tc>
              </a:tr>
            </a:tbl>
          </a:graphicData>
        </a:graphic>
      </p:graphicFrame>
      <p:sp>
        <p:nvSpPr>
          <p:cNvPr id="9" name="Rectangle 8"/>
          <p:cNvSpPr/>
          <p:nvPr/>
        </p:nvSpPr>
        <p:spPr>
          <a:xfrm>
            <a:off x="3852472" y="2638269"/>
            <a:ext cx="2998033" cy="80810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065743"/>
      </p:ext>
    </p:extLst>
  </p:cSld>
  <p:clrMapOvr>
    <a:masterClrMapping/>
  </p:clrMapOvr>
  <mc:AlternateContent xmlns:mc="http://schemas.openxmlformats.org/markup-compatibility/2006" xmlns:p14="http://schemas.microsoft.com/office/powerpoint/2010/main">
    <mc:Choice Requires="p14">
      <p:transition spd="slow" p14:dur="2000" advTm="37727"/>
    </mc:Choice>
    <mc:Fallback xmlns="">
      <p:transition spd="slow" advTm="37727"/>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236807353"/>
              </p:ext>
            </p:extLst>
          </p:nvPr>
        </p:nvGraphicFramePr>
        <p:xfrm>
          <a:off x="611999" y="1949362"/>
          <a:ext cx="7920001" cy="3657600"/>
        </p:xfrm>
        <a:graphic>
          <a:graphicData uri="http://schemas.openxmlformats.org/drawingml/2006/table">
            <a:tbl>
              <a:tblPr firstRow="1" firstCol="1" bandRow="1">
                <a:tableStyleId>{5C22544A-7EE6-4342-B048-85BDC9FD1C3A}</a:tableStyleId>
              </a:tblPr>
              <a:tblGrid>
                <a:gridCol w="2297390"/>
                <a:gridCol w="977249"/>
                <a:gridCol w="977249"/>
                <a:gridCol w="977249"/>
                <a:gridCol w="977249"/>
                <a:gridCol w="1713615"/>
              </a:tblGrid>
              <a:tr h="720000">
                <a:tc gridSpan="6">
                  <a:txBody>
                    <a:bodyPr/>
                    <a:lstStyle/>
                    <a:p>
                      <a:pPr indent="180340" algn="ctr">
                        <a:lnSpc>
                          <a:spcPct val="200000"/>
                        </a:lnSpc>
                        <a:spcAft>
                          <a:spcPts val="0"/>
                        </a:spcAft>
                      </a:pPr>
                      <a:r>
                        <a:rPr lang="en-US" sz="1200" dirty="0" smtClean="0">
                          <a:effectLst/>
                        </a:rPr>
                        <a:t>Return </a:t>
                      </a:r>
                      <a:r>
                        <a:rPr lang="en-US" sz="1200" dirty="0">
                          <a:effectLst/>
                        </a:rPr>
                        <a:t>of [1-5] Portfolio constructed based on 1-month daily idiosyncratic volatility</a:t>
                      </a:r>
                      <a:endParaRPr lang="en-GB" sz="1200" dirty="0">
                        <a:effectLst/>
                      </a:endParaRPr>
                    </a:p>
                    <a:p>
                      <a:pPr indent="180340" algn="ctr">
                        <a:lnSpc>
                          <a:spcPct val="200000"/>
                        </a:lnSpc>
                        <a:spcAft>
                          <a:spcPts val="0"/>
                        </a:spcAft>
                      </a:pPr>
                      <a:r>
                        <a:rPr lang="en-US" sz="1200" dirty="0">
                          <a:effectLst/>
                        </a:rPr>
                        <a:t>After transaction cost and short fee (2004 Jan to 2016 Dec)</a:t>
                      </a:r>
                      <a:endParaRPr lang="en-GB" sz="1200" dirty="0">
                        <a:effectLst/>
                        <a:latin typeface="Times New Roman" charset="0"/>
                        <a:ea typeface="DengXian" charset="-122"/>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20000">
                <a:tc>
                  <a:txBody>
                    <a:bodyPr/>
                    <a:lstStyle/>
                    <a:p>
                      <a:pPr indent="180340" algn="ctr">
                        <a:lnSpc>
                          <a:spcPct val="200000"/>
                        </a:lnSpc>
                        <a:spcAft>
                          <a:spcPts val="0"/>
                        </a:spcAft>
                      </a:pPr>
                      <a:r>
                        <a:rPr lang="en-GB" sz="1200">
                          <a:effectLst/>
                        </a:rPr>
                        <a:t>Transaction Cost</a:t>
                      </a:r>
                    </a:p>
                    <a:p>
                      <a:pPr indent="180340" algn="ctr">
                        <a:lnSpc>
                          <a:spcPct val="200000"/>
                        </a:lnSpc>
                        <a:spcAft>
                          <a:spcPts val="0"/>
                        </a:spcAft>
                      </a:pPr>
                      <a:r>
                        <a:rPr lang="en-GB" sz="1200">
                          <a:effectLst/>
                        </a:rPr>
                        <a:t>One Way (bps)</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40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80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200</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200">
                          <a:effectLst/>
                        </a:rPr>
                        <a:t>Threshold Cost</a:t>
                      </a:r>
                      <a:endParaRPr lang="en-GB" sz="1200">
                        <a:effectLst/>
                        <a:latin typeface="Times New Roman" charset="0"/>
                        <a:ea typeface="DengXian" charset="-122"/>
                      </a:endParaRPr>
                    </a:p>
                  </a:txBody>
                  <a:tcPr marL="68580" marR="68580" marT="0" marB="0" anchor="ctr"/>
                </a:tc>
              </a:tr>
              <a:tr h="360000">
                <a:tc>
                  <a:txBody>
                    <a:bodyPr/>
                    <a:lstStyle/>
                    <a:p>
                      <a:pPr indent="180340" algn="ctr">
                        <a:lnSpc>
                          <a:spcPct val="200000"/>
                        </a:lnSpc>
                        <a:spcAft>
                          <a:spcPts val="0"/>
                        </a:spcAft>
                      </a:pPr>
                      <a:r>
                        <a:rPr lang="en-GB" sz="1200">
                          <a:effectLst/>
                        </a:rPr>
                        <a:t>Arithmetic Mean (%)</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a:effectLst/>
                        </a:rPr>
                        <a:t>-0.03</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-0.88</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-1.73</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-4.28</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dirty="0">
                          <a:effectLst/>
                        </a:rPr>
                        <a:t>-0.02</a:t>
                      </a:r>
                      <a:endParaRPr lang="en-GB" sz="1200" dirty="0">
                        <a:effectLst/>
                        <a:latin typeface="Times New Roman" charset="0"/>
                        <a:ea typeface="DengXian" charset="-122"/>
                      </a:endParaRPr>
                    </a:p>
                  </a:txBody>
                  <a:tcPr marL="68580" marR="68580" marT="0" marB="0"/>
                </a:tc>
              </a:tr>
              <a:tr h="360000">
                <a:tc>
                  <a:txBody>
                    <a:bodyPr/>
                    <a:lstStyle/>
                    <a:p>
                      <a:pPr indent="180340" algn="ctr">
                        <a:lnSpc>
                          <a:spcPct val="2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a:effectLst/>
                        </a:rPr>
                        <a:t>-0.10</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-2.91</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-5.73</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-14.21</a:t>
                      </a:r>
                      <a:endParaRPr lang="en-GB" sz="1200">
                        <a:effectLst/>
                        <a:latin typeface="Times New Roman" charset="0"/>
                        <a:ea typeface="DengXian" charset="-122"/>
                      </a:endParaRPr>
                    </a:p>
                  </a:txBody>
                  <a:tcPr marL="68580" marR="68580" marT="0" marB="0"/>
                </a:tc>
                <a:tc>
                  <a:txBody>
                    <a:bodyPr/>
                    <a:lstStyle/>
                    <a:p>
                      <a:endParaRPr lang="en-GB" sz="1200">
                        <a:effectLst/>
                        <a:latin typeface="Calibri" charset="0"/>
                      </a:endParaRPr>
                    </a:p>
                  </a:txBody>
                  <a:tcPr marL="68580" marR="68580" marT="0" marB="0"/>
                </a:tc>
              </a:tr>
              <a:tr h="360000">
                <a:tc>
                  <a:txBody>
                    <a:bodyPr/>
                    <a:lstStyle/>
                    <a:p>
                      <a:pPr indent="180340" algn="ctr">
                        <a:lnSpc>
                          <a:spcPct val="200000"/>
                        </a:lnSpc>
                        <a:spcAft>
                          <a:spcPts val="0"/>
                        </a:spcAft>
                      </a:pPr>
                      <a:r>
                        <a:rPr lang="en-GB" sz="1200">
                          <a:effectLst/>
                        </a:rPr>
                        <a:t>CAPM alpha (%)</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a:effectLst/>
                        </a:rPr>
                        <a:t>0.39</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-0.46</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-1.31</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-3.86</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0.18</a:t>
                      </a:r>
                      <a:endParaRPr lang="en-GB" sz="1200">
                        <a:effectLst/>
                        <a:latin typeface="Times New Roman" charset="0"/>
                        <a:ea typeface="DengXian" charset="-122"/>
                      </a:endParaRPr>
                    </a:p>
                  </a:txBody>
                  <a:tcPr marL="68580" marR="68580" marT="0" marB="0"/>
                </a:tc>
              </a:tr>
              <a:tr h="360000">
                <a:tc>
                  <a:txBody>
                    <a:bodyPr/>
                    <a:lstStyle/>
                    <a:p>
                      <a:pPr indent="180340" algn="ctr">
                        <a:lnSpc>
                          <a:spcPct val="2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a:effectLst/>
                        </a:rPr>
                        <a:t>1.66</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-1.92</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-5.50</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-16.13</a:t>
                      </a:r>
                      <a:endParaRPr lang="en-GB" sz="1200">
                        <a:effectLst/>
                        <a:latin typeface="Times New Roman" charset="0"/>
                        <a:ea typeface="DengXian" charset="-122"/>
                      </a:endParaRPr>
                    </a:p>
                  </a:txBody>
                  <a:tcPr marL="68580" marR="68580" marT="0" marB="0"/>
                </a:tc>
                <a:tc>
                  <a:txBody>
                    <a:bodyPr/>
                    <a:lstStyle/>
                    <a:p>
                      <a:endParaRPr lang="en-GB" sz="1200">
                        <a:effectLst/>
                        <a:latin typeface="Calibri" charset="0"/>
                      </a:endParaRPr>
                    </a:p>
                  </a:txBody>
                  <a:tcPr marL="68580" marR="68580" marT="0" marB="0"/>
                </a:tc>
              </a:tr>
              <a:tr h="360000">
                <a:tc>
                  <a:txBody>
                    <a:bodyPr/>
                    <a:lstStyle/>
                    <a:p>
                      <a:pPr indent="180340" algn="ctr">
                        <a:lnSpc>
                          <a:spcPct val="200000"/>
                        </a:lnSpc>
                        <a:spcAft>
                          <a:spcPts val="0"/>
                        </a:spcAft>
                      </a:pPr>
                      <a:r>
                        <a:rPr lang="en-GB" sz="1200">
                          <a:effectLst/>
                        </a:rPr>
                        <a:t>FF-3 alpha (%)</a:t>
                      </a:r>
                      <a:endParaRPr lang="en-GB" sz="12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a:effectLst/>
                        </a:rPr>
                        <a:t>0.39</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-0.46</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-1.31</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-3.86</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0.18</a:t>
                      </a:r>
                      <a:endParaRPr lang="en-GB" sz="1200">
                        <a:effectLst/>
                        <a:latin typeface="Times New Roman" charset="0"/>
                        <a:ea typeface="DengXian" charset="-122"/>
                      </a:endParaRPr>
                    </a:p>
                  </a:txBody>
                  <a:tcPr marL="68580" marR="68580" marT="0" marB="0"/>
                </a:tc>
              </a:tr>
              <a:tr h="360000">
                <a:tc>
                  <a:txBody>
                    <a:bodyPr/>
                    <a:lstStyle/>
                    <a:p>
                      <a:pPr indent="180340" algn="ctr">
                        <a:lnSpc>
                          <a:spcPct val="200000"/>
                        </a:lnSpc>
                        <a:spcAft>
                          <a:spcPts val="0"/>
                        </a:spcAft>
                      </a:pPr>
                      <a:r>
                        <a:rPr lang="en-GB" sz="1200" dirty="0">
                          <a:effectLst/>
                        </a:rPr>
                        <a:t>t-stat</a:t>
                      </a:r>
                      <a:endParaRPr lang="en-GB" sz="12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200" dirty="0">
                          <a:effectLst/>
                        </a:rPr>
                        <a:t>1.79</a:t>
                      </a:r>
                      <a:endParaRPr lang="en-GB" sz="1200" dirty="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-2.11</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-5.97</a:t>
                      </a:r>
                      <a:endParaRPr lang="en-GB" sz="12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200">
                          <a:effectLst/>
                        </a:rPr>
                        <a:t>-17.29</a:t>
                      </a:r>
                      <a:endParaRPr lang="en-GB" sz="1200">
                        <a:effectLst/>
                        <a:latin typeface="Times New Roman" charset="0"/>
                        <a:ea typeface="DengXian" charset="-122"/>
                      </a:endParaRPr>
                    </a:p>
                  </a:txBody>
                  <a:tcPr marL="68580" marR="68580" marT="0" marB="0"/>
                </a:tc>
                <a:tc>
                  <a:txBody>
                    <a:bodyPr/>
                    <a:lstStyle/>
                    <a:p>
                      <a:endParaRPr lang="en-GB" sz="1200" dirty="0">
                        <a:effectLst/>
                        <a:latin typeface="Calibri" charset="0"/>
                      </a:endParaRPr>
                    </a:p>
                  </a:txBody>
                  <a:tcPr marL="68580" marR="68580" marT="0" marB="0"/>
                </a:tc>
              </a:tr>
            </a:tbl>
          </a:graphicData>
        </a:graphic>
      </p:graphicFrame>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smtClean="0"/>
              <a:t>[</a:t>
            </a:r>
            <a:r>
              <a:rPr lang="en-US" sz="1800" dirty="0"/>
              <a:t>1-5] return based on 1-month </a:t>
            </a:r>
            <a:r>
              <a:rPr lang="en-US" sz="1800" dirty="0" err="1"/>
              <a:t>idio</a:t>
            </a:r>
            <a:r>
              <a:rPr lang="en-US" sz="1800" dirty="0"/>
              <a:t> </a:t>
            </a:r>
            <a:r>
              <a:rPr lang="en-US" sz="1800" dirty="0" err="1"/>
              <a:t>vol</a:t>
            </a:r>
            <a:r>
              <a:rPr lang="en-US" sz="1800" dirty="0"/>
              <a:t> after transaction </a:t>
            </a:r>
            <a:r>
              <a:rPr lang="en-US" sz="1800" dirty="0" smtClean="0"/>
              <a:t>cost and short fees</a:t>
            </a:r>
            <a:endParaRPr lang="en-US" sz="1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33</a:t>
            </a:fld>
            <a:endParaRPr kumimoji="1" lang="zh-CN" altLang="en-US"/>
          </a:p>
        </p:txBody>
      </p:sp>
    </p:spTree>
    <p:extLst>
      <p:ext uri="{BB962C8B-B14F-4D97-AF65-F5344CB8AC3E}">
        <p14:creationId xmlns:p14="http://schemas.microsoft.com/office/powerpoint/2010/main" val="1925808259"/>
      </p:ext>
    </p:extLst>
  </p:cSld>
  <p:clrMapOvr>
    <a:masterClrMapping/>
  </p:clrMapOvr>
  <mc:AlternateContent xmlns:mc="http://schemas.openxmlformats.org/markup-compatibility/2006" xmlns:p14="http://schemas.microsoft.com/office/powerpoint/2010/main">
    <mc:Choice Requires="p14">
      <p:transition spd="slow" p14:dur="2000" advTm="48453"/>
    </mc:Choice>
    <mc:Fallback xmlns="">
      <p:transition spd="slow" advTm="4845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a:t>Would that be profitable if we use long-term volatility as signals?</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34</a:t>
            </a:fld>
            <a:endParaRPr kumimoji="1" lang="zh-CN" altLang="en-US"/>
          </a:p>
        </p:txBody>
      </p:sp>
      <p:graphicFrame>
        <p:nvGraphicFramePr>
          <p:cNvPr id="6" name="Content Placeholder 4"/>
          <p:cNvGraphicFramePr>
            <a:graphicFrameLocks/>
          </p:cNvGraphicFramePr>
          <p:nvPr>
            <p:extLst>
              <p:ext uri="{D42A27DB-BD31-4B8C-83A1-F6EECF244321}">
                <p14:modId xmlns:p14="http://schemas.microsoft.com/office/powerpoint/2010/main" val="1567203384"/>
              </p:ext>
            </p:extLst>
          </p:nvPr>
        </p:nvGraphicFramePr>
        <p:xfrm>
          <a:off x="612000" y="1873941"/>
          <a:ext cx="7920000" cy="3692095"/>
        </p:xfrm>
        <a:graphic>
          <a:graphicData uri="http://schemas.openxmlformats.org/drawingml/2006/table">
            <a:tbl>
              <a:tblPr firstRow="1" firstCol="1" bandRow="1">
                <a:tableStyleId>{5C22544A-7EE6-4342-B048-85BDC9FD1C3A}</a:tableStyleId>
              </a:tblPr>
              <a:tblGrid>
                <a:gridCol w="1584000"/>
                <a:gridCol w="1584000"/>
                <a:gridCol w="1584000"/>
                <a:gridCol w="1584000"/>
                <a:gridCol w="1584000"/>
              </a:tblGrid>
              <a:tr h="883265">
                <a:tc>
                  <a:txBody>
                    <a:bodyPr/>
                    <a:lstStyle/>
                    <a:p>
                      <a:pPr indent="180340" algn="ctr">
                        <a:lnSpc>
                          <a:spcPct val="200000"/>
                        </a:lnSpc>
                        <a:spcAft>
                          <a:spcPts val="0"/>
                        </a:spcAft>
                      </a:pPr>
                      <a:r>
                        <a:rPr lang="en-GB" sz="1600" dirty="0" smtClean="0">
                          <a:effectLst/>
                        </a:rPr>
                        <a:t>Portfolio</a:t>
                      </a:r>
                      <a:r>
                        <a:rPr lang="en-GB" sz="1600" baseline="0" dirty="0" smtClean="0">
                          <a:effectLst/>
                        </a:rPr>
                        <a:t> Turnover Rate</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1-Month Total </a:t>
                      </a:r>
                      <a:r>
                        <a:rPr lang="en-GB" sz="1600" dirty="0">
                          <a:effectLst/>
                        </a:rPr>
                        <a:t>Volatility</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1-Month</a:t>
                      </a:r>
                      <a:r>
                        <a:rPr lang="en-GB" sz="1600" baseline="0" dirty="0" smtClean="0">
                          <a:effectLst/>
                        </a:rPr>
                        <a:t> </a:t>
                      </a:r>
                      <a:r>
                        <a:rPr lang="en-GB" sz="1600" dirty="0" smtClean="0">
                          <a:effectLst/>
                        </a:rPr>
                        <a:t>Idiosyncratic</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24-Month</a:t>
                      </a:r>
                      <a:r>
                        <a:rPr lang="en-GB" sz="1600" baseline="0" dirty="0" smtClean="0">
                          <a:effectLst/>
                        </a:rPr>
                        <a:t> </a:t>
                      </a:r>
                      <a:r>
                        <a:rPr lang="en-GB" sz="1600" dirty="0" smtClean="0">
                          <a:effectLst/>
                        </a:rPr>
                        <a:t>Total </a:t>
                      </a:r>
                      <a:r>
                        <a:rPr lang="en-GB" sz="1600" dirty="0">
                          <a:effectLst/>
                        </a:rPr>
                        <a:t>Volatility</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smtClean="0">
                          <a:effectLst/>
                        </a:rPr>
                        <a:t>24-Month Idiosyncratic</a:t>
                      </a:r>
                      <a:endParaRPr lang="en-GB" sz="1600" dirty="0">
                        <a:effectLst/>
                        <a:latin typeface="Times New Roman" charset="0"/>
                        <a:ea typeface="DengXian" charset="-122"/>
                      </a:endParaRPr>
                    </a:p>
                  </a:txBody>
                  <a:tcPr marL="68580" marR="68580" marT="0" marB="0" anchor="ctr"/>
                </a:tc>
              </a:tr>
              <a:tr h="543347">
                <a:tc>
                  <a:txBody>
                    <a:bodyPr/>
                    <a:lstStyle/>
                    <a:p>
                      <a:pPr indent="180340" algn="ctr">
                        <a:lnSpc>
                          <a:spcPct val="200000"/>
                        </a:lnSpc>
                        <a:spcAft>
                          <a:spcPts val="0"/>
                        </a:spcAft>
                      </a:pPr>
                      <a:r>
                        <a:rPr lang="en-GB" sz="1600" dirty="0">
                          <a:effectLst/>
                        </a:rPr>
                        <a:t>1</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76%</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60%</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600">
                          <a:effectLst/>
                        </a:rPr>
                        <a:t>10%</a:t>
                      </a:r>
                      <a:endParaRPr lang="en-GB" sz="16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600" dirty="0">
                          <a:effectLst/>
                        </a:rPr>
                        <a:t>20%</a:t>
                      </a:r>
                      <a:endParaRPr lang="en-GB" sz="1600" dirty="0">
                        <a:effectLst/>
                        <a:latin typeface="Times New Roman" charset="0"/>
                        <a:ea typeface="DengXian" charset="-122"/>
                      </a:endParaRPr>
                    </a:p>
                  </a:txBody>
                  <a:tcPr marL="68580" marR="68580" marT="0" marB="0"/>
                </a:tc>
              </a:tr>
              <a:tr h="543347">
                <a:tc>
                  <a:txBody>
                    <a:bodyPr/>
                    <a:lstStyle/>
                    <a:p>
                      <a:pPr indent="180340" algn="ctr">
                        <a:lnSpc>
                          <a:spcPct val="200000"/>
                        </a:lnSpc>
                        <a:spcAft>
                          <a:spcPts val="0"/>
                        </a:spcAft>
                      </a:pPr>
                      <a:r>
                        <a:rPr lang="en-GB" sz="1600">
                          <a:effectLst/>
                        </a:rPr>
                        <a:t>2</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122%</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130%</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600">
                          <a:effectLst/>
                        </a:rPr>
                        <a:t>27%</a:t>
                      </a:r>
                      <a:endParaRPr lang="en-GB" sz="16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600" dirty="0">
                          <a:effectLst/>
                        </a:rPr>
                        <a:t>48%</a:t>
                      </a:r>
                      <a:endParaRPr lang="en-GB" sz="1600" dirty="0">
                        <a:effectLst/>
                        <a:latin typeface="Times New Roman" charset="0"/>
                        <a:ea typeface="DengXian" charset="-122"/>
                      </a:endParaRPr>
                    </a:p>
                  </a:txBody>
                  <a:tcPr marL="68580" marR="68580" marT="0" marB="0"/>
                </a:tc>
              </a:tr>
              <a:tr h="543347">
                <a:tc>
                  <a:txBody>
                    <a:bodyPr/>
                    <a:lstStyle/>
                    <a:p>
                      <a:pPr indent="180340" algn="ctr">
                        <a:lnSpc>
                          <a:spcPct val="200000"/>
                        </a:lnSpc>
                        <a:spcAft>
                          <a:spcPts val="0"/>
                        </a:spcAft>
                      </a:pPr>
                      <a:r>
                        <a:rPr lang="en-GB" sz="1600">
                          <a:effectLst/>
                        </a:rPr>
                        <a:t>3</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142%</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147%</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600" dirty="0">
                          <a:effectLst/>
                        </a:rPr>
                        <a:t>32%</a:t>
                      </a:r>
                      <a:endParaRPr lang="en-GB" sz="1600" dirty="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600" dirty="0">
                          <a:effectLst/>
                        </a:rPr>
                        <a:t>51%</a:t>
                      </a:r>
                      <a:endParaRPr lang="en-GB" sz="1600" dirty="0">
                        <a:effectLst/>
                        <a:latin typeface="Times New Roman" charset="0"/>
                        <a:ea typeface="DengXian" charset="-122"/>
                      </a:endParaRPr>
                    </a:p>
                  </a:txBody>
                  <a:tcPr marL="68580" marR="68580" marT="0" marB="0"/>
                </a:tc>
              </a:tr>
              <a:tr h="543347">
                <a:tc>
                  <a:txBody>
                    <a:bodyPr/>
                    <a:lstStyle/>
                    <a:p>
                      <a:pPr indent="180340" algn="ctr">
                        <a:lnSpc>
                          <a:spcPct val="200000"/>
                        </a:lnSpc>
                        <a:spcAft>
                          <a:spcPts val="0"/>
                        </a:spcAft>
                      </a:pPr>
                      <a:r>
                        <a:rPr lang="en-GB" sz="1600">
                          <a:effectLst/>
                        </a:rPr>
                        <a:t>4</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146%</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a:effectLst/>
                        </a:rPr>
                        <a:t>152%</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600">
                          <a:effectLst/>
                        </a:rPr>
                        <a:t>32%</a:t>
                      </a:r>
                      <a:endParaRPr lang="en-GB" sz="160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600" dirty="0">
                          <a:effectLst/>
                        </a:rPr>
                        <a:t>45%</a:t>
                      </a:r>
                      <a:endParaRPr lang="en-GB" sz="1600" dirty="0">
                        <a:effectLst/>
                        <a:latin typeface="Times New Roman" charset="0"/>
                        <a:ea typeface="DengXian" charset="-122"/>
                      </a:endParaRPr>
                    </a:p>
                  </a:txBody>
                  <a:tcPr marL="68580" marR="68580" marT="0" marB="0"/>
                </a:tc>
              </a:tr>
              <a:tr h="543347">
                <a:tc>
                  <a:txBody>
                    <a:bodyPr/>
                    <a:lstStyle/>
                    <a:p>
                      <a:pPr indent="180340" algn="ctr">
                        <a:lnSpc>
                          <a:spcPct val="200000"/>
                        </a:lnSpc>
                        <a:spcAft>
                          <a:spcPts val="0"/>
                        </a:spcAft>
                      </a:pPr>
                      <a:r>
                        <a:rPr lang="en-GB" sz="1600">
                          <a:effectLst/>
                        </a:rPr>
                        <a:t>5</a:t>
                      </a:r>
                      <a:endParaRPr lang="en-GB" sz="160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135%</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GB" sz="1600" dirty="0">
                          <a:effectLst/>
                        </a:rPr>
                        <a:t>141%</a:t>
                      </a:r>
                      <a:endParaRPr lang="en-GB" sz="1600" dirty="0">
                        <a:effectLst/>
                        <a:latin typeface="Times New Roman" charset="0"/>
                        <a:ea typeface="DengXian" charset="-122"/>
                      </a:endParaRPr>
                    </a:p>
                  </a:txBody>
                  <a:tcPr marL="68580" marR="68580" marT="0" marB="0" anchor="ctr"/>
                </a:tc>
                <a:tc>
                  <a:txBody>
                    <a:bodyPr/>
                    <a:lstStyle/>
                    <a:p>
                      <a:pPr indent="180340" algn="ctr">
                        <a:lnSpc>
                          <a:spcPct val="200000"/>
                        </a:lnSpc>
                        <a:spcAft>
                          <a:spcPts val="0"/>
                        </a:spcAft>
                      </a:pPr>
                      <a:r>
                        <a:rPr lang="en-US" sz="1600" dirty="0">
                          <a:effectLst/>
                        </a:rPr>
                        <a:t>24%</a:t>
                      </a:r>
                      <a:endParaRPr lang="en-GB" sz="1600" dirty="0">
                        <a:effectLst/>
                        <a:latin typeface="Times New Roman" charset="0"/>
                        <a:ea typeface="DengXian" charset="-122"/>
                      </a:endParaRPr>
                    </a:p>
                  </a:txBody>
                  <a:tcPr marL="68580" marR="68580" marT="0" marB="0"/>
                </a:tc>
                <a:tc>
                  <a:txBody>
                    <a:bodyPr/>
                    <a:lstStyle/>
                    <a:p>
                      <a:pPr indent="180340" algn="ctr">
                        <a:lnSpc>
                          <a:spcPct val="200000"/>
                        </a:lnSpc>
                        <a:spcAft>
                          <a:spcPts val="0"/>
                        </a:spcAft>
                      </a:pPr>
                      <a:r>
                        <a:rPr lang="en-US" sz="1600" dirty="0">
                          <a:effectLst/>
                        </a:rPr>
                        <a:t>31%</a:t>
                      </a:r>
                      <a:endParaRPr lang="en-GB" sz="1600" dirty="0">
                        <a:effectLst/>
                        <a:latin typeface="Times New Roman" charset="0"/>
                        <a:ea typeface="DengXian" charset="-122"/>
                      </a:endParaRPr>
                    </a:p>
                  </a:txBody>
                  <a:tcPr marL="68580" marR="68580" marT="0" marB="0"/>
                </a:tc>
              </a:tr>
            </a:tbl>
          </a:graphicData>
        </a:graphic>
      </p:graphicFrame>
    </p:spTree>
    <p:extLst>
      <p:ext uri="{BB962C8B-B14F-4D97-AF65-F5344CB8AC3E}">
        <p14:creationId xmlns:p14="http://schemas.microsoft.com/office/powerpoint/2010/main" val="1667954465"/>
      </p:ext>
    </p:extLst>
  </p:cSld>
  <p:clrMapOvr>
    <a:masterClrMapping/>
  </p:clrMapOvr>
  <mc:AlternateContent xmlns:mc="http://schemas.openxmlformats.org/markup-compatibility/2006" xmlns:p14="http://schemas.microsoft.com/office/powerpoint/2010/main">
    <mc:Choice Requires="p14">
      <p:transition spd="slow" p14:dur="2000" advTm="21334"/>
    </mc:Choice>
    <mc:Fallback xmlns="">
      <p:transition spd="slow" advTm="2133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ext uri="{D42A27DB-BD31-4B8C-83A1-F6EECF244321}">
                <p14:modId xmlns:p14="http://schemas.microsoft.com/office/powerpoint/2010/main" val="460656892"/>
              </p:ext>
            </p:extLst>
          </p:nvPr>
        </p:nvGraphicFramePr>
        <p:xfrm>
          <a:off x="612000" y="2052640"/>
          <a:ext cx="7919999" cy="3451045"/>
        </p:xfrm>
        <a:graphic>
          <a:graphicData uri="http://schemas.openxmlformats.org/drawingml/2006/table">
            <a:tbl>
              <a:tblPr firstRow="1" firstCol="1" bandRow="1">
                <a:tableStyleId>{5C22544A-7EE6-4342-B048-85BDC9FD1C3A}</a:tableStyleId>
              </a:tblPr>
              <a:tblGrid>
                <a:gridCol w="2297392"/>
                <a:gridCol w="977248"/>
                <a:gridCol w="977248"/>
                <a:gridCol w="977248"/>
                <a:gridCol w="977248"/>
                <a:gridCol w="1713615"/>
              </a:tblGrid>
              <a:tr h="680400">
                <a:tc gridSpan="6">
                  <a:txBody>
                    <a:bodyPr/>
                    <a:lstStyle/>
                    <a:p>
                      <a:pPr indent="180340" algn="ctr">
                        <a:lnSpc>
                          <a:spcPct val="100000"/>
                        </a:lnSpc>
                        <a:spcAft>
                          <a:spcPts val="0"/>
                        </a:spcAft>
                      </a:pPr>
                      <a:r>
                        <a:rPr lang="en-US" sz="1200" dirty="0" smtClean="0">
                          <a:effectLst/>
                        </a:rPr>
                        <a:t>Return </a:t>
                      </a:r>
                      <a:r>
                        <a:rPr lang="en-US" sz="1200" dirty="0">
                          <a:effectLst/>
                        </a:rPr>
                        <a:t>of [1-5] Portfolio constructed based on 24-month monthly idiosyncratic volatility</a:t>
                      </a:r>
                      <a:endParaRPr lang="en-GB" sz="1200" dirty="0">
                        <a:effectLst/>
                      </a:endParaRPr>
                    </a:p>
                    <a:p>
                      <a:pPr indent="180340" algn="ctr">
                        <a:lnSpc>
                          <a:spcPct val="100000"/>
                        </a:lnSpc>
                        <a:spcAft>
                          <a:spcPts val="0"/>
                        </a:spcAft>
                      </a:pPr>
                      <a:r>
                        <a:rPr lang="en-US" sz="1200" dirty="0">
                          <a:effectLst/>
                        </a:rPr>
                        <a:t>After transaction cost (1965 Feb to 2016 Dec)</a:t>
                      </a:r>
                      <a:endParaRPr lang="en-GB" sz="1200" dirty="0">
                        <a:effectLst/>
                        <a:latin typeface="Times New Roman" charset="0"/>
                        <a:ea typeface="DengXian" charset="-122"/>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7884">
                <a:tc>
                  <a:txBody>
                    <a:bodyPr/>
                    <a:lstStyle/>
                    <a:p>
                      <a:pPr indent="180340" algn="ctr">
                        <a:lnSpc>
                          <a:spcPct val="100000"/>
                        </a:lnSpc>
                        <a:spcAft>
                          <a:spcPts val="0"/>
                        </a:spcAft>
                      </a:pPr>
                      <a:r>
                        <a:rPr lang="en-GB" sz="1200" dirty="0">
                          <a:effectLst/>
                        </a:rPr>
                        <a:t>Transaction Cost</a:t>
                      </a:r>
                    </a:p>
                    <a:p>
                      <a:pPr indent="180340" algn="ctr">
                        <a:lnSpc>
                          <a:spcPct val="100000"/>
                        </a:lnSpc>
                        <a:spcAft>
                          <a:spcPts val="0"/>
                        </a:spcAft>
                      </a:pPr>
                      <a:r>
                        <a:rPr lang="en-GB" sz="1200" dirty="0">
                          <a:effectLst/>
                        </a:rPr>
                        <a:t>One Way (bps)</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dirty="0">
                          <a:effectLst/>
                        </a:rPr>
                        <a:t>0</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a:effectLst/>
                        </a:rPr>
                        <a:t>40</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a:effectLst/>
                        </a:rPr>
                        <a:t>80</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a:effectLst/>
                        </a:rPr>
                        <a:t>200</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dirty="0">
                          <a:effectLst/>
                        </a:rPr>
                        <a:t>Threshold Cost</a:t>
                      </a:r>
                      <a:endParaRPr lang="en-GB" sz="1200" dirty="0">
                        <a:effectLst/>
                        <a:latin typeface="Times New Roman" charset="0"/>
                        <a:ea typeface="DengXian" charset="-122"/>
                      </a:endParaRPr>
                    </a:p>
                  </a:txBody>
                  <a:tcPr marL="68580" marR="68580" marT="0" marB="0" anchor="ctr"/>
                </a:tc>
              </a:tr>
              <a:tr h="538051">
                <a:tc>
                  <a:txBody>
                    <a:bodyPr/>
                    <a:lstStyle/>
                    <a:p>
                      <a:pPr indent="180340" algn="ctr">
                        <a:lnSpc>
                          <a:spcPct val="100000"/>
                        </a:lnSpc>
                        <a:spcAft>
                          <a:spcPts val="0"/>
                        </a:spcAft>
                      </a:pPr>
                      <a:r>
                        <a:rPr lang="en-GB" sz="1200">
                          <a:effectLst/>
                        </a:rPr>
                        <a:t>Arithmetic Mean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0.14</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-0.07</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-0.27</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-0.88</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0.27</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0.48</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-0.23</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-0.96</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-3.18</a:t>
                      </a:r>
                      <a:endParaRPr lang="en-GB" sz="1200">
                        <a:effectLst/>
                        <a:latin typeface="Times New Roman" charset="0"/>
                        <a:ea typeface="DengXian" charset="-122"/>
                      </a:endParaRPr>
                    </a:p>
                  </a:txBody>
                  <a:tcPr marL="68580" marR="68580" marT="0" marB="0" anchor="ctr"/>
                </a:tc>
                <a:tc>
                  <a:txBody>
                    <a:bodyPr/>
                    <a:lstStyle/>
                    <a:p>
                      <a:pPr algn="ctr">
                        <a:lnSpc>
                          <a:spcPct val="100000"/>
                        </a:lnSpc>
                      </a:pPr>
                      <a:endParaRPr lang="en-GB" sz="1200" dirty="0">
                        <a:effectLst/>
                        <a:latin typeface="Calibri" charset="0"/>
                      </a:endParaRPr>
                    </a:p>
                  </a:txBody>
                  <a:tcPr marL="68580" marR="68580" marT="0" marB="0" anchor="ctr"/>
                </a:tc>
              </a:tr>
              <a:tr h="318942">
                <a:tc>
                  <a:txBody>
                    <a:bodyPr/>
                    <a:lstStyle/>
                    <a:p>
                      <a:pPr indent="180340" algn="ctr">
                        <a:lnSpc>
                          <a:spcPct val="100000"/>
                        </a:lnSpc>
                        <a:spcAft>
                          <a:spcPts val="0"/>
                        </a:spcAft>
                      </a:pPr>
                      <a:r>
                        <a:rPr lang="en-GB" sz="1200">
                          <a:effectLst/>
                        </a:rPr>
                        <a:t>CAPM alpha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0.5</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0.09</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-0.52</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0.97</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1.96</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1.16</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0.35</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-2.02</a:t>
                      </a:r>
                      <a:endParaRPr lang="en-GB" sz="1200" dirty="0">
                        <a:effectLst/>
                        <a:latin typeface="Times New Roman" charset="0"/>
                        <a:ea typeface="DengXian" charset="-122"/>
                      </a:endParaRPr>
                    </a:p>
                  </a:txBody>
                  <a:tcPr marL="68580" marR="68580" marT="0" marB="0" anchor="ctr"/>
                </a:tc>
                <a:tc>
                  <a:txBody>
                    <a:bodyPr/>
                    <a:lstStyle/>
                    <a:p>
                      <a:pPr algn="ctr">
                        <a:lnSpc>
                          <a:spcPct val="100000"/>
                        </a:lnSpc>
                      </a:pPr>
                      <a:endParaRPr lang="en-GB" sz="1200" dirty="0">
                        <a:effectLst/>
                        <a:latin typeface="Calibri" charset="0"/>
                      </a:endParaRPr>
                    </a:p>
                  </a:txBody>
                  <a:tcPr marL="68580" marR="68580" marT="0" marB="0" anchor="ctr"/>
                </a:tc>
              </a:tr>
              <a:tr h="318942">
                <a:tc>
                  <a:txBody>
                    <a:bodyPr/>
                    <a:lstStyle/>
                    <a:p>
                      <a:pPr indent="180340" algn="ctr">
                        <a:lnSpc>
                          <a:spcPct val="100000"/>
                        </a:lnSpc>
                        <a:spcAft>
                          <a:spcPts val="0"/>
                        </a:spcAft>
                      </a:pPr>
                      <a:r>
                        <a:rPr lang="en-GB" sz="1200">
                          <a:effectLst/>
                        </a:rPr>
                        <a:t>FF-3 alpha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0.39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0.19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-0.02</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-0.63</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0.77</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dirty="0">
                          <a:effectLst/>
                        </a:rPr>
                        <a:t>t-stat</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2.22</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1.07</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-0.09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-3.43</a:t>
                      </a:r>
                      <a:endParaRPr lang="en-GB" sz="1200">
                        <a:effectLst/>
                        <a:latin typeface="Times New Roman" charset="0"/>
                        <a:ea typeface="DengXian" charset="-122"/>
                      </a:endParaRPr>
                    </a:p>
                  </a:txBody>
                  <a:tcPr marL="68580" marR="68580" marT="0" marB="0" anchor="ctr"/>
                </a:tc>
                <a:tc>
                  <a:txBody>
                    <a:bodyPr/>
                    <a:lstStyle/>
                    <a:p>
                      <a:pPr algn="ctr">
                        <a:lnSpc>
                          <a:spcPct val="100000"/>
                        </a:lnSpc>
                      </a:pPr>
                      <a:endParaRPr lang="en-GB" sz="1200" dirty="0">
                        <a:effectLst/>
                        <a:latin typeface="Calibri" charset="0"/>
                      </a:endParaRPr>
                    </a:p>
                  </a:txBody>
                  <a:tcPr marL="68580" marR="68580" marT="0" marB="0" anchor="ctr"/>
                </a:tc>
              </a:tr>
            </a:tbl>
          </a:graphicData>
        </a:graphic>
      </p:graphicFrame>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a:t>Summary for [1-5] return based on </a:t>
            </a:r>
            <a:r>
              <a:rPr lang="en-US" sz="1800" dirty="0" smtClean="0"/>
              <a:t>24-month </a:t>
            </a:r>
            <a:r>
              <a:rPr lang="en-US" sz="1800" dirty="0" err="1"/>
              <a:t>idio</a:t>
            </a:r>
            <a:r>
              <a:rPr lang="en-US" sz="1800" dirty="0"/>
              <a:t> </a:t>
            </a:r>
            <a:r>
              <a:rPr lang="en-US" sz="1800" dirty="0" err="1"/>
              <a:t>vol</a:t>
            </a:r>
            <a:r>
              <a:rPr lang="en-US" sz="1800" dirty="0"/>
              <a:t> after transaction cost</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35</a:t>
            </a:fld>
            <a:endParaRPr kumimoji="1" lang="zh-CN" altLang="en-US"/>
          </a:p>
        </p:txBody>
      </p:sp>
    </p:spTree>
    <p:extLst>
      <p:ext uri="{BB962C8B-B14F-4D97-AF65-F5344CB8AC3E}">
        <p14:creationId xmlns:p14="http://schemas.microsoft.com/office/powerpoint/2010/main" val="59165317"/>
      </p:ext>
    </p:extLst>
  </p:cSld>
  <p:clrMapOvr>
    <a:masterClrMapping/>
  </p:clrMapOvr>
  <mc:AlternateContent xmlns:mc="http://schemas.openxmlformats.org/markup-compatibility/2006" xmlns:p14="http://schemas.microsoft.com/office/powerpoint/2010/main">
    <mc:Choice Requires="p14">
      <p:transition spd="slow" p14:dur="2000" advTm="28450"/>
    </mc:Choice>
    <mc:Fallback xmlns="">
      <p:transition spd="slow" advTm="2845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612000" y="2052640"/>
          <a:ext cx="7919999" cy="3451045"/>
        </p:xfrm>
        <a:graphic>
          <a:graphicData uri="http://schemas.openxmlformats.org/drawingml/2006/table">
            <a:tbl>
              <a:tblPr firstRow="1" firstCol="1" bandRow="1">
                <a:tableStyleId>{5C22544A-7EE6-4342-B048-85BDC9FD1C3A}</a:tableStyleId>
              </a:tblPr>
              <a:tblGrid>
                <a:gridCol w="2297392"/>
                <a:gridCol w="977248"/>
                <a:gridCol w="977248"/>
                <a:gridCol w="977248"/>
                <a:gridCol w="977248"/>
                <a:gridCol w="1713615"/>
              </a:tblGrid>
              <a:tr h="680400">
                <a:tc gridSpan="6">
                  <a:txBody>
                    <a:bodyPr/>
                    <a:lstStyle/>
                    <a:p>
                      <a:pPr indent="180340" algn="ctr">
                        <a:lnSpc>
                          <a:spcPct val="100000"/>
                        </a:lnSpc>
                        <a:spcAft>
                          <a:spcPts val="0"/>
                        </a:spcAft>
                      </a:pPr>
                      <a:r>
                        <a:rPr lang="en-US" sz="1200" dirty="0">
                          <a:effectLst/>
                        </a:rPr>
                        <a:t>Panel B: Return of [1-5] Portfolio constructed based on 24-month idiosyncratic volatility</a:t>
                      </a:r>
                      <a:endParaRPr lang="en-GB" sz="1200" dirty="0">
                        <a:effectLst/>
                      </a:endParaRPr>
                    </a:p>
                    <a:p>
                      <a:pPr indent="180340" algn="ctr">
                        <a:lnSpc>
                          <a:spcPct val="100000"/>
                        </a:lnSpc>
                        <a:spcAft>
                          <a:spcPts val="0"/>
                        </a:spcAft>
                      </a:pPr>
                      <a:r>
                        <a:rPr lang="en-US" sz="1200" dirty="0">
                          <a:effectLst/>
                        </a:rPr>
                        <a:t>After transaction cost and short fee (2004 Jan to 2016 Dec)</a:t>
                      </a:r>
                      <a:endParaRPr lang="en-GB" sz="1200" dirty="0">
                        <a:effectLst/>
                        <a:latin typeface="Times New Roman" charset="0"/>
                        <a:ea typeface="DengXian" charset="-122"/>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37884">
                <a:tc>
                  <a:txBody>
                    <a:bodyPr/>
                    <a:lstStyle/>
                    <a:p>
                      <a:pPr indent="180340" algn="ctr">
                        <a:lnSpc>
                          <a:spcPct val="100000"/>
                        </a:lnSpc>
                        <a:spcAft>
                          <a:spcPts val="0"/>
                        </a:spcAft>
                      </a:pPr>
                      <a:r>
                        <a:rPr lang="en-GB" sz="1200">
                          <a:effectLst/>
                        </a:rPr>
                        <a:t>Transaction Cost</a:t>
                      </a:r>
                    </a:p>
                    <a:p>
                      <a:pPr indent="180340" algn="ctr">
                        <a:lnSpc>
                          <a:spcPct val="100000"/>
                        </a:lnSpc>
                        <a:spcAft>
                          <a:spcPts val="0"/>
                        </a:spcAft>
                      </a:pPr>
                      <a:r>
                        <a:rPr lang="en-GB" sz="1200">
                          <a:effectLst/>
                        </a:rPr>
                        <a:t>One Way (bps)</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a:effectLst/>
                        </a:rPr>
                        <a:t>0</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dirty="0">
                          <a:effectLst/>
                        </a:rPr>
                        <a:t>40</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dirty="0">
                          <a:effectLst/>
                        </a:rPr>
                        <a:t>80</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dirty="0">
                          <a:effectLst/>
                        </a:rPr>
                        <a:t>200</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GB" sz="1200">
                          <a:effectLst/>
                        </a:rPr>
                        <a:t>Threshold Cost</a:t>
                      </a:r>
                      <a:endParaRPr lang="en-GB" sz="1200">
                        <a:effectLst/>
                        <a:latin typeface="Times New Roman" charset="0"/>
                        <a:ea typeface="DengXian" charset="-122"/>
                      </a:endParaRPr>
                    </a:p>
                  </a:txBody>
                  <a:tcPr marL="68580" marR="68580" marT="0" marB="0" anchor="ctr"/>
                </a:tc>
              </a:tr>
              <a:tr h="538051">
                <a:tc>
                  <a:txBody>
                    <a:bodyPr/>
                    <a:lstStyle/>
                    <a:p>
                      <a:pPr indent="180340" algn="ctr">
                        <a:lnSpc>
                          <a:spcPct val="100000"/>
                        </a:lnSpc>
                        <a:spcAft>
                          <a:spcPts val="0"/>
                        </a:spcAft>
                      </a:pPr>
                      <a:r>
                        <a:rPr lang="en-GB" sz="1200">
                          <a:effectLst/>
                        </a:rPr>
                        <a:t>Arithmetic Mean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-0.09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-0.26</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-0.42</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-0.92</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-0.22</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-0.84</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-1.39</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-2.97</a:t>
                      </a:r>
                      <a:endParaRPr lang="en-GB" sz="1200" dirty="0">
                        <a:effectLst/>
                        <a:latin typeface="Times New Roman" charset="0"/>
                        <a:ea typeface="DengXian" charset="-122"/>
                      </a:endParaRPr>
                    </a:p>
                  </a:txBody>
                  <a:tcPr marL="68580" marR="68580" marT="0" marB="0" anchor="ctr"/>
                </a:tc>
                <a:tc>
                  <a:txBody>
                    <a:bodyPr/>
                    <a:lstStyle/>
                    <a:p>
                      <a:pPr>
                        <a:lnSpc>
                          <a:spcPct val="100000"/>
                        </a:lnSpc>
                      </a:pPr>
                      <a:endParaRPr lang="en-GB" sz="1200" dirty="0">
                        <a:effectLst/>
                        <a:latin typeface="Calibri" charset="0"/>
                      </a:endParaRPr>
                    </a:p>
                  </a:txBody>
                  <a:tcPr marL="68580" marR="68580" marT="0" marB="0" anchor="ctr"/>
                </a:tc>
              </a:tr>
              <a:tr h="318942">
                <a:tc>
                  <a:txBody>
                    <a:bodyPr/>
                    <a:lstStyle/>
                    <a:p>
                      <a:pPr indent="180340" algn="ctr">
                        <a:lnSpc>
                          <a:spcPct val="100000"/>
                        </a:lnSpc>
                        <a:spcAft>
                          <a:spcPts val="0"/>
                        </a:spcAft>
                      </a:pPr>
                      <a:r>
                        <a:rPr lang="en-GB" sz="1200">
                          <a:effectLst/>
                        </a:rPr>
                        <a:t>CAPM alpha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0.1</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-0.07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-0.58</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0.64</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a:effectLst/>
                        </a:rPr>
                        <a:t>t-stat</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0.95</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0.34</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-0.24</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-1.81</a:t>
                      </a:r>
                      <a:endParaRPr lang="en-GB" sz="1200">
                        <a:effectLst/>
                        <a:latin typeface="Times New Roman" charset="0"/>
                        <a:ea typeface="DengXian" charset="-122"/>
                      </a:endParaRPr>
                    </a:p>
                  </a:txBody>
                  <a:tcPr marL="68580" marR="68580" marT="0" marB="0" anchor="ctr"/>
                </a:tc>
                <a:tc>
                  <a:txBody>
                    <a:bodyPr/>
                    <a:lstStyle/>
                    <a:p>
                      <a:pPr>
                        <a:lnSpc>
                          <a:spcPct val="100000"/>
                        </a:lnSpc>
                      </a:pPr>
                      <a:endParaRPr lang="en-GB" sz="1200" dirty="0">
                        <a:effectLst/>
                        <a:latin typeface="Calibri" charset="0"/>
                      </a:endParaRPr>
                    </a:p>
                  </a:txBody>
                  <a:tcPr marL="68580" marR="68580" marT="0" marB="0" anchor="ctr"/>
                </a:tc>
              </a:tr>
              <a:tr h="318942">
                <a:tc>
                  <a:txBody>
                    <a:bodyPr/>
                    <a:lstStyle/>
                    <a:p>
                      <a:pPr indent="180340" algn="ctr">
                        <a:lnSpc>
                          <a:spcPct val="100000"/>
                        </a:lnSpc>
                        <a:spcAft>
                          <a:spcPts val="0"/>
                        </a:spcAft>
                      </a:pPr>
                      <a:r>
                        <a:rPr lang="en-GB" sz="1200">
                          <a:effectLst/>
                        </a:rPr>
                        <a:t>FF-3 alpha (%)</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0.1</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-0.07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-0.58</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0.64</a:t>
                      </a:r>
                      <a:endParaRPr lang="en-GB" sz="1200" dirty="0">
                        <a:effectLst/>
                        <a:latin typeface="Times New Roman" charset="0"/>
                        <a:ea typeface="DengXian" charset="-122"/>
                      </a:endParaRPr>
                    </a:p>
                  </a:txBody>
                  <a:tcPr marL="68580" marR="68580" marT="0" marB="0" anchor="ctr"/>
                </a:tc>
              </a:tr>
              <a:tr h="318942">
                <a:tc>
                  <a:txBody>
                    <a:bodyPr/>
                    <a:lstStyle/>
                    <a:p>
                      <a:pPr indent="180340" algn="ctr">
                        <a:lnSpc>
                          <a:spcPct val="100000"/>
                        </a:lnSpc>
                        <a:spcAft>
                          <a:spcPts val="0"/>
                        </a:spcAft>
                      </a:pPr>
                      <a:r>
                        <a:rPr lang="en-GB" sz="1200" dirty="0">
                          <a:effectLst/>
                        </a:rPr>
                        <a:t>t-stat</a:t>
                      </a:r>
                      <a:endParaRPr lang="en-GB" sz="1200" dirty="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1.07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0.40</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a:effectLst/>
                        </a:rPr>
                        <a:t>-0.27</a:t>
                      </a:r>
                      <a:endParaRPr lang="en-GB" sz="1200">
                        <a:effectLst/>
                        <a:latin typeface="Times New Roman" charset="0"/>
                        <a:ea typeface="DengXian" charset="-122"/>
                      </a:endParaRPr>
                    </a:p>
                  </a:txBody>
                  <a:tcPr marL="68580" marR="68580" marT="0" marB="0" anchor="ctr"/>
                </a:tc>
                <a:tc>
                  <a:txBody>
                    <a:bodyPr/>
                    <a:lstStyle/>
                    <a:p>
                      <a:pPr indent="180340" algn="ctr">
                        <a:lnSpc>
                          <a:spcPct val="100000"/>
                        </a:lnSpc>
                        <a:spcAft>
                          <a:spcPts val="0"/>
                        </a:spcAft>
                      </a:pPr>
                      <a:r>
                        <a:rPr lang="en-US" sz="1200" dirty="0">
                          <a:effectLst/>
                        </a:rPr>
                        <a:t>-2.11</a:t>
                      </a:r>
                      <a:endParaRPr lang="en-GB" sz="1200" dirty="0">
                        <a:effectLst/>
                        <a:latin typeface="Times New Roman" charset="0"/>
                        <a:ea typeface="DengXian" charset="-122"/>
                      </a:endParaRPr>
                    </a:p>
                  </a:txBody>
                  <a:tcPr marL="68580" marR="68580" marT="0" marB="0" anchor="ctr"/>
                </a:tc>
                <a:tc>
                  <a:txBody>
                    <a:bodyPr/>
                    <a:lstStyle/>
                    <a:p>
                      <a:pPr>
                        <a:lnSpc>
                          <a:spcPct val="100000"/>
                        </a:lnSpc>
                      </a:pPr>
                      <a:endParaRPr lang="en-GB" sz="1200" dirty="0">
                        <a:effectLst/>
                        <a:latin typeface="Calibri" charset="0"/>
                      </a:endParaRPr>
                    </a:p>
                  </a:txBody>
                  <a:tcPr marL="68580" marR="68580" marT="0" marB="0" anchor="ctr"/>
                </a:tc>
              </a:tr>
            </a:tbl>
          </a:graphicData>
        </a:graphic>
      </p:graphicFrame>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normAutofit/>
          </a:bodyPr>
          <a:lstStyle/>
          <a:p>
            <a:r>
              <a:rPr lang="en-US" sz="1800" dirty="0"/>
              <a:t>[1-5] return based on 24-month </a:t>
            </a:r>
            <a:r>
              <a:rPr lang="en-US" sz="1800" dirty="0" err="1"/>
              <a:t>idio</a:t>
            </a:r>
            <a:r>
              <a:rPr lang="en-US" sz="1800" dirty="0"/>
              <a:t> </a:t>
            </a:r>
            <a:r>
              <a:rPr lang="en-US" sz="1800" dirty="0" err="1"/>
              <a:t>vol</a:t>
            </a:r>
            <a:r>
              <a:rPr lang="en-US" sz="1800" dirty="0"/>
              <a:t> after transaction cost and short fees</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36</a:t>
            </a:fld>
            <a:endParaRPr kumimoji="1" lang="zh-CN" altLang="en-US"/>
          </a:p>
        </p:txBody>
      </p:sp>
    </p:spTree>
    <p:extLst>
      <p:ext uri="{BB962C8B-B14F-4D97-AF65-F5344CB8AC3E}">
        <p14:creationId xmlns:p14="http://schemas.microsoft.com/office/powerpoint/2010/main" val="1103286333"/>
      </p:ext>
    </p:extLst>
  </p:cSld>
  <p:clrMapOvr>
    <a:masterClrMapping/>
  </p:clrMapOvr>
  <mc:AlternateContent xmlns:mc="http://schemas.openxmlformats.org/markup-compatibility/2006" xmlns:p14="http://schemas.microsoft.com/office/powerpoint/2010/main">
    <mc:Choice Requires="p14">
      <p:transition spd="slow" p14:dur="2000" advTm="13866"/>
    </mc:Choice>
    <mc:Fallback xmlns="">
      <p:transition spd="slow" advTm="1386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Market</a:t>
            </a:r>
            <a:r>
              <a:rPr kumimoji="1" lang="zh-CN" altLang="en-US" dirty="0"/>
              <a:t> </a:t>
            </a:r>
            <a:r>
              <a:rPr kumimoji="1" lang="en-US" altLang="zh-CN" dirty="0"/>
              <a:t>Frictions</a:t>
            </a:r>
            <a:r>
              <a:rPr kumimoji="1" lang="zh-CN" altLang="en-US" dirty="0"/>
              <a:t> </a:t>
            </a:r>
            <a:r>
              <a:rPr kumimoji="1" lang="en-US" altLang="zh-CN" dirty="0"/>
              <a:t>and</a:t>
            </a:r>
            <a:r>
              <a:rPr kumimoji="1" lang="zh-CN" altLang="en-US" dirty="0"/>
              <a:t> </a:t>
            </a:r>
            <a:r>
              <a:rPr kumimoji="1" lang="en-US" altLang="zh-CN" dirty="0"/>
              <a:t>Anomaly</a:t>
            </a:r>
            <a:endParaRPr lang="en-US" dirty="0"/>
          </a:p>
        </p:txBody>
      </p:sp>
      <p:sp>
        <p:nvSpPr>
          <p:cNvPr id="3" name="Content Placeholder 2"/>
          <p:cNvSpPr>
            <a:spLocks noGrp="1"/>
          </p:cNvSpPr>
          <p:nvPr>
            <p:ph idx="1"/>
          </p:nvPr>
        </p:nvSpPr>
        <p:spPr/>
        <p:txBody>
          <a:bodyPr/>
          <a:lstStyle/>
          <a:p>
            <a:r>
              <a:rPr lang="en-US" dirty="0" smtClean="0"/>
              <a:t>Summary</a:t>
            </a:r>
          </a:p>
          <a:p>
            <a:pPr lvl="1"/>
            <a:r>
              <a:rPr lang="en-US" dirty="0" smtClean="0"/>
              <a:t>Limit </a:t>
            </a:r>
            <a:r>
              <a:rPr lang="en-US" dirty="0"/>
              <a:t>of arbitrage</a:t>
            </a:r>
          </a:p>
          <a:p>
            <a:pPr lvl="1"/>
            <a:r>
              <a:rPr lang="en-US" dirty="0"/>
              <a:t>Less demand </a:t>
            </a:r>
            <a:r>
              <a:rPr lang="en-US" dirty="0" smtClean="0"/>
              <a:t>for high </a:t>
            </a:r>
            <a:r>
              <a:rPr lang="en-US" dirty="0"/>
              <a:t>volatility stocks:</a:t>
            </a:r>
          </a:p>
          <a:p>
            <a:pPr lvl="2"/>
            <a:r>
              <a:rPr lang="en-US" dirty="0" smtClean="0"/>
              <a:t>Changing </a:t>
            </a:r>
            <a:r>
              <a:rPr lang="en-US" dirty="0"/>
              <a:t>preference of investors?</a:t>
            </a:r>
          </a:p>
          <a:p>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37</a:t>
            </a:fld>
            <a:endParaRPr kumimoji="1" lang="zh-CN" altLang="en-US"/>
          </a:p>
        </p:txBody>
      </p:sp>
    </p:spTree>
    <p:extLst>
      <p:ext uri="{BB962C8B-B14F-4D97-AF65-F5344CB8AC3E}">
        <p14:creationId xmlns:p14="http://schemas.microsoft.com/office/powerpoint/2010/main" val="890252825"/>
      </p:ext>
    </p:extLst>
  </p:cSld>
  <p:clrMapOvr>
    <a:masterClrMapping/>
  </p:clrMapOvr>
  <mc:AlternateContent xmlns:mc="http://schemas.openxmlformats.org/markup-compatibility/2006" xmlns:p14="http://schemas.microsoft.com/office/powerpoint/2010/main">
    <mc:Choice Requires="p14">
      <p:transition spd="slow" p14:dur="2000" advTm="60452"/>
    </mc:Choice>
    <mc:Fallback xmlns="">
      <p:transition spd="slow" advTm="6045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Check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3906916"/>
      </p:ext>
    </p:extLst>
  </p:cSld>
  <p:clrMapOvr>
    <a:masterClrMapping/>
  </p:clrMapOvr>
  <mc:AlternateContent xmlns:mc="http://schemas.openxmlformats.org/markup-compatibility/2006" xmlns:p14="http://schemas.microsoft.com/office/powerpoint/2010/main">
    <mc:Choice Requires="p14">
      <p:transition spd="slow" p14:dur="2000" advTm="3445"/>
    </mc:Choice>
    <mc:Fallback xmlns="">
      <p:transition spd="slow" advTm="3445"/>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Robustness Check</a:t>
            </a:r>
            <a:endParaRPr lang="en-US" dirty="0"/>
          </a:p>
        </p:txBody>
      </p:sp>
      <p:sp>
        <p:nvSpPr>
          <p:cNvPr id="5" name="Content Placeholder 4"/>
          <p:cNvSpPr>
            <a:spLocks noGrp="1"/>
          </p:cNvSpPr>
          <p:nvPr>
            <p:ph idx="1"/>
          </p:nvPr>
        </p:nvSpPr>
        <p:spPr/>
        <p:txBody>
          <a:bodyPr>
            <a:normAutofit lnSpcReduction="10000"/>
          </a:bodyPr>
          <a:lstStyle/>
          <a:p>
            <a:r>
              <a:rPr lang="en-US" dirty="0" smtClean="0"/>
              <a:t>Short-term volatility puzzle is correlated with other risk factors such as size and the market</a:t>
            </a:r>
          </a:p>
          <a:p>
            <a:r>
              <a:rPr lang="en-US" dirty="0" smtClean="0"/>
              <a:t>We test whether short-term volatility puzzle is genuine by controlling the effect of other risk factors:</a:t>
            </a:r>
          </a:p>
          <a:p>
            <a:pPr lvl="1"/>
            <a:r>
              <a:rPr lang="en-US" dirty="0" smtClean="0"/>
              <a:t>Size</a:t>
            </a:r>
          </a:p>
          <a:p>
            <a:pPr lvl="1"/>
            <a:r>
              <a:rPr lang="en-US" dirty="0" smtClean="0"/>
              <a:t>Beta</a:t>
            </a:r>
          </a:p>
          <a:p>
            <a:pPr lvl="1"/>
            <a:r>
              <a:rPr lang="en-US" dirty="0" smtClean="0"/>
              <a:t>Return Reversion</a:t>
            </a:r>
            <a:endParaRPr lang="en-US" dirty="0"/>
          </a:p>
          <a:p>
            <a:pPr lvl="1"/>
            <a:endParaRPr lang="en-US" dirty="0"/>
          </a:p>
        </p:txBody>
      </p:sp>
    </p:spTree>
    <p:extLst>
      <p:ext uri="{BB962C8B-B14F-4D97-AF65-F5344CB8AC3E}">
        <p14:creationId xmlns:p14="http://schemas.microsoft.com/office/powerpoint/2010/main" val="1509364668"/>
      </p:ext>
    </p:extLst>
  </p:cSld>
  <p:clrMapOvr>
    <a:masterClrMapping/>
  </p:clrMapOvr>
  <mc:AlternateContent xmlns:mc="http://schemas.openxmlformats.org/markup-compatibility/2006" xmlns:p14="http://schemas.microsoft.com/office/powerpoint/2010/main">
    <mc:Choice Requires="p14">
      <p:transition spd="slow" p14:dur="2000" advTm="27528"/>
    </mc:Choice>
    <mc:Fallback xmlns="">
      <p:transition spd="slow" advTm="2752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3200" dirty="0" smtClean="0"/>
              <a:t>Idiosyncratic</a:t>
            </a:r>
            <a:r>
              <a:rPr lang="en-US" sz="2800" dirty="0" smtClean="0"/>
              <a:t> Volatility Puzzle</a:t>
            </a:r>
            <a:endParaRPr lang="en-US" sz="2800" dirty="0"/>
          </a:p>
        </p:txBody>
      </p:sp>
      <p:sp>
        <p:nvSpPr>
          <p:cNvPr id="3" name="Content Placeholder 2"/>
          <p:cNvSpPr>
            <a:spLocks noGrp="1"/>
          </p:cNvSpPr>
          <p:nvPr>
            <p:ph idx="1"/>
          </p:nvPr>
        </p:nvSpPr>
        <p:spPr>
          <a:xfrm>
            <a:off x="457200" y="1062318"/>
            <a:ext cx="8229600" cy="4799222"/>
          </a:xfrm>
        </p:spPr>
        <p:txBody>
          <a:bodyPr>
            <a:normAutofit/>
          </a:bodyPr>
          <a:lstStyle/>
          <a:p>
            <a:r>
              <a:rPr lang="en-US" sz="2000" dirty="0" smtClean="0"/>
              <a:t>High IVOL → Low Average Return </a:t>
            </a:r>
          </a:p>
          <a:p>
            <a:pPr lvl="1"/>
            <a:r>
              <a:rPr lang="en-US" sz="1800" dirty="0" err="1" smtClean="0"/>
              <a:t>Ang</a:t>
            </a:r>
            <a:r>
              <a:rPr lang="en-US" sz="1800" dirty="0" smtClean="0"/>
              <a:t>, </a:t>
            </a:r>
            <a:r>
              <a:rPr lang="en-US" sz="1800" dirty="0" err="1" smtClean="0"/>
              <a:t>Hodrick</a:t>
            </a:r>
            <a:r>
              <a:rPr lang="en-US" sz="1800" dirty="0" smtClean="0"/>
              <a:t>, Xing, and Zhang (2006)</a:t>
            </a:r>
          </a:p>
          <a:p>
            <a:pPr lvl="1"/>
            <a:r>
              <a:rPr lang="en-US" sz="1800" dirty="0" smtClean="0"/>
              <a:t>“Stocks with high idiosyncratic volatility [</a:t>
            </a:r>
            <a:r>
              <a:rPr lang="mr-IN" sz="1800" dirty="0" smtClean="0"/>
              <a:t>…</a:t>
            </a:r>
            <a:r>
              <a:rPr lang="en-US" sz="1800" dirty="0" smtClean="0"/>
              <a:t>] have </a:t>
            </a:r>
            <a:r>
              <a:rPr lang="en-US" sz="1800" b="1" dirty="0" smtClean="0"/>
              <a:t>abysmally</a:t>
            </a:r>
            <a:r>
              <a:rPr lang="en-US" sz="1800" dirty="0" smtClean="0"/>
              <a:t> low average return”</a:t>
            </a:r>
          </a:p>
          <a:p>
            <a:pPr lvl="1"/>
            <a:r>
              <a:rPr lang="en-US" sz="1800" dirty="0" smtClean="0"/>
              <a:t>Low average return of high IVOL stocks → </a:t>
            </a:r>
            <a:r>
              <a:rPr lang="en-US" sz="1800" b="1" dirty="0" smtClean="0">
                <a:solidFill>
                  <a:srgbClr val="FF0000"/>
                </a:solidFill>
              </a:rPr>
              <a:t>IVOL Puzzle</a:t>
            </a:r>
          </a:p>
          <a:p>
            <a:r>
              <a:rPr lang="en-US" sz="2000" dirty="0" smtClean="0"/>
              <a:t>IVOL puzzle</a:t>
            </a:r>
          </a:p>
          <a:p>
            <a:pPr lvl="1"/>
            <a:r>
              <a:rPr lang="en-US" sz="1800" dirty="0"/>
              <a:t>Robust to controlling for several known anomalies</a:t>
            </a:r>
          </a:p>
          <a:p>
            <a:pPr lvl="1"/>
            <a:r>
              <a:rPr lang="en-US" sz="1800" dirty="0"/>
              <a:t>Value, size, liquidity, volume, disagreement, momentum</a:t>
            </a:r>
          </a:p>
          <a:p>
            <a:pPr lvl="1"/>
            <a:r>
              <a:rPr lang="en-US" sz="1800" dirty="0" smtClean="0"/>
              <a:t>Difficult </a:t>
            </a:r>
            <a:r>
              <a:rPr lang="en-US" sz="1800" dirty="0"/>
              <a:t>to rationalize</a:t>
            </a:r>
          </a:p>
          <a:p>
            <a:pPr marL="342900" lvl="1" indent="-342900">
              <a:buFont typeface="Arial"/>
              <a:buChar char="•"/>
            </a:pPr>
            <a:r>
              <a:rPr lang="en-US" sz="2000" dirty="0">
                <a:solidFill>
                  <a:schemeClr val="tx1"/>
                </a:solidFill>
              </a:rPr>
              <a:t>Statistical arbitrage</a:t>
            </a:r>
          </a:p>
          <a:p>
            <a:pPr lvl="1"/>
            <a:r>
              <a:rPr lang="en-US" sz="1800" dirty="0"/>
              <a:t>Shorting high IVOL and buying low IVOL </a:t>
            </a:r>
          </a:p>
          <a:p>
            <a:pPr lvl="1"/>
            <a:r>
              <a:rPr lang="en-US" sz="1800" dirty="0"/>
              <a:t>Statistical (risky) arbitrage with positive expected returns and zero cost</a:t>
            </a:r>
          </a:p>
          <a:p>
            <a:endParaRPr lang="en-US" sz="2000" dirty="0"/>
          </a:p>
          <a:p>
            <a:pPr lvl="1"/>
            <a:endParaRPr lang="en-US" sz="1600" dirty="0" smtClean="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a:t>
            </a:fld>
            <a:endParaRPr kumimoji="1" lang="zh-CN" altLang="en-US"/>
          </a:p>
        </p:txBody>
      </p:sp>
    </p:spTree>
    <p:extLst>
      <p:ext uri="{BB962C8B-B14F-4D97-AF65-F5344CB8AC3E}">
        <p14:creationId xmlns:p14="http://schemas.microsoft.com/office/powerpoint/2010/main" val="94876961"/>
      </p:ext>
    </p:extLst>
  </p:cSld>
  <p:clrMapOvr>
    <a:masterClrMapping/>
  </p:clrMapOvr>
  <mc:AlternateContent xmlns:mc="http://schemas.openxmlformats.org/markup-compatibility/2006" xmlns:p14="http://schemas.microsoft.com/office/powerpoint/2010/main">
    <mc:Choice Requires="p14">
      <p:transition spd="slow" p14:dur="2000" advTm="144467"/>
    </mc:Choice>
    <mc:Fallback xmlns="">
      <p:transition spd="slow" advTm="144467"/>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3003"/>
            <a:ext cx="8229600" cy="1143000"/>
          </a:xfrm>
        </p:spPr>
        <p:txBody>
          <a:bodyPr/>
          <a:lstStyle/>
          <a:p>
            <a:r>
              <a:rPr lang="en-US" dirty="0" smtClean="0"/>
              <a:t>Size</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40</a:t>
            </a:fld>
            <a:endParaRPr kumimoji="1" lang="zh-CN" altLang="en-US"/>
          </a:p>
        </p:txBody>
      </p:sp>
      <p:sp>
        <p:nvSpPr>
          <p:cNvPr id="8" name="TextBox 7"/>
          <p:cNvSpPr txBox="1"/>
          <p:nvPr/>
        </p:nvSpPr>
        <p:spPr>
          <a:xfrm>
            <a:off x="6768462" y="2020873"/>
            <a:ext cx="2090056" cy="1323439"/>
          </a:xfrm>
          <a:prstGeom prst="rect">
            <a:avLst/>
          </a:prstGeom>
          <a:noFill/>
        </p:spPr>
        <p:txBody>
          <a:bodyPr wrap="square" rtlCol="0">
            <a:spAutoFit/>
          </a:bodyPr>
          <a:lstStyle/>
          <a:p>
            <a:r>
              <a:rPr lang="en-US" sz="1600" dirty="0" smtClean="0"/>
              <a:t>For all size quintiles, the alpha spread [Hi-Lo] induced by the spread in short-term volatility is negative</a:t>
            </a:r>
            <a:endParaRPr lang="en-US" sz="1600" dirty="0"/>
          </a:p>
        </p:txBody>
      </p:sp>
      <p:grpSp>
        <p:nvGrpSpPr>
          <p:cNvPr id="5" name="Group 4"/>
          <p:cNvGrpSpPr/>
          <p:nvPr/>
        </p:nvGrpSpPr>
        <p:grpSpPr>
          <a:xfrm>
            <a:off x="457199" y="1476003"/>
            <a:ext cx="6120000" cy="4140000"/>
            <a:chOff x="457199" y="1476003"/>
            <a:chExt cx="6120000" cy="4140000"/>
          </a:xfrm>
        </p:grpSpPr>
        <p:pic>
          <p:nvPicPr>
            <p:cNvPr id="3" name="Picture 2"/>
            <p:cNvPicPr>
              <a:picLocks/>
            </p:cNvPicPr>
            <p:nvPr/>
          </p:nvPicPr>
          <p:blipFill>
            <a:blip r:embed="rId2"/>
            <a:stretch>
              <a:fillRect/>
            </a:stretch>
          </p:blipFill>
          <p:spPr>
            <a:xfrm>
              <a:off x="457199" y="1476003"/>
              <a:ext cx="6120000" cy="4140000"/>
            </a:xfrm>
            <a:prstGeom prst="rect">
              <a:avLst/>
            </a:prstGeom>
          </p:spPr>
        </p:pic>
        <p:sp>
          <p:nvSpPr>
            <p:cNvPr id="7" name="Rectangle 6"/>
            <p:cNvSpPr/>
            <p:nvPr/>
          </p:nvSpPr>
          <p:spPr>
            <a:xfrm>
              <a:off x="5809259" y="1979309"/>
              <a:ext cx="712520" cy="13650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09259" y="4007387"/>
              <a:ext cx="712520" cy="129890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6879298" y="4255984"/>
            <a:ext cx="2090056" cy="338554"/>
          </a:xfrm>
          <a:prstGeom prst="rect">
            <a:avLst/>
          </a:prstGeom>
          <a:noFill/>
        </p:spPr>
        <p:txBody>
          <a:bodyPr wrap="square" rtlCol="0">
            <a:spAutoFit/>
          </a:bodyPr>
          <a:lstStyle/>
          <a:p>
            <a:r>
              <a:rPr lang="en-US" sz="1600" dirty="0" smtClean="0"/>
              <a:t>Robust t-statistics</a:t>
            </a:r>
            <a:endParaRPr lang="en-US" sz="1600" dirty="0"/>
          </a:p>
        </p:txBody>
      </p:sp>
    </p:spTree>
    <p:extLst>
      <p:ext uri="{BB962C8B-B14F-4D97-AF65-F5344CB8AC3E}">
        <p14:creationId xmlns:p14="http://schemas.microsoft.com/office/powerpoint/2010/main" val="1815136712"/>
      </p:ext>
    </p:extLst>
  </p:cSld>
  <p:clrMapOvr>
    <a:masterClrMapping/>
  </p:clrMapOvr>
  <mc:AlternateContent xmlns:mc="http://schemas.openxmlformats.org/markup-compatibility/2006" xmlns:p14="http://schemas.microsoft.com/office/powerpoint/2010/main">
    <mc:Choice Requires="p14">
      <p:transition spd="slow" p14:dur="2000" advTm="48849"/>
    </mc:Choice>
    <mc:Fallback xmlns="">
      <p:transition spd="slow" advTm="4884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p:cNvPicPr>
          <p:nvPr/>
        </p:nvPicPr>
        <p:blipFill>
          <a:blip r:embed="rId2"/>
          <a:stretch>
            <a:fillRect/>
          </a:stretch>
        </p:blipFill>
        <p:spPr>
          <a:xfrm>
            <a:off x="457198" y="1417638"/>
            <a:ext cx="6120000" cy="4140000"/>
          </a:xfrm>
          <a:prstGeom prst="rect">
            <a:avLst/>
          </a:prstGeom>
        </p:spPr>
      </p:pic>
      <p:sp>
        <p:nvSpPr>
          <p:cNvPr id="2" name="Title 1"/>
          <p:cNvSpPr>
            <a:spLocks noGrp="1"/>
          </p:cNvSpPr>
          <p:nvPr>
            <p:ph type="title"/>
          </p:nvPr>
        </p:nvSpPr>
        <p:spPr/>
        <p:txBody>
          <a:bodyPr/>
          <a:lstStyle/>
          <a:p>
            <a:r>
              <a:rPr lang="en-US" dirty="0" smtClean="0"/>
              <a:t>Size</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41</a:t>
            </a:fld>
            <a:endParaRPr kumimoji="1" lang="zh-CN" altLang="en-US"/>
          </a:p>
        </p:txBody>
      </p:sp>
      <p:sp>
        <p:nvSpPr>
          <p:cNvPr id="7" name="Rectangle 6"/>
          <p:cNvSpPr/>
          <p:nvPr/>
        </p:nvSpPr>
        <p:spPr>
          <a:xfrm>
            <a:off x="2382982" y="2140802"/>
            <a:ext cx="3435927" cy="112887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707345" y="2140802"/>
            <a:ext cx="2090056" cy="1077218"/>
          </a:xfrm>
          <a:prstGeom prst="rect">
            <a:avLst/>
          </a:prstGeom>
          <a:noFill/>
        </p:spPr>
        <p:txBody>
          <a:bodyPr wrap="square" rtlCol="0">
            <a:spAutoFit/>
          </a:bodyPr>
          <a:lstStyle/>
          <a:p>
            <a:r>
              <a:rPr lang="en-US" sz="1600" dirty="0" smtClean="0"/>
              <a:t>Decreasing alpha with increasing volatility when size is controlled</a:t>
            </a:r>
            <a:endParaRPr lang="en-US" sz="1600" dirty="0"/>
          </a:p>
        </p:txBody>
      </p:sp>
      <p:sp>
        <p:nvSpPr>
          <p:cNvPr id="10" name="TextBox 9"/>
          <p:cNvSpPr txBox="1"/>
          <p:nvPr/>
        </p:nvSpPr>
        <p:spPr>
          <a:xfrm>
            <a:off x="6707345" y="3787465"/>
            <a:ext cx="2090056" cy="1323439"/>
          </a:xfrm>
          <a:prstGeom prst="rect">
            <a:avLst/>
          </a:prstGeom>
          <a:noFill/>
        </p:spPr>
        <p:txBody>
          <a:bodyPr wrap="square" rtlCol="0">
            <a:spAutoFit/>
          </a:bodyPr>
          <a:lstStyle/>
          <a:p>
            <a:r>
              <a:rPr lang="en-US" sz="1600" dirty="0" smtClean="0"/>
              <a:t>Look at each column, we also observe “size effect” for portfolios of similar volatility</a:t>
            </a:r>
            <a:endParaRPr lang="en-US" sz="1600" dirty="0"/>
          </a:p>
        </p:txBody>
      </p:sp>
    </p:spTree>
    <p:extLst>
      <p:ext uri="{BB962C8B-B14F-4D97-AF65-F5344CB8AC3E}">
        <p14:creationId xmlns:p14="http://schemas.microsoft.com/office/powerpoint/2010/main" val="1997512949"/>
      </p:ext>
    </p:extLst>
  </p:cSld>
  <p:clrMapOvr>
    <a:masterClrMapping/>
  </p:clrMapOvr>
  <mc:AlternateContent xmlns:mc="http://schemas.openxmlformats.org/markup-compatibility/2006" xmlns:p14="http://schemas.microsoft.com/office/powerpoint/2010/main">
    <mc:Choice Requires="p14">
      <p:transition spd="slow" p14:dur="2000" advTm="17204"/>
    </mc:Choice>
    <mc:Fallback xmlns="">
      <p:transition spd="slow" advTm="17204"/>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3003"/>
            <a:ext cx="8229600" cy="1143000"/>
          </a:xfrm>
        </p:spPr>
        <p:txBody>
          <a:bodyPr/>
          <a:lstStyle/>
          <a:p>
            <a:r>
              <a:rPr lang="en-US" dirty="0" smtClean="0"/>
              <a:t>Size</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42</a:t>
            </a:fld>
            <a:endParaRPr kumimoji="1" lang="zh-CN" altLang="en-US"/>
          </a:p>
        </p:txBody>
      </p:sp>
      <p:sp>
        <p:nvSpPr>
          <p:cNvPr id="8" name="TextBox 7"/>
          <p:cNvSpPr txBox="1"/>
          <p:nvPr/>
        </p:nvSpPr>
        <p:spPr>
          <a:xfrm>
            <a:off x="6803929" y="1391752"/>
            <a:ext cx="2090056" cy="1815882"/>
          </a:xfrm>
          <a:prstGeom prst="rect">
            <a:avLst/>
          </a:prstGeom>
          <a:noFill/>
        </p:spPr>
        <p:txBody>
          <a:bodyPr wrap="square" rtlCol="0">
            <a:spAutoFit/>
          </a:bodyPr>
          <a:lstStyle/>
          <a:p>
            <a:r>
              <a:rPr lang="en-US" sz="1600" dirty="0" smtClean="0"/>
              <a:t>The magnitude of negative alpha for the portfolios with the highest volatilities is stable with no obvious pattern</a:t>
            </a:r>
            <a:endParaRPr lang="en-US" sz="1600" dirty="0"/>
          </a:p>
        </p:txBody>
      </p:sp>
      <p:sp>
        <p:nvSpPr>
          <p:cNvPr id="10" name="TextBox 9"/>
          <p:cNvSpPr txBox="1"/>
          <p:nvPr/>
        </p:nvSpPr>
        <p:spPr>
          <a:xfrm>
            <a:off x="6803929" y="3745610"/>
            <a:ext cx="2090056" cy="1323439"/>
          </a:xfrm>
          <a:prstGeom prst="rect">
            <a:avLst/>
          </a:prstGeom>
          <a:noFill/>
        </p:spPr>
        <p:txBody>
          <a:bodyPr wrap="square" rtlCol="0">
            <a:spAutoFit/>
          </a:bodyPr>
          <a:lstStyle/>
          <a:p>
            <a:r>
              <a:rPr lang="en-US" sz="1600" dirty="0" smtClean="0"/>
              <a:t>The different between smallest market cap and biggest market cap is insignificant</a:t>
            </a:r>
            <a:endParaRPr lang="en-US" sz="1600" dirty="0"/>
          </a:p>
        </p:txBody>
      </p:sp>
      <p:grpSp>
        <p:nvGrpSpPr>
          <p:cNvPr id="3" name="Group 2"/>
          <p:cNvGrpSpPr/>
          <p:nvPr/>
        </p:nvGrpSpPr>
        <p:grpSpPr>
          <a:xfrm>
            <a:off x="476743" y="1391752"/>
            <a:ext cx="6120000" cy="4140000"/>
            <a:chOff x="457199" y="1391752"/>
            <a:chExt cx="6395734" cy="4309318"/>
          </a:xfrm>
        </p:grpSpPr>
        <p:pic>
          <p:nvPicPr>
            <p:cNvPr id="11" name="Picture 10"/>
            <p:cNvPicPr>
              <a:picLocks noChangeAspect="1"/>
            </p:cNvPicPr>
            <p:nvPr/>
          </p:nvPicPr>
          <p:blipFill>
            <a:blip r:embed="rId2"/>
            <a:stretch>
              <a:fillRect/>
            </a:stretch>
          </p:blipFill>
          <p:spPr>
            <a:xfrm>
              <a:off x="457199" y="1391752"/>
              <a:ext cx="6395734" cy="4309318"/>
            </a:xfrm>
            <a:prstGeom prst="rect">
              <a:avLst/>
            </a:prstGeom>
          </p:spPr>
        </p:pic>
        <p:sp>
          <p:nvSpPr>
            <p:cNvPr id="7" name="Rectangle 6"/>
            <p:cNvSpPr/>
            <p:nvPr/>
          </p:nvSpPr>
          <p:spPr>
            <a:xfrm>
              <a:off x="5345074" y="1944552"/>
              <a:ext cx="692658" cy="134697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345074" y="3291529"/>
              <a:ext cx="692658" cy="25684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345074" y="4024737"/>
              <a:ext cx="692658" cy="135010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345074" y="5374846"/>
              <a:ext cx="692658" cy="22133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280292"/>
      </p:ext>
    </p:extLst>
  </p:cSld>
  <p:clrMapOvr>
    <a:masterClrMapping/>
  </p:clrMapOvr>
  <mc:AlternateContent xmlns:mc="http://schemas.openxmlformats.org/markup-compatibility/2006" xmlns:p14="http://schemas.microsoft.com/office/powerpoint/2010/main">
    <mc:Choice Requires="p14">
      <p:transition spd="slow" p14:dur="2000" advTm="35328"/>
    </mc:Choice>
    <mc:Fallback xmlns="">
      <p:transition spd="slow" advTm="35328"/>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43</a:t>
            </a:fld>
            <a:endParaRPr kumimoji="1" lang="zh-CN" altLang="en-US"/>
          </a:p>
        </p:txBody>
      </p:sp>
      <p:pic>
        <p:nvPicPr>
          <p:cNvPr id="8" name="Picture 7"/>
          <p:cNvPicPr>
            <a:picLocks/>
          </p:cNvPicPr>
          <p:nvPr/>
        </p:nvPicPr>
        <p:blipFill>
          <a:blip r:embed="rId2"/>
          <a:stretch>
            <a:fillRect/>
          </a:stretch>
        </p:blipFill>
        <p:spPr>
          <a:xfrm>
            <a:off x="457199" y="1744000"/>
            <a:ext cx="6120000" cy="4140000"/>
          </a:xfrm>
          <a:prstGeom prst="rect">
            <a:avLst/>
          </a:prstGeom>
        </p:spPr>
      </p:pic>
      <p:sp>
        <p:nvSpPr>
          <p:cNvPr id="9" name="TextBox 8"/>
          <p:cNvSpPr txBox="1"/>
          <p:nvPr/>
        </p:nvSpPr>
        <p:spPr>
          <a:xfrm>
            <a:off x="570992" y="1405446"/>
            <a:ext cx="5724065" cy="338554"/>
          </a:xfrm>
          <a:prstGeom prst="rect">
            <a:avLst/>
          </a:prstGeom>
          <a:noFill/>
        </p:spPr>
        <p:txBody>
          <a:bodyPr wrap="square" rtlCol="0">
            <a:spAutoFit/>
          </a:bodyPr>
          <a:lstStyle/>
          <a:p>
            <a:r>
              <a:rPr lang="en-US" sz="1600" dirty="0" smtClean="0"/>
              <a:t>Reduction in alpha with increase in volatility</a:t>
            </a:r>
            <a:endParaRPr lang="en-US" sz="1600" dirty="0"/>
          </a:p>
        </p:txBody>
      </p:sp>
      <p:sp>
        <p:nvSpPr>
          <p:cNvPr id="10" name="Right Arrow 9"/>
          <p:cNvSpPr/>
          <p:nvPr/>
        </p:nvSpPr>
        <p:spPr>
          <a:xfrm>
            <a:off x="4730496" y="1403057"/>
            <a:ext cx="694944" cy="3433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486144" y="2402575"/>
            <a:ext cx="2410928" cy="1077218"/>
          </a:xfrm>
          <a:prstGeom prst="rect">
            <a:avLst/>
          </a:prstGeom>
          <a:noFill/>
        </p:spPr>
        <p:txBody>
          <a:bodyPr wrap="square" rtlCol="0">
            <a:spAutoFit/>
          </a:bodyPr>
          <a:lstStyle/>
          <a:p>
            <a:r>
              <a:rPr lang="en-US" sz="1600" dirty="0" smtClean="0"/>
              <a:t>Significant alpha for all [Hi-Lo] portfolios and high volatility portfolios when controlling size</a:t>
            </a:r>
            <a:endParaRPr lang="en-US" sz="1600" dirty="0"/>
          </a:p>
        </p:txBody>
      </p:sp>
      <p:sp>
        <p:nvSpPr>
          <p:cNvPr id="13" name="TextBox 12"/>
          <p:cNvSpPr txBox="1"/>
          <p:nvPr/>
        </p:nvSpPr>
        <p:spPr>
          <a:xfrm>
            <a:off x="6486144" y="4218729"/>
            <a:ext cx="2410928" cy="830997"/>
          </a:xfrm>
          <a:prstGeom prst="rect">
            <a:avLst/>
          </a:prstGeom>
          <a:noFill/>
        </p:spPr>
        <p:txBody>
          <a:bodyPr wrap="square" rtlCol="0">
            <a:spAutoFit/>
          </a:bodyPr>
          <a:lstStyle/>
          <a:p>
            <a:r>
              <a:rPr lang="en-US" sz="1600" dirty="0" smtClean="0"/>
              <a:t>Insignificant alpha different between lowest and highest alpha</a:t>
            </a:r>
            <a:endParaRPr lang="en-US" sz="1600" dirty="0"/>
          </a:p>
        </p:txBody>
      </p:sp>
    </p:spTree>
    <p:extLst>
      <p:ext uri="{BB962C8B-B14F-4D97-AF65-F5344CB8AC3E}">
        <p14:creationId xmlns:p14="http://schemas.microsoft.com/office/powerpoint/2010/main" val="212156856"/>
      </p:ext>
    </p:extLst>
  </p:cSld>
  <p:clrMapOvr>
    <a:masterClrMapping/>
  </p:clrMapOvr>
  <mc:AlternateContent xmlns:mc="http://schemas.openxmlformats.org/markup-compatibility/2006" xmlns:p14="http://schemas.microsoft.com/office/powerpoint/2010/main">
    <mc:Choice Requires="p14">
      <p:transition spd="slow" p14:dur="2000" advTm="50418"/>
    </mc:Choice>
    <mc:Fallback xmlns="">
      <p:transition spd="slow" advTm="50418"/>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Reversal</a:t>
            </a:r>
            <a:endParaRPr lang="en-US" dirty="0"/>
          </a:p>
        </p:txBody>
      </p:sp>
      <p:sp>
        <p:nvSpPr>
          <p:cNvPr id="3" name="Content Placeholder 2"/>
          <p:cNvSpPr>
            <a:spLocks noGrp="1"/>
          </p:cNvSpPr>
          <p:nvPr>
            <p:ph idx="1"/>
          </p:nvPr>
        </p:nvSpPr>
        <p:spPr>
          <a:xfrm>
            <a:off x="457200" y="1503888"/>
            <a:ext cx="8229600" cy="1032048"/>
          </a:xfrm>
        </p:spPr>
        <p:txBody>
          <a:bodyPr>
            <a:normAutofit/>
          </a:bodyPr>
          <a:lstStyle/>
          <a:p>
            <a:r>
              <a:rPr lang="en-US" sz="2800" dirty="0" smtClean="0"/>
              <a:t>Stock market exhibits short-term </a:t>
            </a:r>
            <a:r>
              <a:rPr lang="en-US" sz="2800" smtClean="0"/>
              <a:t>mean reversal </a:t>
            </a:r>
            <a:r>
              <a:rPr lang="en-US" sz="2800" dirty="0" smtClean="0"/>
              <a:t>reversion</a:t>
            </a:r>
            <a:endParaRPr lang="en-US" sz="2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44</a:t>
            </a:fld>
            <a:endParaRPr kumimoji="1" lang="zh-CN" altLang="en-US"/>
          </a:p>
        </p:txBody>
      </p:sp>
      <p:pic>
        <p:nvPicPr>
          <p:cNvPr id="5" name="Picture 4"/>
          <p:cNvPicPr>
            <a:picLocks noChangeAspect="1"/>
          </p:cNvPicPr>
          <p:nvPr/>
        </p:nvPicPr>
        <p:blipFill>
          <a:blip r:embed="rId2"/>
          <a:stretch>
            <a:fillRect/>
          </a:stretch>
        </p:blipFill>
        <p:spPr>
          <a:xfrm>
            <a:off x="778607" y="2019912"/>
            <a:ext cx="7416800" cy="3810000"/>
          </a:xfrm>
          <a:prstGeom prst="rect">
            <a:avLst/>
          </a:prstGeom>
        </p:spPr>
      </p:pic>
    </p:spTree>
    <p:extLst>
      <p:ext uri="{BB962C8B-B14F-4D97-AF65-F5344CB8AC3E}">
        <p14:creationId xmlns:p14="http://schemas.microsoft.com/office/powerpoint/2010/main" val="897424772"/>
      </p:ext>
    </p:extLst>
  </p:cSld>
  <p:clrMapOvr>
    <a:masterClrMapping/>
  </p:clrMapOvr>
  <mc:AlternateContent xmlns:mc="http://schemas.openxmlformats.org/markup-compatibility/2006" xmlns:p14="http://schemas.microsoft.com/office/powerpoint/2010/main">
    <mc:Choice Requires="p14">
      <p:transition spd="slow" p14:dur="2000" advTm="29620"/>
    </mc:Choice>
    <mc:Fallback xmlns="">
      <p:transition spd="slow" advTm="2962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Reversal</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45</a:t>
            </a:fld>
            <a:endParaRPr kumimoji="1" lang="zh-CN" altLang="en-US"/>
          </a:p>
        </p:txBody>
      </p:sp>
      <p:sp>
        <p:nvSpPr>
          <p:cNvPr id="7" name="TextBox 6"/>
          <p:cNvSpPr txBox="1"/>
          <p:nvPr/>
        </p:nvSpPr>
        <p:spPr>
          <a:xfrm>
            <a:off x="6747719" y="1417638"/>
            <a:ext cx="2090056" cy="1569660"/>
          </a:xfrm>
          <a:prstGeom prst="rect">
            <a:avLst/>
          </a:prstGeom>
          <a:noFill/>
        </p:spPr>
        <p:txBody>
          <a:bodyPr wrap="square" rtlCol="0">
            <a:spAutoFit/>
          </a:bodyPr>
          <a:lstStyle/>
          <a:p>
            <a:r>
              <a:rPr lang="en-US" sz="1600" dirty="0" smtClean="0"/>
              <a:t>Volatility puzzle still can be observed within each quintile portfolio, except for the highest return quintile</a:t>
            </a:r>
            <a:endParaRPr lang="en-US" sz="1600" dirty="0"/>
          </a:p>
        </p:txBody>
      </p:sp>
      <p:grpSp>
        <p:nvGrpSpPr>
          <p:cNvPr id="3" name="Group 2"/>
          <p:cNvGrpSpPr/>
          <p:nvPr/>
        </p:nvGrpSpPr>
        <p:grpSpPr>
          <a:xfrm>
            <a:off x="457199" y="1417638"/>
            <a:ext cx="6120000" cy="4140000"/>
            <a:chOff x="455830" y="1942660"/>
            <a:chExt cx="6344766" cy="3999530"/>
          </a:xfrm>
        </p:grpSpPr>
        <p:pic>
          <p:nvPicPr>
            <p:cNvPr id="6" name="Picture 5"/>
            <p:cNvPicPr>
              <a:picLocks noChangeAspect="1"/>
            </p:cNvPicPr>
            <p:nvPr/>
          </p:nvPicPr>
          <p:blipFill>
            <a:blip r:embed="rId2"/>
            <a:stretch>
              <a:fillRect/>
            </a:stretch>
          </p:blipFill>
          <p:spPr>
            <a:xfrm>
              <a:off x="455830" y="1942660"/>
              <a:ext cx="6344766" cy="3999530"/>
            </a:xfrm>
            <a:prstGeom prst="rect">
              <a:avLst/>
            </a:prstGeom>
          </p:spPr>
        </p:pic>
        <p:sp>
          <p:nvSpPr>
            <p:cNvPr id="8" name="Rectangle 7"/>
            <p:cNvSpPr/>
            <p:nvPr/>
          </p:nvSpPr>
          <p:spPr>
            <a:xfrm>
              <a:off x="6030620" y="2413347"/>
              <a:ext cx="712520" cy="131851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490123"/>
      </p:ext>
    </p:extLst>
  </p:cSld>
  <p:clrMapOvr>
    <a:masterClrMapping/>
  </p:clrMapOvr>
  <mc:AlternateContent xmlns:mc="http://schemas.openxmlformats.org/markup-compatibility/2006" xmlns:p14="http://schemas.microsoft.com/office/powerpoint/2010/main">
    <mc:Choice Requires="p14">
      <p:transition spd="slow" p14:dur="2000" advTm="34262"/>
    </mc:Choice>
    <mc:Fallback xmlns="">
      <p:transition spd="slow" advTm="3426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Reversal</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46</a:t>
            </a:fld>
            <a:endParaRPr kumimoji="1" lang="zh-CN" altLang="en-US"/>
          </a:p>
        </p:txBody>
      </p:sp>
      <p:sp>
        <p:nvSpPr>
          <p:cNvPr id="7" name="TextBox 6"/>
          <p:cNvSpPr txBox="1"/>
          <p:nvPr/>
        </p:nvSpPr>
        <p:spPr>
          <a:xfrm>
            <a:off x="6803138" y="1785082"/>
            <a:ext cx="2090056" cy="3046988"/>
          </a:xfrm>
          <a:prstGeom prst="rect">
            <a:avLst/>
          </a:prstGeom>
          <a:noFill/>
        </p:spPr>
        <p:txBody>
          <a:bodyPr wrap="square" rtlCol="0">
            <a:spAutoFit/>
          </a:bodyPr>
          <a:lstStyle/>
          <a:p>
            <a:r>
              <a:rPr lang="en-US" sz="1600" dirty="0" smtClean="0"/>
              <a:t>The portfolio return moves from short-term mean reversal to short-term momentum</a:t>
            </a:r>
          </a:p>
          <a:p>
            <a:endParaRPr lang="en-US" sz="1600" dirty="0" smtClean="0"/>
          </a:p>
          <a:p>
            <a:endParaRPr lang="en-US" sz="1600" dirty="0"/>
          </a:p>
          <a:p>
            <a:r>
              <a:rPr lang="en-US" sz="1600" dirty="0" smtClean="0"/>
              <a:t>Short-term reversal effect is largely reduced for portfolios in the third and fourth quintiles</a:t>
            </a:r>
            <a:endParaRPr lang="en-US" sz="1600" dirty="0"/>
          </a:p>
        </p:txBody>
      </p:sp>
      <p:grpSp>
        <p:nvGrpSpPr>
          <p:cNvPr id="3" name="Group 2"/>
          <p:cNvGrpSpPr/>
          <p:nvPr/>
        </p:nvGrpSpPr>
        <p:grpSpPr>
          <a:xfrm>
            <a:off x="457199" y="1417638"/>
            <a:ext cx="6120000" cy="4140000"/>
            <a:chOff x="457199" y="1445120"/>
            <a:chExt cx="6393600" cy="3960000"/>
          </a:xfrm>
        </p:grpSpPr>
        <p:pic>
          <p:nvPicPr>
            <p:cNvPr id="6" name="Picture 5"/>
            <p:cNvPicPr>
              <a:picLocks/>
            </p:cNvPicPr>
            <p:nvPr/>
          </p:nvPicPr>
          <p:blipFill>
            <a:blip r:embed="rId2"/>
            <a:stretch>
              <a:fillRect/>
            </a:stretch>
          </p:blipFill>
          <p:spPr>
            <a:xfrm>
              <a:off x="457199" y="1445120"/>
              <a:ext cx="6393600" cy="3960000"/>
            </a:xfrm>
            <a:prstGeom prst="rect">
              <a:avLst/>
            </a:prstGeom>
          </p:spPr>
        </p:pic>
        <p:sp>
          <p:nvSpPr>
            <p:cNvPr id="8" name="Rectangle 7"/>
            <p:cNvSpPr/>
            <p:nvPr/>
          </p:nvSpPr>
          <p:spPr>
            <a:xfrm>
              <a:off x="2479964" y="3171067"/>
              <a:ext cx="3654008" cy="30642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79964" y="5099354"/>
              <a:ext cx="3546784" cy="30576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46252185"/>
      </p:ext>
    </p:extLst>
  </p:cSld>
  <p:clrMapOvr>
    <a:masterClrMapping/>
  </p:clrMapOvr>
  <mc:AlternateContent xmlns:mc="http://schemas.openxmlformats.org/markup-compatibility/2006" xmlns:p14="http://schemas.microsoft.com/office/powerpoint/2010/main">
    <mc:Choice Requires="p14">
      <p:transition spd="slow" p14:dur="2000" advTm="59979"/>
    </mc:Choice>
    <mc:Fallback xmlns="">
      <p:transition spd="slow" advTm="59979"/>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Reversal</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47</a:t>
            </a:fld>
            <a:endParaRPr kumimoji="1" lang="zh-CN" altLang="en-US"/>
          </a:p>
        </p:txBody>
      </p:sp>
      <p:pic>
        <p:nvPicPr>
          <p:cNvPr id="6" name="Picture 5"/>
          <p:cNvPicPr>
            <a:picLocks/>
          </p:cNvPicPr>
          <p:nvPr/>
        </p:nvPicPr>
        <p:blipFill>
          <a:blip r:embed="rId2"/>
          <a:stretch>
            <a:fillRect/>
          </a:stretch>
        </p:blipFill>
        <p:spPr>
          <a:xfrm>
            <a:off x="457199" y="1417638"/>
            <a:ext cx="6120000" cy="4140000"/>
          </a:xfrm>
          <a:prstGeom prst="rect">
            <a:avLst/>
          </a:prstGeom>
        </p:spPr>
      </p:pic>
      <p:sp>
        <p:nvSpPr>
          <p:cNvPr id="7" name="TextBox 6"/>
          <p:cNvSpPr txBox="1"/>
          <p:nvPr/>
        </p:nvSpPr>
        <p:spPr>
          <a:xfrm>
            <a:off x="6899359" y="1423291"/>
            <a:ext cx="2090056" cy="3293209"/>
          </a:xfrm>
          <a:prstGeom prst="rect">
            <a:avLst/>
          </a:prstGeom>
          <a:noFill/>
        </p:spPr>
        <p:txBody>
          <a:bodyPr wrap="square" rtlCol="0">
            <a:spAutoFit/>
          </a:bodyPr>
          <a:lstStyle/>
          <a:p>
            <a:r>
              <a:rPr lang="en-US" sz="1600" dirty="0" smtClean="0"/>
              <a:t>We also observe:</a:t>
            </a:r>
          </a:p>
          <a:p>
            <a:endParaRPr lang="en-US" sz="1600" dirty="0" smtClean="0"/>
          </a:p>
          <a:p>
            <a:pPr marL="285750" indent="-285750">
              <a:buFont typeface="Arial" charset="0"/>
              <a:buChar char="•"/>
            </a:pPr>
            <a:r>
              <a:rPr lang="en-US" sz="1600" dirty="0" smtClean="0"/>
              <a:t>significant positive alphas for portfolios with low volatility and low past month return</a:t>
            </a:r>
          </a:p>
          <a:p>
            <a:pPr marL="285750" indent="-285750">
              <a:buFont typeface="Arial" charset="0"/>
              <a:buChar char="•"/>
            </a:pPr>
            <a:endParaRPr lang="en-US" sz="1600" dirty="0"/>
          </a:p>
          <a:p>
            <a:pPr marL="285750" indent="-285750">
              <a:buFont typeface="Arial" charset="0"/>
              <a:buChar char="•"/>
            </a:pPr>
            <a:r>
              <a:rPr lang="en-US" sz="1600" dirty="0" smtClean="0"/>
              <a:t>Significant negative alphas for portfolios with high volatility</a:t>
            </a:r>
            <a:endParaRPr lang="en-US" sz="1600" dirty="0"/>
          </a:p>
        </p:txBody>
      </p:sp>
      <p:sp>
        <p:nvSpPr>
          <p:cNvPr id="8" name="Rectangle 7"/>
          <p:cNvSpPr/>
          <p:nvPr/>
        </p:nvSpPr>
        <p:spPr>
          <a:xfrm>
            <a:off x="5135624" y="2121636"/>
            <a:ext cx="712520" cy="110647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35624" y="4137714"/>
            <a:ext cx="712520" cy="114862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425100" y="2124319"/>
            <a:ext cx="1343336" cy="110379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425100" y="4144497"/>
            <a:ext cx="1343336" cy="114184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59705"/>
      </p:ext>
    </p:extLst>
  </p:cSld>
  <p:clrMapOvr>
    <a:masterClrMapping/>
  </p:clrMapOvr>
  <mc:AlternateContent xmlns:mc="http://schemas.openxmlformats.org/markup-compatibility/2006" xmlns:p14="http://schemas.microsoft.com/office/powerpoint/2010/main">
    <mc:Choice Requires="p14">
      <p:transition spd="slow" p14:dur="2000" advTm="17250"/>
    </mc:Choice>
    <mc:Fallback xmlns="">
      <p:transition spd="slow" advTm="1725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Reversal</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48</a:t>
            </a:fld>
            <a:endParaRPr kumimoji="1" lang="zh-CN" altLang="en-US"/>
          </a:p>
        </p:txBody>
      </p:sp>
      <p:pic>
        <p:nvPicPr>
          <p:cNvPr id="5" name="Picture 4"/>
          <p:cNvPicPr>
            <a:picLocks/>
          </p:cNvPicPr>
          <p:nvPr/>
        </p:nvPicPr>
        <p:blipFill>
          <a:blip r:embed="rId2"/>
          <a:stretch>
            <a:fillRect/>
          </a:stretch>
        </p:blipFill>
        <p:spPr>
          <a:xfrm>
            <a:off x="457199" y="1417638"/>
            <a:ext cx="6120000" cy="4143600"/>
          </a:xfrm>
          <a:prstGeom prst="rect">
            <a:avLst/>
          </a:prstGeom>
        </p:spPr>
      </p:pic>
      <p:sp>
        <p:nvSpPr>
          <p:cNvPr id="6" name="TextBox 5"/>
          <p:cNvSpPr txBox="1"/>
          <p:nvPr/>
        </p:nvSpPr>
        <p:spPr>
          <a:xfrm>
            <a:off x="6803138" y="1417638"/>
            <a:ext cx="2090056" cy="1077218"/>
          </a:xfrm>
          <a:prstGeom prst="rect">
            <a:avLst/>
          </a:prstGeom>
          <a:noFill/>
        </p:spPr>
        <p:txBody>
          <a:bodyPr wrap="square" rtlCol="0">
            <a:spAutoFit/>
          </a:bodyPr>
          <a:lstStyle/>
          <a:p>
            <a:r>
              <a:rPr lang="en-US" sz="1600" dirty="0" smtClean="0"/>
              <a:t>Significant negative alphas for high volatility portfolios and Hi-Lo</a:t>
            </a:r>
            <a:endParaRPr lang="en-US" sz="1600" dirty="0"/>
          </a:p>
        </p:txBody>
      </p:sp>
      <p:sp>
        <p:nvSpPr>
          <p:cNvPr id="7" name="TextBox 6"/>
          <p:cNvSpPr txBox="1"/>
          <p:nvPr/>
        </p:nvSpPr>
        <p:spPr>
          <a:xfrm>
            <a:off x="6803138" y="3659235"/>
            <a:ext cx="2090056" cy="1077218"/>
          </a:xfrm>
          <a:prstGeom prst="rect">
            <a:avLst/>
          </a:prstGeom>
          <a:noFill/>
        </p:spPr>
        <p:txBody>
          <a:bodyPr wrap="square" rtlCol="0">
            <a:spAutoFit/>
          </a:bodyPr>
          <a:lstStyle/>
          <a:p>
            <a:r>
              <a:rPr lang="en-US" sz="1600" dirty="0" smtClean="0"/>
              <a:t>Clear shift from mean reversal to momentum when volatility increase</a:t>
            </a:r>
            <a:endParaRPr lang="en-US" sz="1600" dirty="0"/>
          </a:p>
        </p:txBody>
      </p:sp>
    </p:spTree>
    <p:extLst>
      <p:ext uri="{BB962C8B-B14F-4D97-AF65-F5344CB8AC3E}">
        <p14:creationId xmlns:p14="http://schemas.microsoft.com/office/powerpoint/2010/main" val="148544446"/>
      </p:ext>
    </p:extLst>
  </p:cSld>
  <p:clrMapOvr>
    <a:masterClrMapping/>
  </p:clrMapOvr>
  <mc:AlternateContent xmlns:mc="http://schemas.openxmlformats.org/markup-compatibility/2006" xmlns:p14="http://schemas.microsoft.com/office/powerpoint/2010/main">
    <mc:Choice Requires="p14">
      <p:transition spd="slow" p14:dur="2000" advTm="59612"/>
    </mc:Choice>
    <mc:Fallback xmlns="">
      <p:transition spd="slow" advTm="59612"/>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49</a:t>
            </a:fld>
            <a:endParaRPr kumimoji="1" lang="zh-CN" altLang="en-US"/>
          </a:p>
        </p:txBody>
      </p:sp>
      <p:sp>
        <p:nvSpPr>
          <p:cNvPr id="7" name="TextBox 6"/>
          <p:cNvSpPr txBox="1"/>
          <p:nvPr/>
        </p:nvSpPr>
        <p:spPr>
          <a:xfrm>
            <a:off x="560834" y="1410585"/>
            <a:ext cx="2437828" cy="2031325"/>
          </a:xfrm>
          <a:prstGeom prst="rect">
            <a:avLst/>
          </a:prstGeom>
          <a:noFill/>
        </p:spPr>
        <p:txBody>
          <a:bodyPr wrap="square" rtlCol="0">
            <a:spAutoFit/>
          </a:bodyPr>
          <a:lstStyle/>
          <a:p>
            <a:r>
              <a:rPr lang="en-US" dirty="0" smtClean="0"/>
              <a:t>Stock with high beta have low alpha</a:t>
            </a:r>
          </a:p>
          <a:p>
            <a:endParaRPr lang="en-US" dirty="0"/>
          </a:p>
          <a:p>
            <a:r>
              <a:rPr lang="en-US" dirty="0" smtClean="0"/>
              <a:t>Our result:</a:t>
            </a:r>
          </a:p>
          <a:p>
            <a:r>
              <a:rPr lang="en-US" dirty="0" smtClean="0"/>
              <a:t>Unadjusted portfolio returns are inversely related to betas</a:t>
            </a:r>
            <a:endParaRPr lang="en-US" dirty="0"/>
          </a:p>
        </p:txBody>
      </p:sp>
      <p:pic>
        <p:nvPicPr>
          <p:cNvPr id="8" name="Picture 7"/>
          <p:cNvPicPr>
            <a:picLocks noChangeAspect="1"/>
          </p:cNvPicPr>
          <p:nvPr/>
        </p:nvPicPr>
        <p:blipFill rotWithShape="1">
          <a:blip r:embed="rId2"/>
          <a:srcRect l="16103" r="16000" b="15358"/>
          <a:stretch/>
        </p:blipFill>
        <p:spPr>
          <a:xfrm>
            <a:off x="2998662" y="1417638"/>
            <a:ext cx="6145338" cy="3617658"/>
          </a:xfrm>
          <a:prstGeom prst="rect">
            <a:avLst/>
          </a:prstGeom>
        </p:spPr>
      </p:pic>
    </p:spTree>
    <p:extLst>
      <p:ext uri="{BB962C8B-B14F-4D97-AF65-F5344CB8AC3E}">
        <p14:creationId xmlns:p14="http://schemas.microsoft.com/office/powerpoint/2010/main" val="1210506108"/>
      </p:ext>
    </p:extLst>
  </p:cSld>
  <p:clrMapOvr>
    <a:masterClrMapping/>
  </p:clrMapOvr>
  <mc:AlternateContent xmlns:mc="http://schemas.openxmlformats.org/markup-compatibility/2006" xmlns:p14="http://schemas.microsoft.com/office/powerpoint/2010/main">
    <mc:Choice Requires="p14">
      <p:transition spd="slow" p14:dur="2000" advTm="24730"/>
    </mc:Choice>
    <mc:Fallback xmlns="">
      <p:transition spd="slow" advTm="247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2800" dirty="0" smtClean="0"/>
              <a:t>Two Candidate Explanations</a:t>
            </a:r>
            <a:endParaRPr lang="en-US" sz="2800" dirty="0"/>
          </a:p>
        </p:txBody>
      </p:sp>
      <p:sp>
        <p:nvSpPr>
          <p:cNvPr id="3" name="Content Placeholder 2"/>
          <p:cNvSpPr>
            <a:spLocks noGrp="1"/>
          </p:cNvSpPr>
          <p:nvPr>
            <p:ph idx="1"/>
          </p:nvPr>
        </p:nvSpPr>
        <p:spPr>
          <a:xfrm>
            <a:off x="457200" y="1062318"/>
            <a:ext cx="8229600" cy="4799222"/>
          </a:xfrm>
        </p:spPr>
        <p:txBody>
          <a:bodyPr>
            <a:normAutofit/>
          </a:bodyPr>
          <a:lstStyle/>
          <a:p>
            <a:r>
              <a:rPr lang="en-US" sz="2000" dirty="0" smtClean="0"/>
              <a:t>Short-term speculation</a:t>
            </a:r>
          </a:p>
          <a:p>
            <a:pPr lvl="1"/>
            <a:r>
              <a:rPr lang="en-US" sz="1800" dirty="0" smtClean="0"/>
              <a:t>Existence of short-term speculative trades</a:t>
            </a:r>
          </a:p>
          <a:p>
            <a:pPr lvl="1"/>
            <a:r>
              <a:rPr lang="en-US" sz="1800" dirty="0" smtClean="0"/>
              <a:t>Short-term (daily) fluctuation reflects more noise than “fundamental” risk</a:t>
            </a:r>
          </a:p>
          <a:p>
            <a:pPr lvl="1"/>
            <a:r>
              <a:rPr lang="en-US" sz="1800" dirty="0" smtClean="0"/>
              <a:t>Example: flash crash </a:t>
            </a:r>
          </a:p>
          <a:p>
            <a:pPr lvl="1"/>
            <a:r>
              <a:rPr lang="en-US" sz="1800" dirty="0" smtClean="0"/>
              <a:t>Longer horizon volatility is perhaps a better measure</a:t>
            </a:r>
          </a:p>
          <a:p>
            <a:pPr lvl="1"/>
            <a:r>
              <a:rPr lang="en-US" sz="1800" dirty="0" smtClean="0"/>
              <a:t>Main problem: how to define short-term and long-term volatility</a:t>
            </a:r>
          </a:p>
          <a:p>
            <a:pPr lvl="1"/>
            <a:r>
              <a:rPr lang="en-US" sz="1800" dirty="0"/>
              <a:t>We conjecture short-term volatility is NOT </a:t>
            </a:r>
            <a:r>
              <a:rPr lang="en-US" sz="1800" dirty="0" smtClean="0"/>
              <a:t>priced</a:t>
            </a:r>
          </a:p>
          <a:p>
            <a:pPr lvl="1"/>
            <a:endParaRPr lang="en-US" sz="1600" dirty="0" smtClean="0"/>
          </a:p>
          <a:p>
            <a:r>
              <a:rPr lang="en-US" sz="2000" dirty="0" smtClean="0"/>
              <a:t>Friction</a:t>
            </a:r>
          </a:p>
          <a:p>
            <a:pPr lvl="1"/>
            <a:r>
              <a:rPr lang="en-US" sz="1800" dirty="0" smtClean="0"/>
              <a:t>IVOL </a:t>
            </a:r>
            <a:r>
              <a:rPr lang="en-US" sz="1800" dirty="0"/>
              <a:t>puzzle → </a:t>
            </a:r>
            <a:r>
              <a:rPr lang="en-US" sz="1800" dirty="0" smtClean="0"/>
              <a:t>Statistical arbitrage</a:t>
            </a:r>
          </a:p>
          <a:p>
            <a:pPr lvl="1"/>
            <a:r>
              <a:rPr lang="en-US" sz="1800" dirty="0" smtClean="0"/>
              <a:t>Why IVOL puzzle persists? Friction?</a:t>
            </a:r>
          </a:p>
          <a:p>
            <a:pPr lvl="1"/>
            <a:r>
              <a:rPr lang="en-US" sz="1800" dirty="0" smtClean="0"/>
              <a:t>We consider (</a:t>
            </a:r>
            <a:r>
              <a:rPr lang="en-US" sz="1800" dirty="0" err="1" smtClean="0"/>
              <a:t>i</a:t>
            </a:r>
            <a:r>
              <a:rPr lang="en-US" sz="1800" dirty="0" smtClean="0"/>
              <a:t>) transaction cost and (ii) short-sell fee</a:t>
            </a:r>
          </a:p>
          <a:p>
            <a:pPr lvl="1"/>
            <a:r>
              <a:rPr lang="en-US" sz="1800" dirty="0" smtClean="0"/>
              <a:t>Short-sell fee: data available </a:t>
            </a:r>
          </a:p>
          <a:p>
            <a:pPr lvl="1"/>
            <a:r>
              <a:rPr lang="en-US" sz="1800" dirty="0" smtClean="0"/>
              <a:t>Transaction cost: no data / use conservative estimates</a:t>
            </a:r>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a:t>
            </a:fld>
            <a:endParaRPr kumimoji="1" lang="zh-CN" altLang="en-US"/>
          </a:p>
        </p:txBody>
      </p:sp>
    </p:spTree>
    <p:extLst>
      <p:ext uri="{BB962C8B-B14F-4D97-AF65-F5344CB8AC3E}">
        <p14:creationId xmlns:p14="http://schemas.microsoft.com/office/powerpoint/2010/main" val="1164217453"/>
      </p:ext>
    </p:extLst>
  </p:cSld>
  <p:clrMapOvr>
    <a:masterClrMapping/>
  </p:clrMapOvr>
  <mc:AlternateContent xmlns:mc="http://schemas.openxmlformats.org/markup-compatibility/2006" xmlns:p14="http://schemas.microsoft.com/office/powerpoint/2010/main">
    <mc:Choice Requires="p14">
      <p:transition spd="slow" p14:dur="2000" advTm="91543"/>
    </mc:Choice>
    <mc:Fallback xmlns="">
      <p:transition spd="slow" advTm="91543"/>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50</a:t>
            </a:fld>
            <a:endParaRPr kumimoji="1" lang="zh-CN" altLang="en-US"/>
          </a:p>
        </p:txBody>
      </p:sp>
      <p:grpSp>
        <p:nvGrpSpPr>
          <p:cNvPr id="3" name="Group 2"/>
          <p:cNvGrpSpPr/>
          <p:nvPr/>
        </p:nvGrpSpPr>
        <p:grpSpPr>
          <a:xfrm>
            <a:off x="596158" y="1417638"/>
            <a:ext cx="6120000" cy="4140000"/>
            <a:chOff x="596158" y="1417638"/>
            <a:chExt cx="6120000" cy="4140000"/>
          </a:xfrm>
        </p:grpSpPr>
        <p:pic>
          <p:nvPicPr>
            <p:cNvPr id="5" name="Picture 4"/>
            <p:cNvPicPr>
              <a:picLocks/>
            </p:cNvPicPr>
            <p:nvPr/>
          </p:nvPicPr>
          <p:blipFill rotWithShape="1">
            <a:blip r:embed="rId2"/>
            <a:srcRect b="11190"/>
            <a:stretch/>
          </p:blipFill>
          <p:spPr>
            <a:xfrm>
              <a:off x="596158" y="1417638"/>
              <a:ext cx="6120000" cy="4140000"/>
            </a:xfrm>
            <a:prstGeom prst="rect">
              <a:avLst/>
            </a:prstGeom>
          </p:spPr>
        </p:pic>
        <p:sp>
          <p:nvSpPr>
            <p:cNvPr id="6" name="Rectangle 5"/>
            <p:cNvSpPr/>
            <p:nvPr/>
          </p:nvSpPr>
          <p:spPr>
            <a:xfrm>
              <a:off x="2520994" y="3212620"/>
              <a:ext cx="3491879" cy="26487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520994" y="5217052"/>
              <a:ext cx="3491879" cy="28516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855116" y="1417638"/>
            <a:ext cx="2090056" cy="1077218"/>
          </a:xfrm>
          <a:prstGeom prst="rect">
            <a:avLst/>
          </a:prstGeom>
          <a:noFill/>
        </p:spPr>
        <p:txBody>
          <a:bodyPr wrap="square" rtlCol="0">
            <a:spAutoFit/>
          </a:bodyPr>
          <a:lstStyle/>
          <a:p>
            <a:r>
              <a:rPr lang="en-US" sz="1600" dirty="0" smtClean="0"/>
              <a:t>We don’t observe consistent beta effect across all </a:t>
            </a:r>
            <a:r>
              <a:rPr lang="en-US" sz="1600" smtClean="0"/>
              <a:t>volatilities quintiles</a:t>
            </a:r>
            <a:endParaRPr lang="en-US" sz="1600" dirty="0"/>
          </a:p>
        </p:txBody>
      </p:sp>
    </p:spTree>
    <p:extLst>
      <p:ext uri="{BB962C8B-B14F-4D97-AF65-F5344CB8AC3E}">
        <p14:creationId xmlns:p14="http://schemas.microsoft.com/office/powerpoint/2010/main" val="1863569125"/>
      </p:ext>
    </p:extLst>
  </p:cSld>
  <p:clrMapOvr>
    <a:masterClrMapping/>
  </p:clrMapOvr>
  <mc:AlternateContent xmlns:mc="http://schemas.openxmlformats.org/markup-compatibility/2006" xmlns:p14="http://schemas.microsoft.com/office/powerpoint/2010/main">
    <mc:Choice Requires="p14">
      <p:transition spd="slow" p14:dur="2000" advTm="28793"/>
    </mc:Choice>
    <mc:Fallback xmlns="">
      <p:transition spd="slow" advTm="2879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51</a:t>
            </a:fld>
            <a:endParaRPr kumimoji="1" lang="zh-CN" altLang="en-US"/>
          </a:p>
        </p:txBody>
      </p:sp>
      <p:grpSp>
        <p:nvGrpSpPr>
          <p:cNvPr id="3" name="Group 2"/>
          <p:cNvGrpSpPr/>
          <p:nvPr/>
        </p:nvGrpSpPr>
        <p:grpSpPr>
          <a:xfrm>
            <a:off x="596158" y="1417638"/>
            <a:ext cx="6120000" cy="3669908"/>
            <a:chOff x="596158" y="1417638"/>
            <a:chExt cx="6120000" cy="3669908"/>
          </a:xfrm>
        </p:grpSpPr>
        <p:pic>
          <p:nvPicPr>
            <p:cNvPr id="5" name="Picture 4"/>
            <p:cNvPicPr>
              <a:picLocks noChangeAspect="1"/>
            </p:cNvPicPr>
            <p:nvPr/>
          </p:nvPicPr>
          <p:blipFill rotWithShape="1">
            <a:blip r:embed="rId2"/>
            <a:srcRect b="11190"/>
            <a:stretch/>
          </p:blipFill>
          <p:spPr>
            <a:xfrm>
              <a:off x="596158" y="1417638"/>
              <a:ext cx="6120000" cy="3669908"/>
            </a:xfrm>
            <a:prstGeom prst="rect">
              <a:avLst/>
            </a:prstGeom>
          </p:spPr>
        </p:pic>
        <p:sp>
          <p:nvSpPr>
            <p:cNvPr id="6" name="Rectangle 5"/>
            <p:cNvSpPr/>
            <p:nvPr/>
          </p:nvSpPr>
          <p:spPr>
            <a:xfrm>
              <a:off x="6026726" y="1824352"/>
              <a:ext cx="689432" cy="120979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026726" y="3595274"/>
              <a:ext cx="689432" cy="125381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716158" y="1671600"/>
            <a:ext cx="2090056" cy="3046988"/>
          </a:xfrm>
          <a:prstGeom prst="rect">
            <a:avLst/>
          </a:prstGeom>
          <a:noFill/>
        </p:spPr>
        <p:txBody>
          <a:bodyPr wrap="square" rtlCol="0">
            <a:spAutoFit/>
          </a:bodyPr>
          <a:lstStyle/>
          <a:p>
            <a:r>
              <a:rPr lang="en-US" sz="1600" dirty="0" smtClean="0"/>
              <a:t>For different beta quintiles, the alpha spreads are all significantly negative except the one with the second lowest beta</a:t>
            </a:r>
          </a:p>
          <a:p>
            <a:endParaRPr lang="en-US" sz="1600" dirty="0"/>
          </a:p>
          <a:p>
            <a:r>
              <a:rPr lang="en-US" sz="1600" dirty="0" smtClean="0"/>
              <a:t>The spread is particularly wide (-1.119) for the highest beta quintile</a:t>
            </a:r>
            <a:endParaRPr lang="en-US" sz="1600" dirty="0"/>
          </a:p>
        </p:txBody>
      </p:sp>
    </p:spTree>
    <p:extLst>
      <p:ext uri="{BB962C8B-B14F-4D97-AF65-F5344CB8AC3E}">
        <p14:creationId xmlns:p14="http://schemas.microsoft.com/office/powerpoint/2010/main" val="2104776027"/>
      </p:ext>
    </p:extLst>
  </p:cSld>
  <p:clrMapOvr>
    <a:masterClrMapping/>
  </p:clrMapOvr>
  <mc:AlternateContent xmlns:mc="http://schemas.openxmlformats.org/markup-compatibility/2006" xmlns:p14="http://schemas.microsoft.com/office/powerpoint/2010/main">
    <mc:Choice Requires="p14">
      <p:transition spd="slow" p14:dur="2000" advTm="17563"/>
    </mc:Choice>
    <mc:Fallback xmlns="">
      <p:transition spd="slow" advTm="175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52</a:t>
            </a:fld>
            <a:endParaRPr kumimoji="1" lang="zh-CN" altLang="en-US"/>
          </a:p>
        </p:txBody>
      </p:sp>
      <p:pic>
        <p:nvPicPr>
          <p:cNvPr id="5" name="Picture 4"/>
          <p:cNvPicPr>
            <a:picLocks/>
          </p:cNvPicPr>
          <p:nvPr/>
        </p:nvPicPr>
        <p:blipFill rotWithShape="1">
          <a:blip r:embed="rId2"/>
          <a:srcRect b="10767"/>
          <a:stretch/>
        </p:blipFill>
        <p:spPr>
          <a:xfrm>
            <a:off x="457199" y="1417638"/>
            <a:ext cx="6120000" cy="4140000"/>
          </a:xfrm>
          <a:prstGeom prst="rect">
            <a:avLst/>
          </a:prstGeom>
        </p:spPr>
      </p:pic>
      <p:sp>
        <p:nvSpPr>
          <p:cNvPr id="6" name="Rectangle 5"/>
          <p:cNvSpPr/>
          <p:nvPr/>
        </p:nvSpPr>
        <p:spPr>
          <a:xfrm>
            <a:off x="2410691" y="3212621"/>
            <a:ext cx="3477491" cy="23716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410691" y="5230253"/>
            <a:ext cx="3477491" cy="21458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787628" y="1647093"/>
            <a:ext cx="2090056" cy="3293209"/>
          </a:xfrm>
          <a:prstGeom prst="rect">
            <a:avLst/>
          </a:prstGeom>
          <a:noFill/>
        </p:spPr>
        <p:txBody>
          <a:bodyPr wrap="square" rtlCol="0">
            <a:spAutoFit/>
          </a:bodyPr>
          <a:lstStyle/>
          <a:p>
            <a:r>
              <a:rPr lang="en-US" sz="1600" dirty="0" smtClean="0"/>
              <a:t>The alpha spread for beta is significantly negative across all five idiosyncratic volatility</a:t>
            </a:r>
          </a:p>
          <a:p>
            <a:endParaRPr lang="en-US" sz="1600" dirty="0" smtClean="0"/>
          </a:p>
          <a:p>
            <a:r>
              <a:rPr lang="en-US" sz="1600" dirty="0" smtClean="0"/>
              <a:t>This is because the idiosyncratic volatility portfolios are constructed after getting rid of the influence of the market factor</a:t>
            </a:r>
          </a:p>
        </p:txBody>
      </p:sp>
    </p:spTree>
    <p:extLst>
      <p:ext uri="{BB962C8B-B14F-4D97-AF65-F5344CB8AC3E}">
        <p14:creationId xmlns:p14="http://schemas.microsoft.com/office/powerpoint/2010/main" val="1620052405"/>
      </p:ext>
    </p:extLst>
  </p:cSld>
  <p:clrMapOvr>
    <a:masterClrMapping/>
  </p:clrMapOvr>
  <mc:AlternateContent xmlns:mc="http://schemas.openxmlformats.org/markup-compatibility/2006" xmlns:p14="http://schemas.microsoft.com/office/powerpoint/2010/main">
    <mc:Choice Requires="p14">
      <p:transition spd="slow" p14:dur="2000" advTm="25321"/>
    </mc:Choice>
    <mc:Fallback xmlns="">
      <p:transition spd="slow" advTm="25321"/>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53</a:t>
            </a:fld>
            <a:endParaRPr kumimoji="1" lang="zh-CN" altLang="en-US"/>
          </a:p>
        </p:txBody>
      </p:sp>
      <p:sp>
        <p:nvSpPr>
          <p:cNvPr id="7" name="TextBox 6"/>
          <p:cNvSpPr txBox="1"/>
          <p:nvPr/>
        </p:nvSpPr>
        <p:spPr>
          <a:xfrm>
            <a:off x="6897356" y="933686"/>
            <a:ext cx="2090056" cy="5016758"/>
          </a:xfrm>
          <a:prstGeom prst="rect">
            <a:avLst/>
          </a:prstGeom>
          <a:noFill/>
        </p:spPr>
        <p:txBody>
          <a:bodyPr wrap="square" rtlCol="0">
            <a:spAutoFit/>
          </a:bodyPr>
          <a:lstStyle/>
          <a:p>
            <a:r>
              <a:rPr lang="en-US" sz="1600" dirty="0" smtClean="0"/>
              <a:t>The alpha spread is significant conditional on 1</a:t>
            </a:r>
            <a:r>
              <a:rPr lang="en-US" sz="1600" baseline="30000" dirty="0" smtClean="0"/>
              <a:t>st</a:t>
            </a:r>
            <a:r>
              <a:rPr lang="en-US" sz="1600" dirty="0" smtClean="0"/>
              <a:t>, 3</a:t>
            </a:r>
            <a:r>
              <a:rPr lang="en-US" sz="1600" baseline="30000" dirty="0" smtClean="0"/>
              <a:t>rd</a:t>
            </a:r>
            <a:r>
              <a:rPr lang="en-US" sz="1600" dirty="0"/>
              <a:t> </a:t>
            </a:r>
            <a:r>
              <a:rPr lang="en-US" sz="1600" dirty="0" smtClean="0"/>
              <a:t>and 5</a:t>
            </a:r>
            <a:r>
              <a:rPr lang="en-US" sz="1600" baseline="30000" dirty="0" smtClean="0"/>
              <a:t>th</a:t>
            </a:r>
            <a:r>
              <a:rPr lang="en-US" sz="1600" dirty="0" smtClean="0"/>
              <a:t> beta quintiles.</a:t>
            </a:r>
          </a:p>
          <a:p>
            <a:endParaRPr lang="en-US" sz="1600" dirty="0"/>
          </a:p>
          <a:p>
            <a:r>
              <a:rPr lang="en-US" sz="1600" dirty="0" smtClean="0"/>
              <a:t>Highest volatility portfolio has lowest alpha (-0.635), but smaller than what we observed when rank by total volatility (-1.119).</a:t>
            </a:r>
          </a:p>
          <a:p>
            <a:endParaRPr lang="en-US" sz="1600" dirty="0" smtClean="0"/>
          </a:p>
          <a:p>
            <a:r>
              <a:rPr lang="en-US" sz="1600" dirty="0" smtClean="0"/>
              <a:t>The alpha spread for total volatility might be enhanced by its positive correlation with beta</a:t>
            </a:r>
            <a:endParaRPr lang="en-US" sz="1600" dirty="0"/>
          </a:p>
          <a:p>
            <a:endParaRPr lang="en-US" sz="1600" dirty="0" smtClean="0"/>
          </a:p>
        </p:txBody>
      </p:sp>
      <p:grpSp>
        <p:nvGrpSpPr>
          <p:cNvPr id="3" name="Group 2"/>
          <p:cNvGrpSpPr/>
          <p:nvPr/>
        </p:nvGrpSpPr>
        <p:grpSpPr>
          <a:xfrm>
            <a:off x="476744" y="1417638"/>
            <a:ext cx="6130762" cy="4140000"/>
            <a:chOff x="476744" y="1417638"/>
            <a:chExt cx="6130762" cy="4140000"/>
          </a:xfrm>
        </p:grpSpPr>
        <p:pic>
          <p:nvPicPr>
            <p:cNvPr id="5" name="Picture 4"/>
            <p:cNvPicPr>
              <a:picLocks/>
            </p:cNvPicPr>
            <p:nvPr/>
          </p:nvPicPr>
          <p:blipFill rotWithShape="1">
            <a:blip r:embed="rId3"/>
            <a:srcRect b="10767"/>
            <a:stretch/>
          </p:blipFill>
          <p:spPr>
            <a:xfrm>
              <a:off x="476744" y="1417638"/>
              <a:ext cx="6120000" cy="4140000"/>
            </a:xfrm>
            <a:prstGeom prst="rect">
              <a:avLst/>
            </a:prstGeom>
          </p:spPr>
        </p:pic>
        <p:sp>
          <p:nvSpPr>
            <p:cNvPr id="6" name="Rectangle 5"/>
            <p:cNvSpPr/>
            <p:nvPr/>
          </p:nvSpPr>
          <p:spPr>
            <a:xfrm>
              <a:off x="5907109" y="1895619"/>
              <a:ext cx="700397" cy="133003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907109" y="3901388"/>
              <a:ext cx="689636" cy="132177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610522"/>
      </p:ext>
    </p:extLst>
  </p:cSld>
  <p:clrMapOvr>
    <a:masterClrMapping/>
  </p:clrMapOvr>
  <mc:AlternateContent xmlns:mc="http://schemas.openxmlformats.org/markup-compatibility/2006" xmlns:p14="http://schemas.microsoft.com/office/powerpoint/2010/main">
    <mc:Choice Requires="p14">
      <p:transition spd="slow" p14:dur="2000" advTm="37724"/>
    </mc:Choice>
    <mc:Fallback xmlns="">
      <p:transition spd="slow" advTm="37724"/>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3" name="Content Placeholder 2"/>
          <p:cNvSpPr>
            <a:spLocks noGrp="1"/>
          </p:cNvSpPr>
          <p:nvPr>
            <p:ph idx="1"/>
          </p:nvPr>
        </p:nvSpPr>
        <p:spPr/>
        <p:txBody>
          <a:bodyPr>
            <a:normAutofit/>
          </a:bodyPr>
          <a:lstStyle/>
          <a:p>
            <a:r>
              <a:rPr lang="en-US" sz="2800" dirty="0" smtClean="0"/>
              <a:t>Since total volatility is related to market risk, it is not as good as idiosyncratic volatility when studying the relationship between volatility puzzle and beta anomaly</a:t>
            </a:r>
          </a:p>
          <a:p>
            <a:endParaRPr lang="en-US" sz="2800" dirty="0" smtClean="0"/>
          </a:p>
          <a:p>
            <a:r>
              <a:rPr lang="en-US" sz="2800" dirty="0" smtClean="0"/>
              <a:t>Beta anomaly is persistent across different idiosyncratic volatility</a:t>
            </a:r>
          </a:p>
          <a:p>
            <a:endParaRPr lang="en-US" sz="2800" dirty="0" smtClean="0"/>
          </a:p>
          <a:p>
            <a:r>
              <a:rPr lang="en-US" sz="2800" dirty="0" smtClean="0"/>
              <a:t>Volatility puzzle is influenced by the level of beta</a:t>
            </a:r>
            <a:endParaRPr lang="en-US" sz="28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54</a:t>
            </a:fld>
            <a:endParaRPr kumimoji="1" lang="zh-CN" altLang="en-US"/>
          </a:p>
        </p:txBody>
      </p:sp>
    </p:spTree>
    <p:extLst>
      <p:ext uri="{BB962C8B-B14F-4D97-AF65-F5344CB8AC3E}">
        <p14:creationId xmlns:p14="http://schemas.microsoft.com/office/powerpoint/2010/main" val="63816675"/>
      </p:ext>
    </p:extLst>
  </p:cSld>
  <p:clrMapOvr>
    <a:masterClrMapping/>
  </p:clrMapOvr>
  <mc:AlternateContent xmlns:mc="http://schemas.openxmlformats.org/markup-compatibility/2006" xmlns:p14="http://schemas.microsoft.com/office/powerpoint/2010/main">
    <mc:Choice Requires="p14">
      <p:transition spd="slow" p14:dur="2000" advTm="31316"/>
    </mc:Choice>
    <mc:Fallback xmlns="">
      <p:transition spd="slow" advTm="31316"/>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Thank you!</a:t>
            </a:r>
            <a:endParaRPr kumimoji="1" lang="zh-CN" altLang="en-US" dirty="0"/>
          </a:p>
        </p:txBody>
      </p:sp>
      <p:sp>
        <p:nvSpPr>
          <p:cNvPr id="3" name="文本占位符 2"/>
          <p:cNvSpPr>
            <a:spLocks noGrp="1"/>
          </p:cNvSpPr>
          <p:nvPr>
            <p:ph type="body" idx="1"/>
          </p:nvPr>
        </p:nvSpPr>
        <p:spPr/>
        <p:txBody>
          <a:bodyPr/>
          <a:lstStyle/>
          <a:p>
            <a:r>
              <a:rPr kumimoji="1" lang="en-US" altLang="zh-CN" dirty="0" smtClean="0"/>
              <a:t>Questions?</a:t>
            </a:r>
            <a:endParaRPr kumimoji="1" lang="zh-CN" altLang="en-US" dirty="0"/>
          </a:p>
        </p:txBody>
      </p:sp>
    </p:spTree>
    <p:extLst>
      <p:ext uri="{BB962C8B-B14F-4D97-AF65-F5344CB8AC3E}">
        <p14:creationId xmlns:p14="http://schemas.microsoft.com/office/powerpoint/2010/main" val="1559855211"/>
      </p:ext>
    </p:extLst>
  </p:cSld>
  <p:clrMapOvr>
    <a:masterClrMapping/>
  </p:clrMapOvr>
  <mc:AlternateContent xmlns:mc="http://schemas.openxmlformats.org/markup-compatibility/2006" xmlns:p14="http://schemas.microsoft.com/office/powerpoint/2010/main">
    <mc:Choice Requires="p14">
      <p:transition spd="slow" p14:dur="2000" advTm="147459"/>
    </mc:Choice>
    <mc:Fallback xmlns="">
      <p:transition spd="slow" advTm="14745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696635" cy="510534"/>
          </a:xfrm>
        </p:spPr>
        <p:txBody>
          <a:bodyPr>
            <a:noAutofit/>
          </a:bodyPr>
          <a:lstStyle/>
          <a:p>
            <a:r>
              <a:rPr lang="en-US" sz="2800" dirty="0" smtClean="0"/>
              <a:t>OUTLINE</a:t>
            </a:r>
            <a:endParaRPr lang="en-US" sz="2800" dirty="0"/>
          </a:p>
        </p:txBody>
      </p:sp>
      <p:sp>
        <p:nvSpPr>
          <p:cNvPr id="3" name="Content Placeholder 2"/>
          <p:cNvSpPr>
            <a:spLocks noGrp="1"/>
          </p:cNvSpPr>
          <p:nvPr>
            <p:ph idx="1"/>
          </p:nvPr>
        </p:nvSpPr>
        <p:spPr>
          <a:xfrm>
            <a:off x="778607" y="1262529"/>
            <a:ext cx="6474015" cy="3785347"/>
          </a:xfrm>
        </p:spPr>
        <p:txBody>
          <a:bodyPr>
            <a:normAutofit/>
          </a:bodyPr>
          <a:lstStyle/>
          <a:p>
            <a:r>
              <a:rPr lang="en-US" sz="2000" dirty="0" smtClean="0"/>
              <a:t>Short-term IVOL</a:t>
            </a:r>
            <a:endParaRPr lang="en-US" sz="1600" dirty="0" smtClean="0"/>
          </a:p>
          <a:p>
            <a:r>
              <a:rPr lang="en-US" sz="2000" dirty="0" smtClean="0"/>
              <a:t>Long-term IVOL</a:t>
            </a:r>
            <a:endParaRPr lang="en-US" sz="1200" dirty="0" smtClean="0"/>
          </a:p>
          <a:p>
            <a:r>
              <a:rPr lang="en-US" sz="2000" dirty="0" smtClean="0"/>
              <a:t>Short- and Long-term IVOL: Double Sorting</a:t>
            </a:r>
            <a:endParaRPr lang="en-US" sz="2000" dirty="0"/>
          </a:p>
          <a:p>
            <a:r>
              <a:rPr lang="en-US" sz="2000" dirty="0" smtClean="0"/>
              <a:t>Frictions</a:t>
            </a:r>
            <a:endParaRPr lang="en-US" sz="2000" dirty="0"/>
          </a:p>
          <a:p>
            <a:pPr lvl="1"/>
            <a:r>
              <a:rPr lang="en-US" sz="1800" dirty="0"/>
              <a:t>Transaction cost</a:t>
            </a:r>
          </a:p>
          <a:p>
            <a:pPr lvl="1"/>
            <a:r>
              <a:rPr lang="en-US" sz="1800" dirty="0"/>
              <a:t>Short sale cost</a:t>
            </a:r>
          </a:p>
          <a:p>
            <a:r>
              <a:rPr lang="en-US" sz="2000" dirty="0"/>
              <a:t>Robustness </a:t>
            </a:r>
            <a:endParaRPr lang="en-US" sz="1400" dirty="0"/>
          </a:p>
          <a:p>
            <a:pPr lvl="1"/>
            <a:r>
              <a:rPr lang="en-US" sz="1800" dirty="0" smtClean="0"/>
              <a:t>Size / Reversal / Beta</a:t>
            </a:r>
            <a:endParaRPr lang="en-US" sz="1800" dirty="0"/>
          </a:p>
          <a:p>
            <a:r>
              <a:rPr lang="en-US" sz="2000" dirty="0"/>
              <a:t>Conclusion</a:t>
            </a:r>
          </a:p>
          <a:p>
            <a:endParaRPr lang="en-US" sz="1100" b="1" dirty="0" smtClean="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6</a:t>
            </a:fld>
            <a:endParaRPr kumimoji="1" lang="zh-CN" altLang="en-US"/>
          </a:p>
        </p:txBody>
      </p:sp>
    </p:spTree>
    <p:extLst>
      <p:ext uri="{BB962C8B-B14F-4D97-AF65-F5344CB8AC3E}">
        <p14:creationId xmlns:p14="http://schemas.microsoft.com/office/powerpoint/2010/main" val="1279224754"/>
      </p:ext>
    </p:extLst>
  </p:cSld>
  <p:clrMapOvr>
    <a:masterClrMapping/>
  </p:clrMapOvr>
  <mc:AlternateContent xmlns:mc="http://schemas.openxmlformats.org/markup-compatibility/2006" xmlns:p14="http://schemas.microsoft.com/office/powerpoint/2010/main">
    <mc:Choice Requires="p14">
      <p:transition spd="slow" p14:dur="2000" advTm="45367"/>
    </mc:Choice>
    <mc:Fallback xmlns="">
      <p:transition spd="slow" advTm="4536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 term volatility puzzle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42342956"/>
      </p:ext>
    </p:extLst>
  </p:cSld>
  <p:clrMapOvr>
    <a:masterClrMapping/>
  </p:clrMapOvr>
  <mc:AlternateContent xmlns:mc="http://schemas.openxmlformats.org/markup-compatibility/2006" xmlns:p14="http://schemas.microsoft.com/office/powerpoint/2010/main">
    <mc:Choice Requires="p14">
      <p:transition spd="slow" p14:dur="2000" advTm="3185"/>
    </mc:Choice>
    <mc:Fallback xmlns="">
      <p:transition spd="slow" advTm="318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9"/>
            <a:ext cx="8177349" cy="887956"/>
          </a:xfrm>
        </p:spPr>
        <p:txBody>
          <a:bodyPr>
            <a:normAutofit/>
          </a:bodyPr>
          <a:lstStyle/>
          <a:p>
            <a:r>
              <a:rPr lang="en-US" sz="3200" dirty="0" smtClean="0"/>
              <a:t>Short </a:t>
            </a:r>
            <a:r>
              <a:rPr lang="en-US" sz="3200" dirty="0"/>
              <a:t>T</a:t>
            </a:r>
            <a:r>
              <a:rPr lang="en-US" sz="3200" dirty="0" smtClean="0"/>
              <a:t>erm Volatility</a:t>
            </a:r>
            <a:endParaRPr lang="en-US" sz="32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8</a:t>
            </a:fld>
            <a:endParaRPr kumimoji="1" lang="zh-CN" altLang="en-US"/>
          </a:p>
        </p:txBody>
      </p:sp>
      <p:pic>
        <p:nvPicPr>
          <p:cNvPr id="6" name="Picture 5"/>
          <p:cNvPicPr>
            <a:picLocks noChangeAspect="1"/>
          </p:cNvPicPr>
          <p:nvPr/>
        </p:nvPicPr>
        <p:blipFill rotWithShape="1">
          <a:blip r:embed="rId2"/>
          <a:srcRect l="16606" t="1703" r="16796" b="60347"/>
          <a:stretch/>
        </p:blipFill>
        <p:spPr>
          <a:xfrm>
            <a:off x="653141" y="1578550"/>
            <a:ext cx="8272754" cy="433129"/>
          </a:xfrm>
          <a:prstGeom prst="rect">
            <a:avLst/>
          </a:prstGeom>
        </p:spPr>
      </p:pic>
      <p:pic>
        <p:nvPicPr>
          <p:cNvPr id="8" name="Picture 7"/>
          <p:cNvPicPr>
            <a:picLocks noChangeAspect="1"/>
          </p:cNvPicPr>
          <p:nvPr/>
        </p:nvPicPr>
        <p:blipFill>
          <a:blip r:embed="rId3"/>
          <a:stretch>
            <a:fillRect/>
          </a:stretch>
        </p:blipFill>
        <p:spPr>
          <a:xfrm>
            <a:off x="765544" y="3058148"/>
            <a:ext cx="2030104" cy="583655"/>
          </a:xfrm>
          <a:prstGeom prst="rect">
            <a:avLst/>
          </a:prstGeom>
        </p:spPr>
      </p:pic>
      <p:pic>
        <p:nvPicPr>
          <p:cNvPr id="9" name="Picture 8"/>
          <p:cNvPicPr>
            <a:picLocks noChangeAspect="1"/>
          </p:cNvPicPr>
          <p:nvPr/>
        </p:nvPicPr>
        <p:blipFill>
          <a:blip r:embed="rId4"/>
          <a:stretch>
            <a:fillRect/>
          </a:stretch>
        </p:blipFill>
        <p:spPr>
          <a:xfrm>
            <a:off x="765545" y="4823509"/>
            <a:ext cx="1886216" cy="546729"/>
          </a:xfrm>
          <a:prstGeom prst="rect">
            <a:avLst/>
          </a:prstGeom>
        </p:spPr>
      </p:pic>
      <p:sp>
        <p:nvSpPr>
          <p:cNvPr id="10" name="TextBox 9"/>
          <p:cNvSpPr txBox="1"/>
          <p:nvPr/>
        </p:nvSpPr>
        <p:spPr>
          <a:xfrm>
            <a:off x="2952205" y="3069153"/>
            <a:ext cx="5973689" cy="707886"/>
          </a:xfrm>
          <a:prstGeom prst="rect">
            <a:avLst/>
          </a:prstGeom>
          <a:noFill/>
        </p:spPr>
        <p:txBody>
          <a:bodyPr wrap="square" rtlCol="0">
            <a:spAutoFit/>
          </a:bodyPr>
          <a:lstStyle/>
          <a:p>
            <a:r>
              <a:rPr lang="en-US" sz="2000" dirty="0" smtClean="0"/>
              <a:t>: Sample standard deviation estimated of using daily returns of the last month</a:t>
            </a:r>
            <a:endParaRPr lang="en-US" sz="2000" dirty="0"/>
          </a:p>
        </p:txBody>
      </p:sp>
      <p:sp>
        <p:nvSpPr>
          <p:cNvPr id="11" name="TextBox 10"/>
          <p:cNvSpPr txBox="1"/>
          <p:nvPr/>
        </p:nvSpPr>
        <p:spPr>
          <a:xfrm>
            <a:off x="2952205" y="4761393"/>
            <a:ext cx="5973689" cy="707886"/>
          </a:xfrm>
          <a:prstGeom prst="rect">
            <a:avLst/>
          </a:prstGeom>
          <a:noFill/>
        </p:spPr>
        <p:txBody>
          <a:bodyPr wrap="square" rtlCol="0">
            <a:spAutoFit/>
          </a:bodyPr>
          <a:lstStyle/>
          <a:p>
            <a:r>
              <a:rPr lang="en-US" sz="2000" dirty="0" smtClean="0"/>
              <a:t>: Sample standard deviation estimated of using residual returns of the last month</a:t>
            </a:r>
            <a:endParaRPr lang="en-US" sz="2000" dirty="0"/>
          </a:p>
        </p:txBody>
      </p:sp>
      <p:sp>
        <p:nvSpPr>
          <p:cNvPr id="12" name="TextBox 11"/>
          <p:cNvSpPr txBox="1"/>
          <p:nvPr/>
        </p:nvSpPr>
        <p:spPr>
          <a:xfrm>
            <a:off x="700231" y="2561807"/>
            <a:ext cx="1811073" cy="400110"/>
          </a:xfrm>
          <a:prstGeom prst="rect">
            <a:avLst/>
          </a:prstGeom>
          <a:noFill/>
        </p:spPr>
        <p:txBody>
          <a:bodyPr wrap="none" rtlCol="0">
            <a:spAutoFit/>
          </a:bodyPr>
          <a:lstStyle/>
          <a:p>
            <a:r>
              <a:rPr lang="en-US" sz="2000" dirty="0" smtClean="0"/>
              <a:t>Total Volatility:</a:t>
            </a:r>
            <a:endParaRPr lang="en-US" sz="2000" dirty="0"/>
          </a:p>
        </p:txBody>
      </p:sp>
      <p:sp>
        <p:nvSpPr>
          <p:cNvPr id="13" name="TextBox 12"/>
          <p:cNvSpPr txBox="1"/>
          <p:nvPr/>
        </p:nvSpPr>
        <p:spPr>
          <a:xfrm>
            <a:off x="700230" y="4261418"/>
            <a:ext cx="2693686" cy="400110"/>
          </a:xfrm>
          <a:prstGeom prst="rect">
            <a:avLst/>
          </a:prstGeom>
          <a:noFill/>
        </p:spPr>
        <p:txBody>
          <a:bodyPr wrap="none" rtlCol="0">
            <a:spAutoFit/>
          </a:bodyPr>
          <a:lstStyle/>
          <a:p>
            <a:r>
              <a:rPr lang="en-US" sz="2000" dirty="0" smtClean="0"/>
              <a:t>Idiosyncratic Volatility:</a:t>
            </a:r>
            <a:endParaRPr lang="en-US" sz="2000" dirty="0"/>
          </a:p>
        </p:txBody>
      </p:sp>
    </p:spTree>
    <p:extLst>
      <p:ext uri="{BB962C8B-B14F-4D97-AF65-F5344CB8AC3E}">
        <p14:creationId xmlns:p14="http://schemas.microsoft.com/office/powerpoint/2010/main" val="662654156"/>
      </p:ext>
    </p:extLst>
  </p:cSld>
  <p:clrMapOvr>
    <a:masterClrMapping/>
  </p:clrMapOvr>
  <mc:AlternateContent xmlns:mc="http://schemas.openxmlformats.org/markup-compatibility/2006" xmlns:p14="http://schemas.microsoft.com/office/powerpoint/2010/main">
    <mc:Choice Requires="p14">
      <p:transition spd="slow" p14:dur="2000" advTm="61981"/>
    </mc:Choice>
    <mc:Fallback xmlns="">
      <p:transition spd="slow" advTm="6198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48768"/>
          </a:xfrm>
        </p:spPr>
        <p:txBody>
          <a:bodyPr>
            <a:normAutofit/>
          </a:bodyPr>
          <a:lstStyle/>
          <a:p>
            <a:r>
              <a:rPr lang="en-US" sz="3200" dirty="0" smtClean="0"/>
              <a:t>Quintile Portfolio Construction</a:t>
            </a:r>
            <a:endParaRPr lang="en-US" sz="3200" dirty="0"/>
          </a:p>
        </p:txBody>
      </p:sp>
      <p:sp>
        <p:nvSpPr>
          <p:cNvPr id="4" name="Slide Number Placeholder 3"/>
          <p:cNvSpPr>
            <a:spLocks noGrp="1"/>
          </p:cNvSpPr>
          <p:nvPr>
            <p:ph type="sldNum" sz="quarter" idx="12"/>
          </p:nvPr>
        </p:nvSpPr>
        <p:spPr/>
        <p:txBody>
          <a:bodyPr/>
          <a:lstStyle/>
          <a:p>
            <a:fld id="{344B304C-08F0-F14D-AF2B-1EAF95978610}" type="slidenum">
              <a:rPr kumimoji="1" lang="zh-CN" altLang="en-US" smtClean="0"/>
              <a:t>9</a:t>
            </a:fld>
            <a:endParaRPr kumimoji="1" lang="zh-CN" altLang="en-US"/>
          </a:p>
        </p:txBody>
      </p:sp>
      <p:sp>
        <p:nvSpPr>
          <p:cNvPr id="7" name="Rounded Rectangle 6"/>
          <p:cNvSpPr/>
          <p:nvPr/>
        </p:nvSpPr>
        <p:spPr>
          <a:xfrm>
            <a:off x="778607" y="1449978"/>
            <a:ext cx="6061166" cy="809897"/>
          </a:xfrm>
          <a:prstGeom prst="roundRect">
            <a:avLst/>
          </a:prstGeom>
          <a:solidFill>
            <a:srgbClr val="0073C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Sort Stocks According to Last Month’s Volatility</a:t>
            </a:r>
            <a:endParaRPr lang="en-US" sz="2000" dirty="0"/>
          </a:p>
        </p:txBody>
      </p:sp>
      <p:sp>
        <p:nvSpPr>
          <p:cNvPr id="8" name="Rounded Rectangle 7"/>
          <p:cNvSpPr/>
          <p:nvPr/>
        </p:nvSpPr>
        <p:spPr>
          <a:xfrm>
            <a:off x="1492710" y="2872546"/>
            <a:ext cx="6061166" cy="809897"/>
          </a:xfrm>
          <a:prstGeom prst="roundRect">
            <a:avLst/>
          </a:prstGeom>
          <a:solidFill>
            <a:srgbClr val="0073C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Form five value-weighted quintile portfolios</a:t>
            </a:r>
            <a:endParaRPr lang="en-US" sz="2000" dirty="0"/>
          </a:p>
        </p:txBody>
      </p:sp>
      <p:sp>
        <p:nvSpPr>
          <p:cNvPr id="9" name="Rounded Rectangle 8"/>
          <p:cNvSpPr/>
          <p:nvPr/>
        </p:nvSpPr>
        <p:spPr>
          <a:xfrm>
            <a:off x="2155371" y="4282049"/>
            <a:ext cx="6813649" cy="809897"/>
          </a:xfrm>
          <a:prstGeom prst="roundRect">
            <a:avLst/>
          </a:prstGeom>
          <a:solidFill>
            <a:srgbClr val="0073CE"/>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Measure </a:t>
            </a:r>
            <a:r>
              <a:rPr lang="en-US" sz="2000" dirty="0" smtClean="0"/>
              <a:t>holding period return of the portfolios next month</a:t>
            </a:r>
            <a:endParaRPr lang="en-US" sz="2000" dirty="0"/>
          </a:p>
        </p:txBody>
      </p:sp>
      <p:cxnSp>
        <p:nvCxnSpPr>
          <p:cNvPr id="11" name="Elbow Connector 10"/>
          <p:cNvCxnSpPr>
            <a:stCxn id="9" idx="2"/>
            <a:endCxn id="7" idx="1"/>
          </p:cNvCxnSpPr>
          <p:nvPr/>
        </p:nvCxnSpPr>
        <p:spPr>
          <a:xfrm rot="5400000" flipH="1">
            <a:off x="1551892" y="1081643"/>
            <a:ext cx="3237019" cy="4783589"/>
          </a:xfrm>
          <a:prstGeom prst="bentConnector4">
            <a:avLst>
              <a:gd name="adj1" fmla="val -7062"/>
              <a:gd name="adj2" fmla="val 104779"/>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3417304" y="2357845"/>
            <a:ext cx="783772" cy="403666"/>
          </a:xfrm>
          <a:prstGeom prst="downArrow">
            <a:avLst/>
          </a:prstGeom>
          <a:solidFill>
            <a:srgbClr val="0073C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4572000" y="3793478"/>
            <a:ext cx="783772" cy="403666"/>
          </a:xfrm>
          <a:prstGeom prst="downArrow">
            <a:avLst/>
          </a:prstGeom>
          <a:solidFill>
            <a:srgbClr val="0073C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57199" y="5292151"/>
            <a:ext cx="1467068" cy="646331"/>
          </a:xfrm>
          <a:prstGeom prst="rect">
            <a:avLst/>
          </a:prstGeom>
          <a:noFill/>
        </p:spPr>
        <p:txBody>
          <a:bodyPr wrap="none" rtlCol="0">
            <a:spAutoFit/>
          </a:bodyPr>
          <a:lstStyle/>
          <a:p>
            <a:r>
              <a:rPr lang="en-US" dirty="0" smtClean="0"/>
              <a:t>Monthly</a:t>
            </a:r>
          </a:p>
          <a:p>
            <a:r>
              <a:rPr lang="en-US" dirty="0" smtClean="0"/>
              <a:t>Rebalancing</a:t>
            </a:r>
            <a:endParaRPr lang="en-US" dirty="0"/>
          </a:p>
        </p:txBody>
      </p:sp>
    </p:spTree>
    <p:extLst>
      <p:ext uri="{BB962C8B-B14F-4D97-AF65-F5344CB8AC3E}">
        <p14:creationId xmlns:p14="http://schemas.microsoft.com/office/powerpoint/2010/main" val="378206550"/>
      </p:ext>
    </p:extLst>
  </p:cSld>
  <p:clrMapOvr>
    <a:masterClrMapping/>
  </p:clrMapOvr>
  <mc:AlternateContent xmlns:mc="http://schemas.openxmlformats.org/markup-compatibility/2006" xmlns:p14="http://schemas.microsoft.com/office/powerpoint/2010/main">
    <mc:Choice Requires="p14">
      <p:transition spd="slow" p14:dur="2000" advTm="31660"/>
    </mc:Choice>
    <mc:Fallback xmlns="">
      <p:transition spd="slow" advTm="31660"/>
    </mc:Fallback>
  </mc:AlternateContent>
  <p:timing>
    <p:tnLst>
      <p:par>
        <p:cTn id="1" dur="indefinite" restart="never" nodeType="tmRoot"/>
      </p:par>
    </p:tnLst>
  </p:timing>
</p:sld>
</file>

<file path=ppt/theme/theme1.xml><?xml version="1.0" encoding="utf-8"?>
<a:theme xmlns:a="http://schemas.openxmlformats.org/drawingml/2006/main" name="ColorBlocks_Berkeley-Haas">
  <a:themeElements>
    <a:clrScheme name="Berkeley-Haas Color Palette">
      <a:dk1>
        <a:srgbClr val="003057"/>
      </a:dk1>
      <a:lt1>
        <a:sysClr val="window" lastClr="FFFFFF"/>
      </a:lt1>
      <a:dk2>
        <a:srgbClr val="75777B"/>
      </a:dk2>
      <a:lt2>
        <a:srgbClr val="C3BDAD"/>
      </a:lt2>
      <a:accent1>
        <a:srgbClr val="0072CE"/>
      </a:accent1>
      <a:accent2>
        <a:srgbClr val="D8623F"/>
      </a:accent2>
      <a:accent3>
        <a:srgbClr val="6AA603"/>
      </a:accent3>
      <a:accent4>
        <a:srgbClr val="EFB82B"/>
      </a:accent4>
      <a:accent5>
        <a:srgbClr val="EA4D6C"/>
      </a:accent5>
      <a:accent6>
        <a:srgbClr val="9BBFAD"/>
      </a:accent6>
      <a:hlink>
        <a:srgbClr val="B2B3B2"/>
      </a:hlink>
      <a:folHlink>
        <a:srgbClr val="777877"/>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ColorBlocks_Berkeley-Haas</Template>
  <TotalTime>3291</TotalTime>
  <Words>4555</Words>
  <Application>Microsoft Macintosh PowerPoint</Application>
  <PresentationFormat>On-screen Show (4:3)</PresentationFormat>
  <Paragraphs>853</Paragraphs>
  <Slides>55</Slides>
  <Notes>23</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Calibri</vt:lpstr>
      <vt:lpstr>DengXian</vt:lpstr>
      <vt:lpstr>Mangal</vt:lpstr>
      <vt:lpstr>Times New Roman</vt:lpstr>
      <vt:lpstr>华文新魏</vt:lpstr>
      <vt:lpstr>Arial</vt:lpstr>
      <vt:lpstr>ColorBlocks_Berkeley-Haas</vt:lpstr>
      <vt:lpstr>AFP: Idiosyncratic Volatility Puzzle</vt:lpstr>
      <vt:lpstr>Introduction</vt:lpstr>
      <vt:lpstr>Idiosyncratic Volatility</vt:lpstr>
      <vt:lpstr>Idiosyncratic Volatility Puzzle</vt:lpstr>
      <vt:lpstr>Two Candidate Explanations</vt:lpstr>
      <vt:lpstr>OUTLINE</vt:lpstr>
      <vt:lpstr>Short term volatility puzzle</vt:lpstr>
      <vt:lpstr>Short Term Volatility</vt:lpstr>
      <vt:lpstr>Quintile Portfolio Construction</vt:lpstr>
      <vt:lpstr>Puzzle Effect from 1965 to 2016 </vt:lpstr>
      <vt:lpstr>FF-3 Alphas for  Quintile Portfolios</vt:lpstr>
      <vt:lpstr>Volatility Factor Returns</vt:lpstr>
      <vt:lpstr>Time-Specific Puzzle Effect </vt:lpstr>
      <vt:lpstr>Long-term volatility</vt:lpstr>
      <vt:lpstr>Long-term Volatility</vt:lpstr>
      <vt:lpstr>24-month TVOL sorting</vt:lpstr>
      <vt:lpstr>24-month IVOL sorting</vt:lpstr>
      <vt:lpstr>Long-term IVOL FF-3 Alphas</vt:lpstr>
      <vt:lpstr>Double sort</vt:lpstr>
      <vt:lpstr>Long-term vs. short-term Volatility</vt:lpstr>
      <vt:lpstr>Long-term vs. short-term volatility – cont’d</vt:lpstr>
      <vt:lpstr>Double Sort - I</vt:lpstr>
      <vt:lpstr>Double Sort - II</vt:lpstr>
      <vt:lpstr>Double Sort - III</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Market Frictions and Anomaly</vt:lpstr>
      <vt:lpstr>Robustness Check</vt:lpstr>
      <vt:lpstr>Robustness Check</vt:lpstr>
      <vt:lpstr>Size</vt:lpstr>
      <vt:lpstr>Size</vt:lpstr>
      <vt:lpstr>Size</vt:lpstr>
      <vt:lpstr>Size</vt:lpstr>
      <vt:lpstr>Return Reversal</vt:lpstr>
      <vt:lpstr>Return Reversal</vt:lpstr>
      <vt:lpstr>Return Reversal</vt:lpstr>
      <vt:lpstr>Return Reversal</vt:lpstr>
      <vt:lpstr>Return Reversal</vt:lpstr>
      <vt:lpstr>Beta</vt:lpstr>
      <vt:lpstr>Beta</vt:lpstr>
      <vt:lpstr>Beta</vt:lpstr>
      <vt:lpstr>Beta</vt:lpstr>
      <vt:lpstr>Beta</vt:lpstr>
      <vt:lpstr>Beta</vt:lpstr>
      <vt:lpstr>Thank you!</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Variance Swaps</dc:title>
  <dc:creator>Donghao WEI</dc:creator>
  <cp:lastModifiedBy>Microsoft Office User</cp:lastModifiedBy>
  <cp:revision>201</cp:revision>
  <cp:lastPrinted>2017-01-26T21:06:58Z</cp:lastPrinted>
  <dcterms:created xsi:type="dcterms:W3CDTF">2017-01-24T05:40:36Z</dcterms:created>
  <dcterms:modified xsi:type="dcterms:W3CDTF">2017-03-14T02:59:01Z</dcterms:modified>
</cp:coreProperties>
</file>