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40FD3D-AD12-4BFD-B3BB-2CDFEF64E4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CCC0E1-8E8E-40A1-9E7E-4F9A5443FA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AB6EDF-8318-48A8-9E73-13CA1221C1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D07A95-744A-4297-A134-2E735429D1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D737BF-E6AC-4CF5-9CB1-F3128E65FD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43640" y="71640"/>
            <a:ext cx="953676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BEB481-E4B1-49E9-9F5D-8A561796EE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48C011-C15C-48BA-A184-21009D0410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EB5650-7C42-4BC5-97E9-B2553975CF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11F96A-C56B-4BFB-B4DA-4D19099AA38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FDB264-5ECF-4E12-9E06-892F1B4FA68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C64A58-6F7E-4EA6-8736-8BF91B8952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F8C005-D4EB-4F1C-BEF9-EE57A425B4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8E1CCF-E855-4C8E-B143-652E002329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542459-47ED-4145-81EB-6B378A1AC2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32631F0-4DC3-44EA-BB99-FAD044BB43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B4A9B4-7A88-49AD-AE0C-E9656AC7882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3A9BEB-7CFD-4CE3-9436-BBC1A4FF00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143640" y="71640"/>
            <a:ext cx="953676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E29A01-1BC1-4B02-9B1C-F8EF396EEDA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72C0DF-C53D-48ED-99C2-444843FBEB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80468E-45BF-4CD4-B62C-C06A520E70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AEDFF2-C462-4ED5-ADED-B99096728C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B276AB-D346-4692-9147-06E92023D7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774BA8-A620-41F5-B147-ADADC4AA78D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/>
          </p:nvPr>
        </p:nvSpPr>
        <p:spPr>
          <a:xfrm>
            <a:off x="357012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7"/>
          <p:cNvSpPr>
            <a:spLocks noGrp="1"/>
          </p:cNvSpPr>
          <p:nvPr>
            <p:ph/>
          </p:nvPr>
        </p:nvSpPr>
        <p:spPr>
          <a:xfrm>
            <a:off x="6636240" y="304380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938D52-2AE9-4CE5-B43E-AC0EDAE426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3640" y="71640"/>
            <a:ext cx="9536760" cy="300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0880" y="304380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0880" y="13262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687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43640" y="3887280"/>
            <a:ext cx="8997120" cy="65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83280" y="647640"/>
            <a:ext cx="6477480" cy="259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"/>
          <p:cNvSpPr txBox="1"/>
          <p:nvPr/>
        </p:nvSpPr>
        <p:spPr>
          <a:xfrm>
            <a:off x="4102560" y="4895280"/>
            <a:ext cx="4390560" cy="346320"/>
          </a:xfrm>
          <a:prstGeom prst="rect">
            <a:avLst/>
          </a:prstGeom>
          <a:noFill/>
          <a:ln w="10800">
            <a:noFill/>
          </a:ln>
        </p:spPr>
        <p:txBody>
          <a:bodyPr lIns="90000" rIns="90000" tIns="45000" bIns="45000" anchor="t">
            <a:noAutofit/>
          </a:bodyPr>
          <a:p>
            <a:fld id="{0FCD9945-D3F3-4E6A-870D-3B1312A2C94C}" type="author">
              <a:rPr b="0" lang="en-US" sz="1800" spc="-1" strike="noStrike">
                <a:solidFill>
                  <a:srgbClr val="ffffff"/>
                </a:solidFill>
                <a:latin typeface="Arial"/>
              </a:rPr>
              <a:t> </a:t>
            </a:fld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25560" y="4628160"/>
            <a:ext cx="61182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3857760" y="5323680"/>
            <a:ext cx="623808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4043520" y="4944240"/>
            <a:ext cx="7200" cy="487440"/>
          </a:xfrm>
          <a:custGeom>
            <a:avLst/>
            <a:gdLst>
              <a:gd name="textAreaLeft" fmla="*/ 1080 w 7200"/>
              <a:gd name="textAreaRight" fmla="*/ 6120 w 7200"/>
              <a:gd name="textAreaTop" fmla="*/ 1080 h 487440"/>
              <a:gd name="textAreaBottom" fmla="*/ 486360 h 487440"/>
            </a:gdLst>
            <a:ahLst/>
            <a:rect l="textAreaLeft" t="textAreaTop" r="textAreaRight" b="textAreaBottom"/>
            <a:pathLst>
              <a:path w="21600" h="1393714">
                <a:moveTo>
                  <a:pt x="10800" y="0"/>
                </a:moveTo>
                <a:arcTo wR="10800" hR="10800" stAng="16200000" swAng="-5400000"/>
                <a:lnTo>
                  <a:pt x="0" y="1382914"/>
                </a:lnTo>
                <a:arcTo wR="10800" hR="10800" stAng="10800000" swAng="-5400000"/>
                <a:lnTo>
                  <a:pt x="10800" y="1393714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503640" y="5255280"/>
            <a:ext cx="165564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2518920" y="5255280"/>
            <a:ext cx="467856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7557480" y="5255280"/>
            <a:ext cx="161964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98DEE1A-FFA7-4074-A2FE-F57EF590244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0520" y="606960"/>
            <a:ext cx="61182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429080" y="840600"/>
            <a:ext cx="56721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816480" y="47412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1900080" y="5204160"/>
            <a:ext cx="746280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9256680" y="491652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4"/>
          </p:nvPr>
        </p:nvSpPr>
        <p:spPr>
          <a:xfrm>
            <a:off x="503640" y="5255280"/>
            <a:ext cx="165564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5"/>
          </p:nvPr>
        </p:nvSpPr>
        <p:spPr>
          <a:xfrm>
            <a:off x="2518920" y="5255280"/>
            <a:ext cx="467856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6"/>
          </p:nvPr>
        </p:nvSpPr>
        <p:spPr>
          <a:xfrm>
            <a:off x="7557480" y="5255280"/>
            <a:ext cx="1619640" cy="41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C267876-9CBD-457F-8565-CB921388D24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0520" y="606960"/>
            <a:ext cx="6118200" cy="180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cccccc"/>
              </a:gs>
              <a:gs pos="100000">
                <a:srgbClr val="333333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2040" bIns="-320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29080" y="840600"/>
            <a:ext cx="56721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9816480" y="474120"/>
            <a:ext cx="7200" cy="493200"/>
          </a:xfrm>
          <a:custGeom>
            <a:avLst/>
            <a:gdLst>
              <a:gd name="textAreaLeft" fmla="*/ 1080 w 7200"/>
              <a:gd name="textAreaRight" fmla="*/ 6120 w 7200"/>
              <a:gd name="textAreaTop" fmla="*/ 1080 h 493200"/>
              <a:gd name="textAreaBottom" fmla="*/ 492120 h 493200"/>
            </a:gdLst>
            <a:ahLst/>
            <a:rect l="textAreaLeft" t="textAreaTop" r="textAreaRight" b="textAreaBottom"/>
            <a:pathLst>
              <a:path w="21600" h="1410171">
                <a:moveTo>
                  <a:pt x="10800" y="0"/>
                </a:moveTo>
                <a:arcTo wR="10800" hR="10800" stAng="16200000" swAng="-5400000"/>
                <a:lnTo>
                  <a:pt x="0" y="1399371"/>
                </a:lnTo>
                <a:arcTo wR="10800" hR="10800" stAng="10800000" swAng="-5400000"/>
                <a:lnTo>
                  <a:pt x="10800" y="14101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641920" y="5194080"/>
            <a:ext cx="3720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256680" y="491652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973800" y="5193720"/>
            <a:ext cx="3720960" cy="720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333333"/>
              </a:gs>
              <a:gs pos="100000">
                <a:srgbClr val="cccccc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39960" bIns="-399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4588200" y="4913280"/>
            <a:ext cx="7200" cy="349560"/>
          </a:xfrm>
          <a:custGeom>
            <a:avLst/>
            <a:gdLst>
              <a:gd name="textAreaLeft" fmla="*/ 1080 w 7200"/>
              <a:gd name="textAreaRight" fmla="*/ 6120 w 7200"/>
              <a:gd name="textAreaTop" fmla="*/ 1080 h 349560"/>
              <a:gd name="textAreaBottom" fmla="*/ 348480 h 349560"/>
            </a:gdLst>
            <a:ahLst/>
            <a:rect l="textAreaLeft" t="textAreaTop" r="textAreaRight" b="textAreaBottom"/>
            <a:pathLst>
              <a:path w="21600" h="999771">
                <a:moveTo>
                  <a:pt x="10800" y="0"/>
                </a:moveTo>
                <a:arcTo wR="10800" hR="10800" stAng="16200000" swAng="-5400000"/>
                <a:lnTo>
                  <a:pt x="0" y="988971"/>
                </a:lnTo>
                <a:arcTo wR="10800" hR="10800" stAng="10800000" swAng="-5400000"/>
                <a:lnTo>
                  <a:pt x="10800" y="999771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053680" y="1036800"/>
            <a:ext cx="10800" cy="3700440"/>
          </a:xfrm>
          <a:custGeom>
            <a:avLst/>
            <a:gdLst>
              <a:gd name="textAreaLeft" fmla="*/ 1440 w 10800"/>
              <a:gd name="textAreaRight" fmla="*/ 9360 w 10800"/>
              <a:gd name="textAreaTop" fmla="*/ 1440 h 3700440"/>
              <a:gd name="textAreaBottom" fmla="*/ 3699000 h 3700440"/>
            </a:gdLst>
            <a:ahLst/>
            <a:rect l="textAreaLeft" t="textAreaTop" r="textAreaRight" b="textAreaBottom"/>
            <a:pathLst>
              <a:path w="21600" h="7162839">
                <a:moveTo>
                  <a:pt x="10800" y="0"/>
                </a:moveTo>
                <a:arcTo wR="10800" hR="10800" stAng="16200000" swAng="-5400000"/>
                <a:lnTo>
                  <a:pt x="0" y="7152039"/>
                </a:lnTo>
                <a:arcTo wR="10800" hR="10800" stAng="10800000" swAng="-5400000"/>
                <a:lnTo>
                  <a:pt x="10800" y="7162839"/>
                </a:lnTo>
                <a:arcTo wR="10800" hR="10800" stAng="5400000" swAng="-5400000"/>
                <a:lnTo>
                  <a:pt x="21600" y="10800"/>
                </a:lnTo>
                <a:arcTo wR="10800" hR="10800" stAng="0" swAng="-5400000"/>
                <a:close/>
              </a:path>
            </a:pathLst>
          </a:custGeom>
          <a:gradFill rotWithShape="0">
            <a:gsLst>
              <a:gs pos="0">
                <a:srgbClr val="111111"/>
              </a:gs>
              <a:gs pos="50000">
                <a:srgbClr val="cccccc"/>
              </a:gs>
              <a:gs pos="100000">
                <a:srgbClr val="111111"/>
              </a:gs>
            </a:gsLst>
            <a:lin ang="54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learn.microsoft.com/en-us/analysis-services/tmdl/tmdl-overview?view=asallproducts-allversions" TargetMode="External"/><Relationship Id="rId2" Type="http://schemas.openxmlformats.org/officeDocument/2006/relationships/hyperlink" Target="https://powerbi.microsoft.com/zh-tw/blog/tmdl-in-power-bi-desktop-developer-mode-preview/" TargetMode="External"/><Relationship Id="rId3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Russell-Shean/powerbpy/blob/main/examples/create_example_dashboard.py" TargetMode="External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pypi.org/project/powerbpy/" TargetMode="External"/><Relationship Id="rId2" Type="http://schemas.openxmlformats.org/officeDocument/2006/relationships/hyperlink" Target="https://github.com/Russell-Shean/powerbpy" TargetMode="External"/><Relationship Id="rId3" Type="http://schemas.openxmlformats.org/officeDocument/2006/relationships/hyperlink" Target="https://www.russellshean.com/powerbpy/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machow.github.io/quartodoc/get-started/overview.html" TargetMode="External"/><Relationship Id="rId2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www.linkedin.com/in/russell-shean/" TargetMode="External"/><Relationship Id="rId2" Type="http://schemas.openxmlformats.org/officeDocument/2006/relationships/hyperlink" Target="https://github.com/Russell-Shean" TargetMode="External"/><Relationship Id="rId3" Type="http://schemas.openxmlformats.org/officeDocument/2006/relationships/hyperlink" Target="mailto:russshean@gmail.com" TargetMode="External"/><Relationship Id="rId4" Type="http://schemas.openxmlformats.org/officeDocument/2006/relationships/hyperlink" Target="http://rshean.bsky.social/" TargetMode="External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14040" y="0"/>
            <a:ext cx="9162720" cy="56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Workshops for Ukraine</a:t>
            </a:r>
            <a:br>
              <a:rPr sz="4400"/>
            </a:br>
            <a:br>
              <a:rPr sz="4400"/>
            </a:b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Introducing Power Bpy a python package for creating Power BI dashboards</a:t>
            </a:r>
            <a:br>
              <a:rPr sz="4400"/>
            </a:br>
            <a:br>
              <a:rPr sz="4400"/>
            </a:b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May 22</a:t>
            </a:r>
            <a:r>
              <a:rPr b="0" lang="en-US" sz="4400" spc="-1" strike="noStrike" baseline="33000">
                <a:solidFill>
                  <a:srgbClr val="ffffff"/>
                </a:solidFill>
                <a:latin typeface="Arial"/>
              </a:rPr>
              <a:t>nd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, 2025</a:t>
            </a:r>
            <a:br>
              <a:rPr sz="4400"/>
            </a:b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Russell Shean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Power BI Advantages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Bundled with existing Microsoft product subscriptions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Supported publishing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Existing style guide, trained staff and workflows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Low/no code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E9513C-E57C-415D-9535-7D0B9AF28FB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Power BI Challenges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Low/no code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No version control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Not reproducible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Difficult to use data processing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Difficult to automate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740A73-A1DA-46F6-A7C5-30EE964C7F6A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How to make Power BI dashboards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Normal way: Power BI desktop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Pause slides for live tour of Power BI desktop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AB0BBD-F748-4E20-84B1-D1B18381EF35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Power BI file structure: A history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366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First iteration: .pbix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 binary file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Similar to .zip file, multiple files inside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Possible to extract internal files and make changes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Difficult to put back together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Security bindings file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Pause slides:  for live demo of extraction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D0A086-7314-421C-8F8A-F3EBF5B5B94F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Power BI file structure: A history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Second iteration: .pbip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Report and data specifications stored as plain text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Mostly json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Better, but not ideal for version control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Pause slides for demonstration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8716FD-B801-498B-91BD-F1F88179CEE4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Power BI file structure: A history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Final iteration: .pbir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Unnested json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TMDL: new format for specifying data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Sort of yaml-like….(ish)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Pause for demo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00AD75-3ACB-4F76-AF6B-8408E9171FE0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Power BI file structure: A history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Data format: Tabular Model Definition Language (TMDL)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Human-readable, version-controllable, separate files for different objects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b4c7dc"/>
                </a:solidFill>
                <a:latin typeface="Arial"/>
                <a:hlinkClick r:id="rId1"/>
              </a:rPr>
              <a:t>https://learn.microsoft.com/en-us/analysis-services/tmdl/tmdl-overview?view=asallproducts-allversions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b4c7dc"/>
                </a:solidFill>
                <a:latin typeface="Arial"/>
                <a:hlinkClick r:id="rId2"/>
              </a:rPr>
              <a:t>https://powerbi.microsoft.com/zh-tw/blog/tmdl-in-power-bi-desktop-developer-mode-preview/</a:t>
            </a:r>
            <a:r>
              <a:rPr b="0" lang="en-US" sz="1200" spc="-1" strike="noStrike">
                <a:solidFill>
                  <a:srgbClr val="b4c7dc"/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Pause for demo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EE5C55-14F8-49DC-B4BC-95431F980FB5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What we have so far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No python yet… sorry 😅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Visual elements are defined in individual folders and files for each page and visual object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Visual elements are defined with json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Data has 2 parts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Column definitions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 code used for loading and processing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Throughout: machine generated unique UUID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No name conflicts, but super not human readable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EF203D-D9E3-4A75-A733-5394B0F51BA7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What does this mean?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Thing 1: Text files can be edited directly without opening Power BI Desktop --- Great for quick fixes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Thing 2: Changes to dashboards can easily be tracked in Git diffs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Thing 3: Theoretically, you could write python functions to create and modify dashboards!!!!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Treat json as dictionaries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String manipulation for TMDL, M code and file structure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CD8715-77BF-480E-B74B-7D58BD014E0C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417"/>
              </a:spcBef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Queue the Python!….Finally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😅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I’m assuming you already have python installed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b4c7dc"/>
                </a:solidFill>
                <a:latin typeface="Arial"/>
              </a:rPr>
              <a:t>To install package: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b4c7dc"/>
                </a:solidFill>
                <a:latin typeface="Arial"/>
              </a:rPr>
              <a:t>py -m pip install powerbpy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b4c7dc"/>
                </a:solidFill>
                <a:latin typeface="Arial"/>
              </a:rPr>
              <a:t>Test file (may need to change data locations):</a:t>
            </a:r>
            <a:r>
              <a:rPr b="0" lang="en-US" sz="1200" spc="-1" strike="noStrike">
                <a:solidFill>
                  <a:srgbClr val="b4c7dc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b4c7dc"/>
                </a:solidFill>
                <a:latin typeface="Arial"/>
                <a:hlinkClick r:id="rId1"/>
              </a:rPr>
              <a:t>https://github.com/Russell-Shean/powerbpy/blob/main/examples/create_example_dashboard.py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b4c7dc"/>
                </a:solidFill>
                <a:latin typeface="Arial"/>
              </a:rPr>
              <a:t>Pause for demonstration of dashboard creation script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D9502C-0658-4DDF-AD26-968612E33D90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Outline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What is this workshop series?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Who am I?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Building dashboards with Power BI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What is Power BI?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My old job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 history of Power BI file structures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Implications of new file structures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BF168B-CDE3-453E-84C7-F0F0415B15F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How does it work?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Individual functions for adding different types of datasets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Individual functions for each visual element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Some visual elements are more complicated and call other functions from the package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e.g. the map uses the functions for adding text boxes and slicers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the new page function adds a text box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User supplied ids instead of machine generated UUID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Pause to show file structure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9C85DB-05D4-40E3-A03D-BEAA92FB0406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Development process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Step 1: commit dashboard to git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Step 2: make change in Power BI Desktop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Step 3: commit change to git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Step 4: Use diff to figure out how to reverse engineer changes and create python function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Pause for demo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3E03B3-61EE-40C7-B1D4-EB18AB7D40F5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Power Bpy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54378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20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Collection of functions to create elements of Power BI dashboards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Pypi: </a:t>
            </a:r>
            <a:r>
              <a:rPr b="0" lang="en-US" sz="3200" spc="-1" strike="noStrike">
                <a:solidFill>
                  <a:srgbClr val="b4c7dc"/>
                </a:solidFill>
                <a:latin typeface="Arial"/>
                <a:hlinkClick r:id="rId1"/>
              </a:rPr>
              <a:t>https://pypi.org/project/powerbpy/</a:t>
            </a:r>
            <a:r>
              <a:rPr b="0" lang="en-US" sz="3200" spc="-1" strike="noStrike">
                <a:solidFill>
                  <a:srgbClr val="b4c7d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Github:</a:t>
            </a:r>
            <a:r>
              <a:rPr b="0" lang="en-US" sz="3200" spc="-1" strike="noStrike">
                <a:solidFill>
                  <a:srgbClr val="b4c7dc"/>
                </a:solidFill>
                <a:latin typeface="Arial"/>
                <a:hlinkClick r:id="rId2"/>
              </a:rPr>
              <a:t>https://github.com/Russell-Shean/powerbpy</a:t>
            </a:r>
            <a:r>
              <a:rPr b="0" lang="en-US" sz="3200" spc="-1" strike="noStrike">
                <a:solidFill>
                  <a:srgbClr val="b4c7d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Website</a:t>
            </a:r>
            <a:r>
              <a:rPr b="0" lang="en-US" sz="3200" spc="-1" strike="noStrike">
                <a:solidFill>
                  <a:srgbClr val="b4c7dc"/>
                </a:solidFill>
                <a:latin typeface="Arial"/>
              </a:rPr>
              <a:t>: </a:t>
            </a:r>
            <a:r>
              <a:rPr b="0" lang="en-US" sz="3200" spc="-1" strike="noStrike">
                <a:solidFill>
                  <a:srgbClr val="b4c7dc"/>
                </a:solidFill>
                <a:latin typeface="Arial"/>
                <a:hlinkClick r:id="rId3"/>
              </a:rPr>
              <a:t>https://www.russellshean.com/powerbpy/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4"/>
          <a:stretch/>
        </p:blipFill>
        <p:spPr>
          <a:xfrm>
            <a:off x="6195960" y="1222920"/>
            <a:ext cx="3173400" cy="317412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1533DF-84EA-4BFD-A770-789FEA1E67C7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Create new dashboard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 lnSpcReduction="10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Function has to create multiple new files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Default files copied from dashboard_resources folder inside PyPI package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from importlib import resources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traversable = resources.files("powerbpy.dashboard_resources")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with resources.as_file(traversable) as path: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shutil.copytree(path, project_folder_path)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Files are modified to add report name and unique UUID to template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Pause for demo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C1E81E-8DF5-4D93-AD8C-B0DE3927E1EE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Repeated pattern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Load json as a dictionary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Modify key-value pairs in the dictionary with user provided arguments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Write out the modified dictionary as json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30BB1B-24F9-4A95-B46C-6AA60362F51E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Load data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503640" y="914040"/>
            <a:ext cx="9094320" cy="43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4992" lnSpcReduction="10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Trickier because not specified using json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Uses TMDL and M code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For example: csv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Load csv as pandas dataframe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Loop through columns and write out specifications as TMDL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Reverse engineer and write out M code to load data in Power BI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Central assumption: You want to do data prep in python not power BI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Power Bpy functions very picky about format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It’s easier to write python cleaning scripts than reverse engineer M code for edge cases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BAAAAD-11FA-4F47-9F79-45B50C4ED559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Load data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Limited supported types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Again, easier to prep data and change format in python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Local csv,  azure blob storage csv, TMDL file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3CCDC7-C725-4DC6-BF9D-6D3FEE704DE2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Load data: TMDL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868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Easiest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Already in the correct format so you can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Copy tmdl file to semanticmodel folder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Update diagramlayout (update_diagramLayout)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Update model (update_model_file)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Gotchya: sometimes the M code has hard-coded file paths to local files….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Pause for demo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2277BC-647F-43F5-B876-14F84FAD20F2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Load data: local csv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992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More difficult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Need to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Load csv as dataframe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generate all TMDL code from dataframe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generate M code to load csv file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Update diagramlayout and model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Pause for demo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8FF893-0AA2-482A-A595-95D968D4529C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Load data: csv from ADLS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Azure Data Lake Storage (ADLS) is a cloud data storage system from Microsoft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Can directly link a power BI dashboard to an ADLS blob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Can update data in ADLS, Power BI will use new data automatically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Power Bpy Function: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Attempts login to ADLS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Reads data from ADLS into pandas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Creates TMDL and M code to establish ADLS Power BI link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979517-F9C3-42FC-B63B-B0B4E9269D74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Outline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6840" y="914040"/>
            <a:ext cx="911556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 lnSpcReduction="10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Demonstration: create a new power BI dashboard with python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How it works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Theory and development process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Existing functions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Create new dashboard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Load data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TMDL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Local csv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csv on ADLS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Add new page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Add shape map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6A0D2A-EED3-46A2-91C1-3AA736AA351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ADLS login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757800" y="105480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867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3 options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Browser authentication (user provides tenant id)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SAS url (user provides SAS for time limited file-scoped access)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Storage account key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On local computer: user is prompted to provide key interactively and key is stored in windows credential manager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In cloud environment: user passes credential directly (presumably from the cloud provider’s secret manager NOT HARD-CODED)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Pause for demo of token storage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8BC8A8-C997-4EE7-9C8E-2BF6A27D0651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Add new page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804" lnSpcReduction="10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add_new_page(dashboard_path, page_name, title = None, subtitle = None)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Creates a new folder for a new page, and new json for the page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User provides a human readable id (page_name)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User can provide a title and subtitle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Function calls add_text_box() function under the hood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Pause for demo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4D5F04-7A41-4E4A-991B-A165E426A5FE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add_text_box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365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Example of json schema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Function arguments are passed into json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Json complexity can scale up and down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Optional arguments are added using key value pairs later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Example: background color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Pause to show code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2064E7-97DA-45A0-8EC3-3DE6BC7476FB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add_shape_map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6840" y="914040"/>
            <a:ext cx="9115560" cy="43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 lnSpcReduction="10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data_source: The name of the dataset you want to use to build the map.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shape_file_path: A path to a shapefile that you want to use to build the map.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location_var: The name of the column in data_source that you want to use for the location variable on the map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color_var: The name of the column in data_source that you want to use for the color variable on the map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filtering_var: Optional. The name of a column in data source that you want to use to filter the color variable on the map.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2FB581-103C-4DA0-A9BB-7D0DFB4DA494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add_shape_map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03640" y="914040"/>
            <a:ext cx="9068760" cy="4342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color_palatte: A list of hex codes to use to color your data.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percentile_bin_breaks: This should be a list of percentiles between 0 and 1 that you want to us to create bins in your data. If provided, a filtering_var must also be provided. This will create power BI measures that dynamically update when the data is filtered by things such as slicers.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Bef>
                <a:spcPts val="1414"/>
              </a:spcBef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59ADBF-6C53-4F97-9A09-1D3CFEA00F4C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-20880" y="-29880"/>
            <a:ext cx="10076400" cy="569952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B8BEFD-AD47-43FA-B7C5-6F1EEEF3E136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add_shape_map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00600" y="914040"/>
            <a:ext cx="929736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303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Pause to show map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Multiple pieces: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Slicer to filter data by season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Legend that updates with filtered data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Choropleth map that updates with filtered data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Adds “measures” (essentially reactive functions) to the dataset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Pause to show code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506A7C-5104-42E3-A38D-7AEC3A71F559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Development setup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Code on GitHub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Documentation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quartodoc: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200" spc="-1" strike="noStrike">
                <a:solidFill>
                  <a:srgbClr val="dee6ef"/>
                </a:solidFill>
                <a:latin typeface="Arial"/>
                <a:hlinkClick r:id="rId1"/>
              </a:rPr>
              <a:t>https://machow.github.io/quartodoc/get-started/overview.html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Hosted on GitHub pages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GitHub actions: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Update documentation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Run  (nonexistent) unit tests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Build and upload distributions to PyPI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8FC12D-9C52-4D1D-8074-1D2045C84A45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Inspired?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How you can help: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Python pull requests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Complaints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No unit tests, no oop, bad code design etc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Power BI feature requests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No python needed! 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Description of what you want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Best: GitHub diff showing what you want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9F1CB1-207F-4DE0-A35A-94030F75D13B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Get in touch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Happy to chat about Power Bpy for free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Also looking for freelance clients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Data pipelines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Cloud devops (Azure, Databricks, Posit)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Automation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Visualizations (maps, shiny dashboards, etc)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Weird projects like this one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Contact info on next slide!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BBE63F-344D-480E-BE46-D361F40AF59E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Outline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Development setup (GitHub, documentation, PyPI, etc)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How you can help!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0AB0E8-A33B-4053-98E3-4CD115464BFA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43640" y="22860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Contact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228240" y="1284120"/>
            <a:ext cx="5486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LinkedIn: </a:t>
            </a:r>
            <a:r>
              <a:rPr b="0" lang="en-US" sz="3200" spc="-1" strike="noStrike">
                <a:solidFill>
                  <a:srgbClr val="b4c7dc"/>
                </a:solidFill>
                <a:latin typeface="Arial"/>
                <a:hlinkClick r:id="rId1"/>
              </a:rPr>
              <a:t>https://www.linkedin.com/in/russell-shean/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GitHub: </a:t>
            </a:r>
            <a:r>
              <a:rPr b="0" lang="en-US" sz="3200" spc="-1" strike="noStrike">
                <a:solidFill>
                  <a:srgbClr val="b4c7dc"/>
                </a:solidFill>
                <a:latin typeface="Arial"/>
                <a:hlinkClick r:id="rId2"/>
              </a:rPr>
              <a:t>https://github.com/Russell-Shean</a:t>
            </a:r>
            <a:r>
              <a:rPr b="0" lang="en-US" sz="3200" spc="-1" strike="noStrike">
                <a:solidFill>
                  <a:srgbClr val="b4c7d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Email: </a:t>
            </a:r>
            <a:r>
              <a:rPr b="0" lang="en-US" sz="3200" spc="-1" strike="noStrike">
                <a:solidFill>
                  <a:srgbClr val="b4c7dc"/>
                </a:solidFill>
                <a:latin typeface="Arial"/>
                <a:hlinkClick r:id="rId3"/>
              </a:rPr>
              <a:t>russshean@gmail.com</a:t>
            </a:r>
            <a:r>
              <a:rPr b="0" lang="en-US" sz="3200" spc="-1" strike="noStrike">
                <a:solidFill>
                  <a:srgbClr val="b4c7d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Bluesky: </a:t>
            </a:r>
            <a:r>
              <a:rPr b="0" lang="en-US" sz="3200" spc="-1" strike="noStrike">
                <a:solidFill>
                  <a:srgbClr val="b4c7dc"/>
                </a:solidFill>
                <a:latin typeface="Arial"/>
                <a:hlinkClick r:id="rId4"/>
              </a:rPr>
              <a:t>http://rshean.bsky.social/</a:t>
            </a:r>
            <a:r>
              <a:rPr b="0" lang="en-US" sz="3200" spc="-1" strike="noStrike">
                <a:solidFill>
                  <a:srgbClr val="b4c7dc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spcBef>
                <a:spcPts val="1414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5"/>
          <a:stretch/>
        </p:blipFill>
        <p:spPr>
          <a:xfrm>
            <a:off x="6604200" y="1575000"/>
            <a:ext cx="2539800" cy="253980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736BBA-4201-4B75-A6EA-F6E7419BF879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89440" y="2660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Workshops for Ukraine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What is this workshop series?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Series of technical workshops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Why is it important? 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Upskill!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Support Ukraine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BDA6BA-08AC-4CE4-9139-E575C6820E2C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About Me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6840" y="11426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Freelance data scientist/data engineer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Background in public health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Rhode Island Department of Health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Washington State Department of Health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Taipei based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363ADE-10EE-42CB-99A9-F2B80CDF6D39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55240" y="17352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Dashboards at WADOH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3640" y="1283400"/>
            <a:ext cx="4295160" cy="351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The visualization section builds a variety of dashboards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Data cleaning and aggregation in 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Dashboards in Power BI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4902120" y="1371240"/>
            <a:ext cx="4924440" cy="2971440"/>
          </a:xfrm>
          <a:prstGeom prst="rect">
            <a:avLst/>
          </a:prstGeom>
          <a:ln w="108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46A31F-C251-4441-9D1F-A08EA7E1951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My job at WADOH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At start: Data processing pipelines in R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Later: Automation, cloud transition, process improvement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R pipelines are already fairly automated and optimized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How can we speed up Power BI process too? 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659728-7A37-4152-8601-F662A42B6959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43640" y="71640"/>
            <a:ext cx="9536760" cy="64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What is Power BI?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Microsoft product for building dashboards and business intelligence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Data processing, modeling and visualization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Included with many organizations’ Microsoft subscriptions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Ties into other Microsoft products such as Fabric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Low/no code tool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FC008D-DEB1-4455-AE08-49B6BF91ADFA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3968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2025-05-20T18:20:19Z</dcterms:created>
  <dc:creator/>
  <dc:description/>
  <dc:language>en-US</dc:language>
  <cp:lastModifiedBy/>
  <dcterms:modified xsi:type="dcterms:W3CDTF">2025-05-28T15:39:00Z</dcterms:modified>
  <cp:revision>10</cp:revision>
  <dc:subject/>
  <dc:title>Portfolio</dc:title>
</cp:coreProperties>
</file>