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goal is to create a website that will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information on the </a:t>
            </a:r>
            <a:r>
              <a:rPr lang="en"/>
              <a:t>opioid</a:t>
            </a:r>
            <a:r>
              <a:rPr lang="en"/>
              <a:t> </a:t>
            </a:r>
            <a:r>
              <a:rPr lang="en"/>
              <a:t>crisis</a:t>
            </a:r>
            <a:r>
              <a:rPr lang="en"/>
              <a:t> through visualizations that utilize AI techniques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</a:t>
            </a:r>
            <a:r>
              <a:rPr lang="en"/>
              <a:t>resources</a:t>
            </a:r>
            <a:r>
              <a:rPr lang="en"/>
              <a:t> that are nearby for those looking for help with their addiction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0e369d12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0e369d12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calculated from the 127k rows that we scraped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used a cloud GPU to calculate this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0e369d129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0e369d129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0091cee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0091cee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0e369d1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0e369d1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14d829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14d829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think we did a great job for a single semester’s worth of 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Future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visualizations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more fleshed-out geolocation feature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Better formatting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Hosting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091ceeb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091ceeb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Say person and their role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We’ll get into what everybody did </a:t>
            </a:r>
            <a:r>
              <a:rPr lang="en"/>
              <a:t>specifically</a:t>
            </a:r>
            <a:r>
              <a:rPr lang="en"/>
              <a:t> later 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e369d1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e369d1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0e369d1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0e369d1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Frontend is react, material ui, and d3.js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Backend is for </a:t>
            </a:r>
            <a:r>
              <a:rPr lang="en"/>
              <a:t>more dynamic visualizations and the geolocation feature that we’ll talk about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091cee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091cee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b5de0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b5de0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at bottom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0e369d12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0e369d12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0091ceeb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0091ceeb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e369d1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e369d1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and managing the team is what I spent most of my time 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Natural Language Processing or NLP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NLP </a:t>
            </a:r>
            <a:r>
              <a:rPr lang="en"/>
              <a:t>is </a:t>
            </a:r>
            <a:r>
              <a:rPr lang="en"/>
              <a:t>a branch of Artificial Intelligence that focuses on language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-1 example, “fucking” modifies “awful” to make it so negative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8.jpg"/><Relationship Id="rId9" Type="http://schemas.openxmlformats.org/officeDocument/2006/relationships/image" Target="../media/image12.jpg"/><Relationship Id="rId5" Type="http://schemas.openxmlformats.org/officeDocument/2006/relationships/image" Target="../media/image17.jpg"/><Relationship Id="rId6" Type="http://schemas.openxmlformats.org/officeDocument/2006/relationships/image" Target="../media/image20.jpg"/><Relationship Id="rId7" Type="http://schemas.openxmlformats.org/officeDocument/2006/relationships/image" Target="../media/image9.jpg"/><Relationship Id="rId8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1" Type="http://schemas.openxmlformats.org/officeDocument/2006/relationships/image" Target="../media/image13.png"/><Relationship Id="rId10" Type="http://schemas.openxmlformats.org/officeDocument/2006/relationships/image" Target="../media/image6.png"/><Relationship Id="rId12" Type="http://schemas.openxmlformats.org/officeDocument/2006/relationships/image" Target="../media/image19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7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ugs-forum.com" TargetMode="External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27953" l="18324" r="18203" t="5410"/>
          <a:stretch/>
        </p:blipFill>
        <p:spPr>
          <a:xfrm>
            <a:off x="5395836" y="168150"/>
            <a:ext cx="2774990" cy="29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819063" y="3202650"/>
            <a:ext cx="3928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</a:t>
            </a: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iate </a:t>
            </a:r>
            <a:r>
              <a:rPr b="1" lang="en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racker </a:t>
            </a:r>
            <a:r>
              <a:rPr b="1" lang="en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</a:t>
            </a: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sing </a:t>
            </a:r>
            <a:r>
              <a:rPr b="1" lang="en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b="1" lang="en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ocial media signals and </a:t>
            </a:r>
            <a:r>
              <a:rPr b="1" lang="en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AI</a:t>
            </a:r>
            <a:endParaRPr sz="2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-171250" y="867300"/>
            <a:ext cx="45855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1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goal is to raise awareness on the opioid crisis through creating a one-stop shop web application</a:t>
            </a:r>
            <a:endParaRPr b="1" sz="1616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16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217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16"/>
              <a:buFont typeface="Roboto"/>
              <a:buChar char="●"/>
            </a:pPr>
            <a:r>
              <a:rPr b="1" lang="en" sz="131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 novel social media discourse </a:t>
            </a:r>
            <a:r>
              <a:rPr b="1" lang="en" sz="131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r>
              <a:rPr b="1" lang="en" sz="131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through informative visualization using novel AI techniques</a:t>
            </a:r>
            <a:br>
              <a:rPr b="1" lang="en" sz="131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316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217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16"/>
              <a:buFont typeface="Roboto"/>
              <a:buChar char="●"/>
            </a:pPr>
            <a:r>
              <a:rPr b="1" lang="en" sz="131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Provide nearby </a:t>
            </a:r>
            <a:r>
              <a:rPr b="1" lang="en" sz="131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r>
              <a:rPr b="1" lang="en" sz="131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those looking for help</a:t>
            </a:r>
            <a:endParaRPr b="1" sz="1316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Topic Modeling Example</a:t>
            </a:r>
            <a:endParaRPr sz="1600"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00" y="115300"/>
            <a:ext cx="4619612" cy="4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Users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60700" y="1408400"/>
            <a:ext cx="86082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reddit data, we used upvotes and number of posts to curate a list of the active and liked members of the community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chose a few of the most significant members for their story to show how social media discourse can help people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Plotted sentiment of their these user’s significant posts over time to hopefully show a positive trend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Originally we plotted all post’s sentiment over time but found that plotting significant moments showed a better trend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6638"/>
          <a:stretch/>
        </p:blipFill>
        <p:spPr>
          <a:xfrm>
            <a:off x="1870147" y="3413900"/>
            <a:ext cx="2132853" cy="1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750" y="3413900"/>
            <a:ext cx="2090100" cy="15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Ritika’s Analysis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0" y="1259100"/>
            <a:ext cx="4525800" cy="38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erriweather"/>
                <a:ea typeface="Merriweather"/>
                <a:cs typeface="Merriweather"/>
                <a:sym typeface="Merriweather"/>
              </a:rPr>
              <a:t>Tracking Most Common Words Over Time</a:t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>
            <a:off x="4525925" y="1299600"/>
            <a:ext cx="0" cy="38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4"/>
          <p:cNvSpPr txBox="1"/>
          <p:nvPr/>
        </p:nvSpPr>
        <p:spPr>
          <a:xfrm>
            <a:off x="4526050" y="1259100"/>
            <a:ext cx="4617900" cy="38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erriweather"/>
                <a:ea typeface="Merriweather"/>
                <a:cs typeface="Merriweather"/>
                <a:sym typeface="Merriweather"/>
              </a:rPr>
              <a:t>BERTopic Over Time</a:t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847750" y="1972775"/>
            <a:ext cx="3051600" cy="498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Clean Submissions Data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866500" y="2760663"/>
            <a:ext cx="3014100" cy="498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Clean formatting of the data (punctuation, stop words, etc.)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889600" y="3493725"/>
            <a:ext cx="2967900" cy="49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Track number of words over years, store data as JSON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5" name="Google Shape;195;p24"/>
          <p:cNvCxnSpPr>
            <a:stCxn id="192" idx="2"/>
            <a:endCxn id="193" idx="0"/>
          </p:cNvCxnSpPr>
          <p:nvPr/>
        </p:nvCxnSpPr>
        <p:spPr>
          <a:xfrm>
            <a:off x="2373550" y="2471075"/>
            <a:ext cx="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4"/>
          <p:cNvCxnSpPr>
            <a:stCxn id="193" idx="2"/>
            <a:endCxn id="194" idx="0"/>
          </p:cNvCxnSpPr>
          <p:nvPr/>
        </p:nvCxnSpPr>
        <p:spPr>
          <a:xfrm>
            <a:off x="2373550" y="3258963"/>
            <a:ext cx="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4"/>
          <p:cNvSpPr/>
          <p:nvPr/>
        </p:nvSpPr>
        <p:spPr>
          <a:xfrm>
            <a:off x="5286775" y="2760663"/>
            <a:ext cx="3014100" cy="498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Clean formatting of the data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(stop words)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5268025" y="1972763"/>
            <a:ext cx="3051600" cy="498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Sample data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268025" y="3493725"/>
            <a:ext cx="2967900" cy="49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Run BERTopic over sampled data, generate HTML output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0" name="Google Shape;200;p24"/>
          <p:cNvCxnSpPr/>
          <p:nvPr/>
        </p:nvCxnSpPr>
        <p:spPr>
          <a:xfrm>
            <a:off x="6751975" y="2471075"/>
            <a:ext cx="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6751975" y="3258963"/>
            <a:ext cx="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50" y="831175"/>
            <a:ext cx="85584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229800" y="119950"/>
            <a:ext cx="26844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2913312" y="2777850"/>
            <a:ext cx="1517700" cy="2318100"/>
            <a:chOff x="0" y="823000"/>
            <a:chExt cx="1517700" cy="2318100"/>
          </a:xfrm>
        </p:grpSpPr>
        <p:pic>
          <p:nvPicPr>
            <p:cNvPr descr="profile image" id="73" name="Google Shape;7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223200"/>
              <a:ext cx="1517700" cy="1517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0" y="823000"/>
              <a:ext cx="151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Russell Harter</a:t>
              </a:r>
              <a:endParaRPr i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0" y="2740900"/>
              <a:ext cx="151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Team Lead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285300" y="601175"/>
            <a:ext cx="1505525" cy="2315497"/>
            <a:chOff x="-1616525" y="601388"/>
            <a:chExt cx="1505525" cy="2315497"/>
          </a:xfrm>
        </p:grpSpPr>
        <p:pic>
          <p:nvPicPr>
            <p:cNvPr id="77" name="Google Shape;77;p14"/>
            <p:cNvPicPr preferRelativeResize="0"/>
            <p:nvPr/>
          </p:nvPicPr>
          <p:blipFill rotWithShape="1">
            <a:blip r:embed="rId4">
              <a:alphaModFix/>
            </a:blip>
            <a:srcRect b="21770" l="930" r="-929" t="3951"/>
            <a:stretch/>
          </p:blipFill>
          <p:spPr>
            <a:xfrm>
              <a:off x="-1582326" y="1137458"/>
              <a:ext cx="1451100" cy="143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78" name="Google Shape;78;p14"/>
            <p:cNvSpPr txBox="1"/>
            <p:nvPr/>
          </p:nvSpPr>
          <p:spPr>
            <a:xfrm>
              <a:off x="-1616525" y="601388"/>
              <a:ext cx="1473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Ritika Brahmadesam</a:t>
              </a:r>
              <a:endParaRPr i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-1584600" y="2516684"/>
              <a:ext cx="147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456238" y="2872950"/>
            <a:ext cx="2052600" cy="2223000"/>
            <a:chOff x="6900" y="2825400"/>
            <a:chExt cx="2052600" cy="2223000"/>
          </a:xfrm>
        </p:grpSpPr>
        <p:pic>
          <p:nvPicPr>
            <p:cNvPr id="81" name="Google Shape;8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4338" y="3166075"/>
              <a:ext cx="1517700" cy="1517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2" name="Google Shape;82;p14"/>
            <p:cNvSpPr txBox="1"/>
            <p:nvPr/>
          </p:nvSpPr>
          <p:spPr>
            <a:xfrm>
              <a:off x="65400" y="2825400"/>
              <a:ext cx="193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Prof. Manikonda</a:t>
              </a:r>
              <a:endParaRPr i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6900" y="4648200"/>
              <a:ext cx="20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Technical Advisor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2090888" y="811038"/>
            <a:ext cx="1451100" cy="2279025"/>
            <a:chOff x="307650" y="3032325"/>
            <a:chExt cx="1451100" cy="2279025"/>
          </a:xfrm>
        </p:grpSpPr>
        <p:pic>
          <p:nvPicPr>
            <p:cNvPr id="85" name="Google Shape;85;p14"/>
            <p:cNvPicPr preferRelativeResize="0"/>
            <p:nvPr/>
          </p:nvPicPr>
          <p:blipFill rotWithShape="1">
            <a:blip r:embed="rId6">
              <a:alphaModFix/>
            </a:blip>
            <a:srcRect b="49796" l="18824" r="41610" t="20692"/>
            <a:stretch/>
          </p:blipFill>
          <p:spPr>
            <a:xfrm>
              <a:off x="307650" y="3373000"/>
              <a:ext cx="1451100" cy="13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6" name="Google Shape;86;p14"/>
            <p:cNvSpPr txBox="1"/>
            <p:nvPr/>
          </p:nvSpPr>
          <p:spPr>
            <a:xfrm>
              <a:off x="345300" y="3032325"/>
              <a:ext cx="137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Yashas Balaji</a:t>
              </a:r>
              <a:endParaRPr i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464250" y="4695750"/>
              <a:ext cx="1137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7496263" y="804100"/>
            <a:ext cx="1451100" cy="2292925"/>
            <a:chOff x="420825" y="2928025"/>
            <a:chExt cx="1451100" cy="2292925"/>
          </a:xfrm>
        </p:grpSpPr>
        <p:pic>
          <p:nvPicPr>
            <p:cNvPr descr="Profile photo of Noah Taylor" id="89" name="Google Shape;8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0825" y="3258888"/>
              <a:ext cx="1451100" cy="14511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0" name="Google Shape;90;p14"/>
            <p:cNvSpPr txBox="1"/>
            <p:nvPr/>
          </p:nvSpPr>
          <p:spPr>
            <a:xfrm>
              <a:off x="449775" y="2928025"/>
              <a:ext cx="139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Noah Taylor</a:t>
              </a:r>
              <a:endParaRPr i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506175" y="4605350"/>
              <a:ext cx="1280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Backend /</a:t>
              </a:r>
              <a:b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Scraping</a:t>
              </a:r>
              <a:endParaRPr/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5735825" y="793463"/>
            <a:ext cx="1517700" cy="2098800"/>
            <a:chOff x="366125" y="2893375"/>
            <a:chExt cx="1517700" cy="2098800"/>
          </a:xfrm>
        </p:grpSpPr>
        <p:pic>
          <p:nvPicPr>
            <p:cNvPr id="93" name="Google Shape;93;p14"/>
            <p:cNvPicPr preferRelativeResize="0"/>
            <p:nvPr/>
          </p:nvPicPr>
          <p:blipFill rotWithShape="1">
            <a:blip r:embed="rId8">
              <a:alphaModFix/>
            </a:blip>
            <a:srcRect b="35355" l="32360" r="31231" t="13875"/>
            <a:stretch/>
          </p:blipFill>
          <p:spPr>
            <a:xfrm>
              <a:off x="366125" y="3222137"/>
              <a:ext cx="1517700" cy="14532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4" name="Google Shape;94;p14"/>
            <p:cNvSpPr txBox="1"/>
            <p:nvPr/>
          </p:nvSpPr>
          <p:spPr>
            <a:xfrm>
              <a:off x="438725" y="2893375"/>
              <a:ext cx="137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Pranav Rana </a:t>
              </a:r>
              <a:endParaRPr i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567875" y="4591975"/>
              <a:ext cx="111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Scraping</a:t>
              </a:r>
              <a:endParaRPr/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3771413" y="811050"/>
            <a:ext cx="1650000" cy="2129775"/>
            <a:chOff x="3712050" y="885675"/>
            <a:chExt cx="1650000" cy="2129775"/>
          </a:xfrm>
        </p:grpSpPr>
        <p:pic>
          <p:nvPicPr>
            <p:cNvPr descr="Profile photo of Kalvin Ramiah" id="97" name="Google Shape;97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78188" y="1212638"/>
              <a:ext cx="1517700" cy="15177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8" name="Google Shape;98;p14"/>
            <p:cNvSpPr txBox="1"/>
            <p:nvPr/>
          </p:nvSpPr>
          <p:spPr>
            <a:xfrm>
              <a:off x="3712050" y="885675"/>
              <a:ext cx="165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Kalvin Ramiah</a:t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3942300" y="2615250"/>
              <a:ext cx="118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238375" y="1397700"/>
            <a:ext cx="87879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Communication: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Person / Discord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Primarily through small group meetings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Discord when needed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Website: GitHub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Typical github branch and PR management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Once a visualization was done, it was incorporated into the frontend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Analysis: GitHub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person worked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 their own branch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They are a “one and done” so they stay on their own branch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Hosted privately on Box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800" y="1397700"/>
            <a:ext cx="1246951" cy="9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779" y="2649175"/>
            <a:ext cx="1582295" cy="15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6001" y="4188151"/>
            <a:ext cx="823975" cy="8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466150" y="1313650"/>
            <a:ext cx="17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888850" y="1313650"/>
            <a:ext cx="17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191950" y="1356825"/>
            <a:ext cx="17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150" y="1800101"/>
            <a:ext cx="1034600" cy="103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400" y="2921950"/>
            <a:ext cx="1034600" cy="10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5157" y="3956546"/>
            <a:ext cx="1034600" cy="103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25" y="2718538"/>
            <a:ext cx="1853949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086" y="3467815"/>
            <a:ext cx="1487826" cy="531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935" y="4084474"/>
            <a:ext cx="1972150" cy="9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872" y="1803188"/>
            <a:ext cx="900269" cy="9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6605" y="2019625"/>
            <a:ext cx="1034600" cy="10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64601" y="3195402"/>
            <a:ext cx="1758601" cy="63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7336400" y="1356825"/>
            <a:ext cx="17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Scraping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572" y="1910913"/>
            <a:ext cx="900269" cy="986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utiful Soup 4 | Funthon" id="128" name="Google Shape;12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69875" y="2834725"/>
            <a:ext cx="2025125" cy="8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Reddit</a:t>
            </a:r>
            <a:endParaRPr sz="18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 set of data previously gathered by Prof. Manikonda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posts and comments from the r/opiates subreddit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 4 million entries spanning from around 2011 to 2020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public, high-profile, and active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100"/>
              <a:buChar char="○"/>
            </a:pPr>
            <a:r>
              <a:rPr lang="en"/>
              <a:t>More controlled and moderated </a:t>
            </a:r>
            <a:endParaRPr/>
          </a:p>
        </p:txBody>
      </p:sp>
      <p:sp>
        <p:nvSpPr>
          <p:cNvPr id="135" name="Google Shape;13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drugs-forum</a:t>
            </a:r>
            <a:endParaRPr sz="18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Discussion space for all aspects of recovery and drug use(medical and recreational)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Posts provide unique insight from strong community for commonly abused drugs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often highly knowledgeable and openly share personal experiences, harm reduction strategies, addiction support 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"/>
              <a:t>We aggregated a list of every post related to the 11 most commonly abused opioids</a:t>
            </a:r>
            <a:endParaRPr sz="1800"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450" y="4325088"/>
            <a:ext cx="738350" cy="7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11323" l="0" r="0" t="0"/>
          <a:stretch/>
        </p:blipFill>
        <p:spPr>
          <a:xfrm>
            <a:off x="5903525" y="4394225"/>
            <a:ext cx="2343150" cy="5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for drugs-forum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60700" y="1408400"/>
            <a:ext cx="8608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Created 11 files containing posts of the most commonly abused drugs that users discuss on drugs-forum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Used Beautiful Soup, a python library to extract HTML data, to collect data for every comment in every post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Dispersed time sleep functions throughout the program to avoid getting IP blocked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60700" y="4192575"/>
            <a:ext cx="84717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Script is designed to be run anywhere, anytime to collect up-to-date information (Can be ran on other subsections of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drugs-forum.com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Plans to host this information privately for future OPTUS-AI analysts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913" y="2229900"/>
            <a:ext cx="4083775" cy="2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and Geolocation Feature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Powered by FastAPI &amp; MongoDB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FastAPI </a:t>
            </a:r>
            <a:r>
              <a:rPr lang="en"/>
              <a:t>endpoints to access certain rehabilitation centers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Gathered Simple Title/Address set from Sobernation.com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Later retrieved more specific data from Google’s PlacesAPI like Reviews/Coordinates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Engineered feature to match a users given location to the nearest rehabilitation center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to expand upon this feature and match users by also using reviews/ratings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00" y="1350525"/>
            <a:ext cx="4527598" cy="338654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4925750" y="4737075"/>
            <a:ext cx="35679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Example Entry in Database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</a:t>
            </a:r>
            <a:r>
              <a:rPr lang="en"/>
              <a:t>Language</a:t>
            </a:r>
            <a:r>
              <a:rPr lang="en"/>
              <a:t> Processing (NLP) Techniques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360700" y="1408400"/>
            <a:ext cx="8608200" cy="3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NLP is a branch of Artificial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Intelligence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focuses on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Common base elements: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Tokenization: Splits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sentences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into tokens, most commonly words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Part-of-speech tagging: Identifies nouns,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verbs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adjectives, etc.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Named Entity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Recognition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Identifies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such as people or locations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Example: "Yesterday, Sarah and John traveled to Paris for a business meeting."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Tokenization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["Yesterday", ",", "Sarah", "and", "John", "traveled", "to", "Paris", "for", "a", "business", "meeting", "."]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Part-of-speech tagging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["Yesterday"(Noun), ","(Punctuation), "Sarah"(Proper Noun), "and"(Conjunction)...]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Named Entity Recognition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"Yesterday"(Date), "Sarah"(Person), "John"(Person), "Paris"(Location), "business meeting"(Event)]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NLP Techniques Used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-73175" y="1671625"/>
            <a:ext cx="4413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dentifies and categorizes opinions in text, quantifying </a:t>
            </a:r>
            <a:r>
              <a:rPr lang="en"/>
              <a:t>the</a:t>
            </a:r>
            <a:r>
              <a:rPr lang="en"/>
              <a:t> writer’s opinion from </a:t>
            </a:r>
            <a:r>
              <a:rPr lang="en"/>
              <a:t>very</a:t>
            </a:r>
            <a:r>
              <a:rPr lang="en"/>
              <a:t> negative (-1) to very positive (1)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rule-based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examples from Reddit comments: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“Looks awesome” -&gt; 1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“Works brilliantly with the jitters, and fleeting heart feeling.” -&gt; 0.9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“Too bad I don't have any :(“ -&gt; -0.725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“migraines are f****** awful” -&gt; -1</a:t>
            </a:r>
            <a:endParaRPr sz="1200"/>
          </a:p>
        </p:txBody>
      </p:sp>
      <p:sp>
        <p:nvSpPr>
          <p:cNvPr id="166" name="Google Shape;166;p21"/>
          <p:cNvSpPr txBox="1"/>
          <p:nvPr>
            <p:ph idx="2" type="body"/>
          </p:nvPr>
        </p:nvSpPr>
        <p:spPr>
          <a:xfrm>
            <a:off x="4756800" y="1645150"/>
            <a:ext cx="42165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modeling is used to uncover abstract topics within a collection of documents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NOT topic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Topic are generated only from text instead of being assigned to pre-made topics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1079725" y="1307825"/>
            <a:ext cx="210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919850" y="1307825"/>
            <a:ext cx="165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756800" y="2865775"/>
            <a:ext cx="43629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Utilizes more advanced steps: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 sentence embeddings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Turns sentences into vectors of numbers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 the vectors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lphaLcPeriod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Groups embeddings into distinct clusters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Interpret and weight those clusters into topics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