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16"/>
  </p:notesMasterIdLst>
  <p:handoutMasterIdLst>
    <p:handoutMasterId r:id="rId17"/>
  </p:handoutMasterIdLst>
  <p:sldIdLst>
    <p:sldId id="342" r:id="rId5"/>
    <p:sldId id="384" r:id="rId6"/>
    <p:sldId id="359" r:id="rId7"/>
    <p:sldId id="373" r:id="rId8"/>
    <p:sldId id="374" r:id="rId9"/>
    <p:sldId id="375" r:id="rId10"/>
    <p:sldId id="365" r:id="rId11"/>
    <p:sldId id="376" r:id="rId12"/>
    <p:sldId id="385" r:id="rId13"/>
    <p:sldId id="383" r:id="rId14"/>
    <p:sldId id="3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95E824A6-851D-D71F-9E58-76A985C03DC9}" name="russell bracey" initials="rb" userId="94303c0d8e518ae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3FBFE"/>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386" autoAdjust="0"/>
  </p:normalViewPr>
  <p:slideViewPr>
    <p:cSldViewPr snapToGrid="0" snapToObjects="1" showGuides="1">
      <p:cViewPr varScale="1">
        <p:scale>
          <a:sx n="91" d="100"/>
          <a:sy n="91" d="100"/>
        </p:scale>
        <p:origin x="796" y="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E7EF3-F9B4-4323-AF42-68552CBB01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C31E50-D2E9-4922-A7A7-D5F27DD86FD5}">
      <dgm:prSet/>
      <dgm:spPr/>
      <dgm:t>
        <a:bodyPr/>
        <a:lstStyle/>
        <a:p>
          <a:r>
            <a:rPr lang="en-US" dirty="0"/>
            <a:t>Find correlation between suicide and internet usage across all countries.</a:t>
          </a:r>
        </a:p>
      </dgm:t>
    </dgm:pt>
    <dgm:pt modelId="{AE58111C-8454-4946-A147-A55ED5F13ED4}" type="parTrans" cxnId="{BF5A1C46-D301-43F7-A8E0-468FBBF9E6B0}">
      <dgm:prSet/>
      <dgm:spPr/>
      <dgm:t>
        <a:bodyPr/>
        <a:lstStyle/>
        <a:p>
          <a:endParaRPr lang="en-US"/>
        </a:p>
      </dgm:t>
    </dgm:pt>
    <dgm:pt modelId="{E7D639D6-B07A-4997-8F6D-AC69D05934AF}" type="sibTrans" cxnId="{BF5A1C46-D301-43F7-A8E0-468FBBF9E6B0}">
      <dgm:prSet/>
      <dgm:spPr/>
      <dgm:t>
        <a:bodyPr/>
        <a:lstStyle/>
        <a:p>
          <a:endParaRPr lang="en-US"/>
        </a:p>
      </dgm:t>
    </dgm:pt>
    <dgm:pt modelId="{9C2BBEFA-C27F-4203-96AD-BF018211D961}">
      <dgm:prSet/>
      <dgm:spPr/>
      <dgm:t>
        <a:bodyPr/>
        <a:lstStyle/>
        <a:p>
          <a:r>
            <a:rPr lang="en-US" dirty="0"/>
            <a:t>Find correlation for the United States between internet usage and suicide.</a:t>
          </a:r>
        </a:p>
      </dgm:t>
    </dgm:pt>
    <dgm:pt modelId="{8EAB3DA3-ACDE-4804-832E-52213D3ABE93}" type="parTrans" cxnId="{75AE459C-550F-4457-8AB5-2150095F7EB9}">
      <dgm:prSet/>
      <dgm:spPr/>
      <dgm:t>
        <a:bodyPr/>
        <a:lstStyle/>
        <a:p>
          <a:endParaRPr lang="en-US"/>
        </a:p>
      </dgm:t>
    </dgm:pt>
    <dgm:pt modelId="{45D98791-CFF0-4FFC-97F2-FE5F6A706013}" type="sibTrans" cxnId="{75AE459C-550F-4457-8AB5-2150095F7EB9}">
      <dgm:prSet/>
      <dgm:spPr/>
      <dgm:t>
        <a:bodyPr/>
        <a:lstStyle/>
        <a:p>
          <a:endParaRPr lang="en-US"/>
        </a:p>
      </dgm:t>
    </dgm:pt>
    <dgm:pt modelId="{8F6441D2-FCCD-479E-958E-271DC854D043}">
      <dgm:prSet/>
      <dgm:spPr/>
      <dgm:t>
        <a:bodyPr/>
        <a:lstStyle/>
        <a:p>
          <a:r>
            <a:rPr lang="en-US"/>
            <a:t>Look into the history of suicide in the United States.</a:t>
          </a:r>
        </a:p>
      </dgm:t>
    </dgm:pt>
    <dgm:pt modelId="{D08D2F57-737A-4A34-B30E-20F3C15ED4B5}" type="parTrans" cxnId="{4C5F808F-B76F-43DE-8C97-16CA4DF83D49}">
      <dgm:prSet/>
      <dgm:spPr/>
      <dgm:t>
        <a:bodyPr/>
        <a:lstStyle/>
        <a:p>
          <a:endParaRPr lang="en-US"/>
        </a:p>
      </dgm:t>
    </dgm:pt>
    <dgm:pt modelId="{B96259C1-BE6A-4CCA-9918-02A47797D849}" type="sibTrans" cxnId="{4C5F808F-B76F-43DE-8C97-16CA4DF83D49}">
      <dgm:prSet/>
      <dgm:spPr/>
      <dgm:t>
        <a:bodyPr/>
        <a:lstStyle/>
        <a:p>
          <a:endParaRPr lang="en-US"/>
        </a:p>
      </dgm:t>
    </dgm:pt>
    <dgm:pt modelId="{9BE3505A-6793-4AF5-AC45-005A56B3E19B}">
      <dgm:prSet/>
      <dgm:spPr/>
      <dgm:t>
        <a:bodyPr/>
        <a:lstStyle/>
        <a:p>
          <a:r>
            <a:rPr lang="en-US" dirty="0"/>
            <a:t>Look at historic suicide rates by age categories.</a:t>
          </a:r>
        </a:p>
      </dgm:t>
    </dgm:pt>
    <dgm:pt modelId="{573F05DA-3AAC-4F8C-9A1E-9DCB0A372C9A}" type="parTrans" cxnId="{1D08E1A0-4E20-45DB-8C5B-35C727891AD0}">
      <dgm:prSet/>
      <dgm:spPr/>
      <dgm:t>
        <a:bodyPr/>
        <a:lstStyle/>
        <a:p>
          <a:endParaRPr lang="en-US"/>
        </a:p>
      </dgm:t>
    </dgm:pt>
    <dgm:pt modelId="{B5F69AA4-51BC-4D4E-867F-388D742DF35B}" type="sibTrans" cxnId="{1D08E1A0-4E20-45DB-8C5B-35C727891AD0}">
      <dgm:prSet/>
      <dgm:spPr/>
      <dgm:t>
        <a:bodyPr/>
        <a:lstStyle/>
        <a:p>
          <a:endParaRPr lang="en-US"/>
        </a:p>
      </dgm:t>
    </dgm:pt>
    <dgm:pt modelId="{84D86059-E4E0-4EEF-9B7E-6907EF75309E}">
      <dgm:prSet/>
      <dgm:spPr/>
      <dgm:t>
        <a:bodyPr/>
        <a:lstStyle/>
        <a:p>
          <a:r>
            <a:rPr lang="en-US" dirty="0"/>
            <a:t>Find correlations between Social Media platforms and suicide rates in the United States.</a:t>
          </a:r>
        </a:p>
      </dgm:t>
    </dgm:pt>
    <dgm:pt modelId="{D7214E2F-8292-4B55-BC3F-685483824573}" type="parTrans" cxnId="{4D49F631-3664-4BF0-8EBB-F5F1DB36AEAD}">
      <dgm:prSet/>
      <dgm:spPr/>
      <dgm:t>
        <a:bodyPr/>
        <a:lstStyle/>
        <a:p>
          <a:endParaRPr lang="en-US"/>
        </a:p>
      </dgm:t>
    </dgm:pt>
    <dgm:pt modelId="{31871152-7FAE-48E2-83C1-73213FED0278}" type="sibTrans" cxnId="{4D49F631-3664-4BF0-8EBB-F5F1DB36AEAD}">
      <dgm:prSet/>
      <dgm:spPr/>
      <dgm:t>
        <a:bodyPr/>
        <a:lstStyle/>
        <a:p>
          <a:endParaRPr lang="en-US"/>
        </a:p>
      </dgm:t>
    </dgm:pt>
    <dgm:pt modelId="{8BD74CF6-97FE-4C9C-807F-7EC429519AD2}">
      <dgm:prSet/>
      <dgm:spPr/>
      <dgm:t>
        <a:bodyPr/>
        <a:lstStyle/>
        <a:p>
          <a:r>
            <a:rPr lang="en-US"/>
            <a:t>Conclusion</a:t>
          </a:r>
        </a:p>
      </dgm:t>
    </dgm:pt>
    <dgm:pt modelId="{ED71C3F3-4F10-4749-9F90-9A9E7960CD0A}" type="parTrans" cxnId="{12AB371E-C8F1-4C6D-A800-008F245B7310}">
      <dgm:prSet/>
      <dgm:spPr/>
      <dgm:t>
        <a:bodyPr/>
        <a:lstStyle/>
        <a:p>
          <a:endParaRPr lang="en-US"/>
        </a:p>
      </dgm:t>
    </dgm:pt>
    <dgm:pt modelId="{E8922C05-D4D4-4646-AD25-0D20F53A668A}" type="sibTrans" cxnId="{12AB371E-C8F1-4C6D-A800-008F245B7310}">
      <dgm:prSet/>
      <dgm:spPr/>
      <dgm:t>
        <a:bodyPr/>
        <a:lstStyle/>
        <a:p>
          <a:endParaRPr lang="en-US"/>
        </a:p>
      </dgm:t>
    </dgm:pt>
    <dgm:pt modelId="{C67CD8A4-990D-4C62-B432-AB399819B26B}" type="pres">
      <dgm:prSet presAssocID="{624E7EF3-F9B4-4323-AF42-68552CBB0123}" presName="linear" presStyleCnt="0">
        <dgm:presLayoutVars>
          <dgm:animLvl val="lvl"/>
          <dgm:resizeHandles val="exact"/>
        </dgm:presLayoutVars>
      </dgm:prSet>
      <dgm:spPr/>
    </dgm:pt>
    <dgm:pt modelId="{058B175C-7B56-4D91-BA30-AF1B6D9CF720}" type="pres">
      <dgm:prSet presAssocID="{8BC31E50-D2E9-4922-A7A7-D5F27DD86FD5}" presName="parentText" presStyleLbl="node1" presStyleIdx="0" presStyleCnt="6">
        <dgm:presLayoutVars>
          <dgm:chMax val="0"/>
          <dgm:bulletEnabled val="1"/>
        </dgm:presLayoutVars>
      </dgm:prSet>
      <dgm:spPr/>
    </dgm:pt>
    <dgm:pt modelId="{E491F9FD-6ABF-4A6F-83BE-D2C654A6D961}" type="pres">
      <dgm:prSet presAssocID="{E7D639D6-B07A-4997-8F6D-AC69D05934AF}" presName="spacer" presStyleCnt="0"/>
      <dgm:spPr/>
    </dgm:pt>
    <dgm:pt modelId="{FD95EB36-D13C-4C08-BD4E-2CB4936BA9AC}" type="pres">
      <dgm:prSet presAssocID="{9C2BBEFA-C27F-4203-96AD-BF018211D961}" presName="parentText" presStyleLbl="node1" presStyleIdx="1" presStyleCnt="6">
        <dgm:presLayoutVars>
          <dgm:chMax val="0"/>
          <dgm:bulletEnabled val="1"/>
        </dgm:presLayoutVars>
      </dgm:prSet>
      <dgm:spPr/>
    </dgm:pt>
    <dgm:pt modelId="{8F83D0FC-1ED6-4E52-8234-F7EE92E8E4C6}" type="pres">
      <dgm:prSet presAssocID="{45D98791-CFF0-4FFC-97F2-FE5F6A706013}" presName="spacer" presStyleCnt="0"/>
      <dgm:spPr/>
    </dgm:pt>
    <dgm:pt modelId="{2FDE479A-52FB-4285-B5E1-7478829B193E}" type="pres">
      <dgm:prSet presAssocID="{8F6441D2-FCCD-479E-958E-271DC854D043}" presName="parentText" presStyleLbl="node1" presStyleIdx="2" presStyleCnt="6">
        <dgm:presLayoutVars>
          <dgm:chMax val="0"/>
          <dgm:bulletEnabled val="1"/>
        </dgm:presLayoutVars>
      </dgm:prSet>
      <dgm:spPr/>
    </dgm:pt>
    <dgm:pt modelId="{360D9C7D-BE69-4946-B0A2-17C0696D9F8B}" type="pres">
      <dgm:prSet presAssocID="{B96259C1-BE6A-4CCA-9918-02A47797D849}" presName="spacer" presStyleCnt="0"/>
      <dgm:spPr/>
    </dgm:pt>
    <dgm:pt modelId="{97B60E92-2058-4D3F-864C-901FF87B176F}" type="pres">
      <dgm:prSet presAssocID="{9BE3505A-6793-4AF5-AC45-005A56B3E19B}" presName="parentText" presStyleLbl="node1" presStyleIdx="3" presStyleCnt="6">
        <dgm:presLayoutVars>
          <dgm:chMax val="0"/>
          <dgm:bulletEnabled val="1"/>
        </dgm:presLayoutVars>
      </dgm:prSet>
      <dgm:spPr/>
    </dgm:pt>
    <dgm:pt modelId="{F2FBBB3C-0FD6-4B59-A64E-C43ABE7F8010}" type="pres">
      <dgm:prSet presAssocID="{B5F69AA4-51BC-4D4E-867F-388D742DF35B}" presName="spacer" presStyleCnt="0"/>
      <dgm:spPr/>
    </dgm:pt>
    <dgm:pt modelId="{0E678037-8D64-410F-AFFF-F1554E666679}" type="pres">
      <dgm:prSet presAssocID="{84D86059-E4E0-4EEF-9B7E-6907EF75309E}" presName="parentText" presStyleLbl="node1" presStyleIdx="4" presStyleCnt="6">
        <dgm:presLayoutVars>
          <dgm:chMax val="0"/>
          <dgm:bulletEnabled val="1"/>
        </dgm:presLayoutVars>
      </dgm:prSet>
      <dgm:spPr/>
    </dgm:pt>
    <dgm:pt modelId="{836E934D-62BD-48C6-833B-D6034998B517}" type="pres">
      <dgm:prSet presAssocID="{31871152-7FAE-48E2-83C1-73213FED0278}" presName="spacer" presStyleCnt="0"/>
      <dgm:spPr/>
    </dgm:pt>
    <dgm:pt modelId="{9BAD3B08-8486-480A-90D3-85E470F041CD}" type="pres">
      <dgm:prSet presAssocID="{8BD74CF6-97FE-4C9C-807F-7EC429519AD2}" presName="parentText" presStyleLbl="node1" presStyleIdx="5" presStyleCnt="6">
        <dgm:presLayoutVars>
          <dgm:chMax val="0"/>
          <dgm:bulletEnabled val="1"/>
        </dgm:presLayoutVars>
      </dgm:prSet>
      <dgm:spPr/>
    </dgm:pt>
  </dgm:ptLst>
  <dgm:cxnLst>
    <dgm:cxn modelId="{12AB371E-C8F1-4C6D-A800-008F245B7310}" srcId="{624E7EF3-F9B4-4323-AF42-68552CBB0123}" destId="{8BD74CF6-97FE-4C9C-807F-7EC429519AD2}" srcOrd="5" destOrd="0" parTransId="{ED71C3F3-4F10-4749-9F90-9A9E7960CD0A}" sibTransId="{E8922C05-D4D4-4646-AD25-0D20F53A668A}"/>
    <dgm:cxn modelId="{976FC52E-3F68-4C78-A890-BB4B12DB56E0}" type="presOf" srcId="{8BC31E50-D2E9-4922-A7A7-D5F27DD86FD5}" destId="{058B175C-7B56-4D91-BA30-AF1B6D9CF720}" srcOrd="0" destOrd="0" presId="urn:microsoft.com/office/officeart/2005/8/layout/vList2"/>
    <dgm:cxn modelId="{4D49F631-3664-4BF0-8EBB-F5F1DB36AEAD}" srcId="{624E7EF3-F9B4-4323-AF42-68552CBB0123}" destId="{84D86059-E4E0-4EEF-9B7E-6907EF75309E}" srcOrd="4" destOrd="0" parTransId="{D7214E2F-8292-4B55-BC3F-685483824573}" sibTransId="{31871152-7FAE-48E2-83C1-73213FED0278}"/>
    <dgm:cxn modelId="{BF5A1C46-D301-43F7-A8E0-468FBBF9E6B0}" srcId="{624E7EF3-F9B4-4323-AF42-68552CBB0123}" destId="{8BC31E50-D2E9-4922-A7A7-D5F27DD86FD5}" srcOrd="0" destOrd="0" parTransId="{AE58111C-8454-4946-A147-A55ED5F13ED4}" sibTransId="{E7D639D6-B07A-4997-8F6D-AC69D05934AF}"/>
    <dgm:cxn modelId="{CD2C826F-5D73-4EE9-A8FC-741C9E55307A}" type="presOf" srcId="{84D86059-E4E0-4EEF-9B7E-6907EF75309E}" destId="{0E678037-8D64-410F-AFFF-F1554E666679}" srcOrd="0" destOrd="0" presId="urn:microsoft.com/office/officeart/2005/8/layout/vList2"/>
    <dgm:cxn modelId="{F30C007A-1154-40FD-9E87-AE04D1221C64}" type="presOf" srcId="{9BE3505A-6793-4AF5-AC45-005A56B3E19B}" destId="{97B60E92-2058-4D3F-864C-901FF87B176F}" srcOrd="0" destOrd="0" presId="urn:microsoft.com/office/officeart/2005/8/layout/vList2"/>
    <dgm:cxn modelId="{4C5F808F-B76F-43DE-8C97-16CA4DF83D49}" srcId="{624E7EF3-F9B4-4323-AF42-68552CBB0123}" destId="{8F6441D2-FCCD-479E-958E-271DC854D043}" srcOrd="2" destOrd="0" parTransId="{D08D2F57-737A-4A34-B30E-20F3C15ED4B5}" sibTransId="{B96259C1-BE6A-4CCA-9918-02A47797D849}"/>
    <dgm:cxn modelId="{07CCF89B-75EB-4042-B332-229F6C6A5919}" type="presOf" srcId="{9C2BBEFA-C27F-4203-96AD-BF018211D961}" destId="{FD95EB36-D13C-4C08-BD4E-2CB4936BA9AC}" srcOrd="0" destOrd="0" presId="urn:microsoft.com/office/officeart/2005/8/layout/vList2"/>
    <dgm:cxn modelId="{75AE459C-550F-4457-8AB5-2150095F7EB9}" srcId="{624E7EF3-F9B4-4323-AF42-68552CBB0123}" destId="{9C2BBEFA-C27F-4203-96AD-BF018211D961}" srcOrd="1" destOrd="0" parTransId="{8EAB3DA3-ACDE-4804-832E-52213D3ABE93}" sibTransId="{45D98791-CFF0-4FFC-97F2-FE5F6A706013}"/>
    <dgm:cxn modelId="{1D08E1A0-4E20-45DB-8C5B-35C727891AD0}" srcId="{624E7EF3-F9B4-4323-AF42-68552CBB0123}" destId="{9BE3505A-6793-4AF5-AC45-005A56B3E19B}" srcOrd="3" destOrd="0" parTransId="{573F05DA-3AAC-4F8C-9A1E-9DCB0A372C9A}" sibTransId="{B5F69AA4-51BC-4D4E-867F-388D742DF35B}"/>
    <dgm:cxn modelId="{B586A3D4-D618-4C19-8EF8-94B2966A01A6}" type="presOf" srcId="{8BD74CF6-97FE-4C9C-807F-7EC429519AD2}" destId="{9BAD3B08-8486-480A-90D3-85E470F041CD}" srcOrd="0" destOrd="0" presId="urn:microsoft.com/office/officeart/2005/8/layout/vList2"/>
    <dgm:cxn modelId="{B06C2BE3-5D55-40E6-B257-261B9D053380}" type="presOf" srcId="{8F6441D2-FCCD-479E-958E-271DC854D043}" destId="{2FDE479A-52FB-4285-B5E1-7478829B193E}" srcOrd="0" destOrd="0" presId="urn:microsoft.com/office/officeart/2005/8/layout/vList2"/>
    <dgm:cxn modelId="{DDEF60E4-A612-4A06-BEAF-E0B524CC43C9}" type="presOf" srcId="{624E7EF3-F9B4-4323-AF42-68552CBB0123}" destId="{C67CD8A4-990D-4C62-B432-AB399819B26B}" srcOrd="0" destOrd="0" presId="urn:microsoft.com/office/officeart/2005/8/layout/vList2"/>
    <dgm:cxn modelId="{D3C0692F-33DD-4551-94A0-E4C966ABC5B4}" type="presParOf" srcId="{C67CD8A4-990D-4C62-B432-AB399819B26B}" destId="{058B175C-7B56-4D91-BA30-AF1B6D9CF720}" srcOrd="0" destOrd="0" presId="urn:microsoft.com/office/officeart/2005/8/layout/vList2"/>
    <dgm:cxn modelId="{A09764BA-B858-49BE-A8FA-E5A88B61BFF6}" type="presParOf" srcId="{C67CD8A4-990D-4C62-B432-AB399819B26B}" destId="{E491F9FD-6ABF-4A6F-83BE-D2C654A6D961}" srcOrd="1" destOrd="0" presId="urn:microsoft.com/office/officeart/2005/8/layout/vList2"/>
    <dgm:cxn modelId="{965559CD-D3EB-4C3E-9DE7-A91E6BB3BCC7}" type="presParOf" srcId="{C67CD8A4-990D-4C62-B432-AB399819B26B}" destId="{FD95EB36-D13C-4C08-BD4E-2CB4936BA9AC}" srcOrd="2" destOrd="0" presId="urn:microsoft.com/office/officeart/2005/8/layout/vList2"/>
    <dgm:cxn modelId="{BE365727-97DC-4B64-88BF-30B9EF979DE3}" type="presParOf" srcId="{C67CD8A4-990D-4C62-B432-AB399819B26B}" destId="{8F83D0FC-1ED6-4E52-8234-F7EE92E8E4C6}" srcOrd="3" destOrd="0" presId="urn:microsoft.com/office/officeart/2005/8/layout/vList2"/>
    <dgm:cxn modelId="{156BE8E0-ED4C-4A0F-98D9-4F50B8671F18}" type="presParOf" srcId="{C67CD8A4-990D-4C62-B432-AB399819B26B}" destId="{2FDE479A-52FB-4285-B5E1-7478829B193E}" srcOrd="4" destOrd="0" presId="urn:microsoft.com/office/officeart/2005/8/layout/vList2"/>
    <dgm:cxn modelId="{7AC41DF3-175A-4FCB-BBC5-2264BE6E81BD}" type="presParOf" srcId="{C67CD8A4-990D-4C62-B432-AB399819B26B}" destId="{360D9C7D-BE69-4946-B0A2-17C0696D9F8B}" srcOrd="5" destOrd="0" presId="urn:microsoft.com/office/officeart/2005/8/layout/vList2"/>
    <dgm:cxn modelId="{C41835D9-00FF-4493-9444-2C18313F11FE}" type="presParOf" srcId="{C67CD8A4-990D-4C62-B432-AB399819B26B}" destId="{97B60E92-2058-4D3F-864C-901FF87B176F}" srcOrd="6" destOrd="0" presId="urn:microsoft.com/office/officeart/2005/8/layout/vList2"/>
    <dgm:cxn modelId="{B5D1F23A-3F1B-485F-9571-267D5CFD7D7E}" type="presParOf" srcId="{C67CD8A4-990D-4C62-B432-AB399819B26B}" destId="{F2FBBB3C-0FD6-4B59-A64E-C43ABE7F8010}" srcOrd="7" destOrd="0" presId="urn:microsoft.com/office/officeart/2005/8/layout/vList2"/>
    <dgm:cxn modelId="{3607041E-7CC0-4459-AEFF-2EB2402EE92A}" type="presParOf" srcId="{C67CD8A4-990D-4C62-B432-AB399819B26B}" destId="{0E678037-8D64-410F-AFFF-F1554E666679}" srcOrd="8" destOrd="0" presId="urn:microsoft.com/office/officeart/2005/8/layout/vList2"/>
    <dgm:cxn modelId="{7C55818F-1477-4EE3-9E92-94C9E331C524}" type="presParOf" srcId="{C67CD8A4-990D-4C62-B432-AB399819B26B}" destId="{836E934D-62BD-48C6-833B-D6034998B517}" srcOrd="9" destOrd="0" presId="urn:microsoft.com/office/officeart/2005/8/layout/vList2"/>
    <dgm:cxn modelId="{5F20DC55-D8C6-4E2B-98BD-279CA32A137A}" type="presParOf" srcId="{C67CD8A4-990D-4C62-B432-AB399819B26B}" destId="{9BAD3B08-8486-480A-90D3-85E470F041CD}" srcOrd="1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B175C-7B56-4D91-BA30-AF1B6D9CF720}">
      <dsp:nvSpPr>
        <dsp:cNvPr id="0" name=""/>
        <dsp:cNvSpPr/>
      </dsp:nvSpPr>
      <dsp:spPr>
        <a:xfrm>
          <a:off x="0" y="432058"/>
          <a:ext cx="5166255"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Find correlation between suicide and internet usage across all countries.</a:t>
          </a:r>
        </a:p>
      </dsp:txBody>
      <dsp:txXfrm>
        <a:off x="33012" y="465070"/>
        <a:ext cx="5100231" cy="610236"/>
      </dsp:txXfrm>
    </dsp:sp>
    <dsp:sp modelId="{FD95EB36-D13C-4C08-BD4E-2CB4936BA9AC}">
      <dsp:nvSpPr>
        <dsp:cNvPr id="0" name=""/>
        <dsp:cNvSpPr/>
      </dsp:nvSpPr>
      <dsp:spPr>
        <a:xfrm>
          <a:off x="0" y="1157278"/>
          <a:ext cx="5166255"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Find correlation for the United States between internet usage and suicide.</a:t>
          </a:r>
        </a:p>
      </dsp:txBody>
      <dsp:txXfrm>
        <a:off x="33012" y="1190290"/>
        <a:ext cx="5100231" cy="610236"/>
      </dsp:txXfrm>
    </dsp:sp>
    <dsp:sp modelId="{2FDE479A-52FB-4285-B5E1-7478829B193E}">
      <dsp:nvSpPr>
        <dsp:cNvPr id="0" name=""/>
        <dsp:cNvSpPr/>
      </dsp:nvSpPr>
      <dsp:spPr>
        <a:xfrm>
          <a:off x="0" y="1882498"/>
          <a:ext cx="5166255"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Look into the history of suicide in the United States.</a:t>
          </a:r>
        </a:p>
      </dsp:txBody>
      <dsp:txXfrm>
        <a:off x="33012" y="1915510"/>
        <a:ext cx="5100231" cy="610236"/>
      </dsp:txXfrm>
    </dsp:sp>
    <dsp:sp modelId="{97B60E92-2058-4D3F-864C-901FF87B176F}">
      <dsp:nvSpPr>
        <dsp:cNvPr id="0" name=""/>
        <dsp:cNvSpPr/>
      </dsp:nvSpPr>
      <dsp:spPr>
        <a:xfrm>
          <a:off x="0" y="2607718"/>
          <a:ext cx="5166255"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Look at historic suicide rates by age categories.</a:t>
          </a:r>
        </a:p>
      </dsp:txBody>
      <dsp:txXfrm>
        <a:off x="33012" y="2640730"/>
        <a:ext cx="5100231" cy="610236"/>
      </dsp:txXfrm>
    </dsp:sp>
    <dsp:sp modelId="{0E678037-8D64-410F-AFFF-F1554E666679}">
      <dsp:nvSpPr>
        <dsp:cNvPr id="0" name=""/>
        <dsp:cNvSpPr/>
      </dsp:nvSpPr>
      <dsp:spPr>
        <a:xfrm>
          <a:off x="0" y="3332938"/>
          <a:ext cx="5166255"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Find correlations between Social Media platforms and suicide rates in the United States.</a:t>
          </a:r>
        </a:p>
      </dsp:txBody>
      <dsp:txXfrm>
        <a:off x="33012" y="3365950"/>
        <a:ext cx="5100231" cy="610236"/>
      </dsp:txXfrm>
    </dsp:sp>
    <dsp:sp modelId="{9BAD3B08-8486-480A-90D3-85E470F041CD}">
      <dsp:nvSpPr>
        <dsp:cNvPr id="0" name=""/>
        <dsp:cNvSpPr/>
      </dsp:nvSpPr>
      <dsp:spPr>
        <a:xfrm>
          <a:off x="0" y="4058158"/>
          <a:ext cx="5166255"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Conclusion</a:t>
          </a:r>
        </a:p>
      </dsp:txBody>
      <dsp:txXfrm>
        <a:off x="33012" y="4091170"/>
        <a:ext cx="5100231"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4/25/2024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73114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00768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4072562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457703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10196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56102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5557302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877854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7207882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4662062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275173345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43174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57678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2485379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515613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78360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2444560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82814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6104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616579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144771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5664809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5AB6F5-55BC-479B-A950-4DFF7513BCDC}" type="datetimeFigureOut">
              <a:rPr lang="en-US" smtClean="0"/>
              <a:t>4/25/2024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7525D7-9BDC-4075-9FD0-F3AB278540AE}" type="slidenum">
              <a:rPr lang="en-US" smtClean="0"/>
              <a:t>‹#›</a:t>
            </a:fld>
            <a:endParaRPr lang="en-US"/>
          </a:p>
        </p:txBody>
      </p:sp>
      <p:pic>
        <p:nvPicPr>
          <p:cNvPr id="3" name="Picture 2">
            <a:extLst>
              <a:ext uri="{FF2B5EF4-FFF2-40B4-BE49-F238E27FC236}">
                <a16:creationId xmlns:a16="http://schemas.microsoft.com/office/drawing/2014/main" id="{51B893F1-45EC-49BE-BA1F-755282D2B97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Tree>
    <p:extLst>
      <p:ext uri="{BB962C8B-B14F-4D97-AF65-F5344CB8AC3E}">
        <p14:creationId xmlns:p14="http://schemas.microsoft.com/office/powerpoint/2010/main" val="28825132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137380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987070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921004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72463028"/>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4" r:id="rId19"/>
    <p:sldLayoutId id="2147483855" r:id="rId20"/>
    <p:sldLayoutId id="2147483856" r:id="rId21"/>
    <p:sldLayoutId id="2147483857" r:id="rId22"/>
    <p:sldLayoutId id="2147483858" r:id="rId23"/>
    <p:sldLayoutId id="2147483859" r:id="rId24"/>
    <p:sldLayoutId id="2147483679" r:id="rId25"/>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8" Type="http://schemas.openxmlformats.org/officeDocument/2006/relationships/image" Target="../media/image23.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6.tmp"/><Relationship Id="rId5" Type="http://schemas.openxmlformats.org/officeDocument/2006/relationships/image" Target="../media/image3.png"/><Relationship Id="rId10" Type="http://schemas.openxmlformats.org/officeDocument/2006/relationships/image" Target="../media/image25.tmp"/><Relationship Id="rId4" Type="http://schemas.openxmlformats.org/officeDocument/2006/relationships/image" Target="../media/image2.png"/><Relationship Id="rId9" Type="http://schemas.openxmlformats.org/officeDocument/2006/relationships/image" Target="../media/image24.tmp"/></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13"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diagramQuickStyle" Target="../diagrams/quickStyle1.xml"/><Relationship Id="rId5" Type="http://schemas.openxmlformats.org/officeDocument/2006/relationships/image" Target="../media/image3.png"/><Relationship Id="rId10" Type="http://schemas.openxmlformats.org/officeDocument/2006/relationships/diagramLayout" Target="../diagrams/layout1.xml"/><Relationship Id="rId4" Type="http://schemas.openxmlformats.org/officeDocument/2006/relationships/image" Target="../media/image2.png"/><Relationship Id="rId9" Type="http://schemas.openxmlformats.org/officeDocument/2006/relationships/diagramData" Target="../diagrams/data1.xml"/><Relationship Id="rId1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tmp"/><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tmp"/><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tmp"/><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7.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8.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 Id="rId5" Type="http://schemas.openxmlformats.org/officeDocument/2006/relationships/image" Target="../media/image22.tmp"/><Relationship Id="rId4" Type="http://schemas.openxmlformats.org/officeDocument/2006/relationships/image" Target="../media/image21.tm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gn="l">
              <a:lnSpc>
                <a:spcPct val="90000"/>
              </a:lnSpc>
            </a:pPr>
            <a:r>
              <a:rPr lang="en-US" sz="4500" dirty="0">
                <a:solidFill>
                  <a:srgbClr val="EBEBEB"/>
                </a:solidFill>
              </a:rPr>
              <a:t>Suicides correlation to internet Usage and Social Media.</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4872012" y="4777380"/>
            <a:ext cx="5222326" cy="861420"/>
          </a:xfrm>
        </p:spPr>
        <p:txBody>
          <a:bodyPr vert="horz" lIns="91440" tIns="45720" rIns="91440" bIns="45720" rtlCol="0" anchor="t">
            <a:normAutofit/>
          </a:bodyPr>
          <a:lstStyle/>
          <a:p>
            <a:pPr algn="l">
              <a:lnSpc>
                <a:spcPct val="90000"/>
              </a:lnSpc>
            </a:pPr>
            <a:r>
              <a:rPr lang="en-US" sz="1700" dirty="0">
                <a:solidFill>
                  <a:schemeClr val="tx2">
                    <a:lumMod val="40000"/>
                    <a:lumOff val="60000"/>
                  </a:schemeClr>
                </a:solidFill>
                <a:cs typeface="+mj-cs"/>
              </a:rPr>
              <a:t>A dive into technologies impact on our mental Health</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 name="TextBox 1">
            <a:extLst>
              <a:ext uri="{FF2B5EF4-FFF2-40B4-BE49-F238E27FC236}">
                <a16:creationId xmlns:a16="http://schemas.microsoft.com/office/drawing/2014/main" id="{500B85C8-38C8-B03F-9775-5E25E4DC7B52}"/>
              </a:ext>
            </a:extLst>
          </p:cNvPr>
          <p:cNvSpPr txBox="1"/>
          <p:nvPr/>
        </p:nvSpPr>
        <p:spPr>
          <a:xfrm>
            <a:off x="10584612" y="681487"/>
            <a:ext cx="474453" cy="523220"/>
          </a:xfrm>
          <a:prstGeom prst="rect">
            <a:avLst/>
          </a:prstGeom>
          <a:noFill/>
        </p:spPr>
        <p:txBody>
          <a:bodyPr wrap="square" rtlCol="0">
            <a:spAutoFit/>
          </a:bodyPr>
          <a:lstStyle/>
          <a:p>
            <a:r>
              <a:rPr lang="en-US" sz="2800" dirty="0"/>
              <a:t>1</a:t>
            </a:r>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7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6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 name="Picture 7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CA29A4-AAFD-04EE-0732-0671E83D5EF1}"/>
              </a:ext>
            </a:extLst>
          </p:cNvPr>
          <p:cNvSpPr>
            <a:spLocks noGrp="1"/>
          </p:cNvSpPr>
          <p:nvPr>
            <p:ph type="title" idx="4294967295"/>
          </p:nvPr>
        </p:nvSpPr>
        <p:spPr>
          <a:xfrm>
            <a:off x="646111" y="452717"/>
            <a:ext cx="9791701" cy="762001"/>
          </a:xfrm>
        </p:spPr>
        <p:txBody>
          <a:bodyPr vert="horz" lIns="91440" tIns="45720" rIns="91440" bIns="45720" rtlCol="0" anchor="t">
            <a:normAutofit fontScale="90000"/>
          </a:bodyPr>
          <a:lstStyle/>
          <a:p>
            <a:pPr>
              <a:lnSpc>
                <a:spcPct val="90000"/>
              </a:lnSpc>
            </a:pPr>
            <a:r>
              <a:rPr lang="en-US" sz="2900" dirty="0"/>
              <a:t>Lets start with the youngest age group. The 10 to 14 year old category for females in different social media platforms.</a:t>
            </a:r>
            <a:br>
              <a:rPr lang="en-US" sz="2900" dirty="0"/>
            </a:br>
            <a:endParaRPr lang="en-US" sz="2900" dirty="0"/>
          </a:p>
        </p:txBody>
      </p:sp>
      <p:sp>
        <p:nvSpPr>
          <p:cNvPr id="13" name="TextBox 12">
            <a:extLst>
              <a:ext uri="{FF2B5EF4-FFF2-40B4-BE49-F238E27FC236}">
                <a16:creationId xmlns:a16="http://schemas.microsoft.com/office/drawing/2014/main" id="{8DD395E3-039D-78A4-2F36-E0DDC61850B8}"/>
              </a:ext>
            </a:extLst>
          </p:cNvPr>
          <p:cNvSpPr txBox="1"/>
          <p:nvPr/>
        </p:nvSpPr>
        <p:spPr>
          <a:xfrm>
            <a:off x="9169729" y="1930437"/>
            <a:ext cx="2536166" cy="3693319"/>
          </a:xfrm>
          <a:prstGeom prst="rect">
            <a:avLst/>
          </a:prstGeom>
          <a:noFill/>
        </p:spPr>
        <p:txBody>
          <a:bodyPr wrap="square" rtlCol="0">
            <a:spAutoFit/>
          </a:bodyPr>
          <a:lstStyle/>
          <a:p>
            <a:r>
              <a:rPr lang="en-US" dirty="0"/>
              <a:t>Correlation:</a:t>
            </a:r>
          </a:p>
          <a:p>
            <a:r>
              <a:rPr lang="en-US" dirty="0"/>
              <a:t>Between Social Media Platform and Suicide Rates.</a:t>
            </a:r>
          </a:p>
          <a:p>
            <a:endParaRPr lang="en-US" dirty="0"/>
          </a:p>
          <a:p>
            <a:r>
              <a:rPr lang="en-US" dirty="0"/>
              <a:t>Facebook: + .95</a:t>
            </a:r>
          </a:p>
          <a:p>
            <a:endParaRPr lang="en-US" dirty="0"/>
          </a:p>
          <a:p>
            <a:r>
              <a:rPr lang="en-US" dirty="0"/>
              <a:t>Instagram: + .97</a:t>
            </a:r>
          </a:p>
          <a:p>
            <a:endParaRPr lang="en-US" dirty="0"/>
          </a:p>
          <a:p>
            <a:r>
              <a:rPr lang="en-US" dirty="0"/>
              <a:t>TikTok: + .73</a:t>
            </a:r>
          </a:p>
          <a:p>
            <a:endParaRPr lang="en-US" dirty="0"/>
          </a:p>
          <a:p>
            <a:r>
              <a:rPr lang="en-US" dirty="0" err="1"/>
              <a:t>Youtube</a:t>
            </a:r>
            <a:r>
              <a:rPr lang="en-US" dirty="0"/>
              <a:t>: + .95</a:t>
            </a:r>
          </a:p>
          <a:p>
            <a:endParaRPr lang="en-US" dirty="0"/>
          </a:p>
        </p:txBody>
      </p:sp>
      <p:sp>
        <p:nvSpPr>
          <p:cNvPr id="14" name="TextBox 13">
            <a:extLst>
              <a:ext uri="{FF2B5EF4-FFF2-40B4-BE49-F238E27FC236}">
                <a16:creationId xmlns:a16="http://schemas.microsoft.com/office/drawing/2014/main" id="{612572DF-0FAA-6D39-F3B7-A544374FA60C}"/>
              </a:ext>
            </a:extLst>
          </p:cNvPr>
          <p:cNvSpPr txBox="1"/>
          <p:nvPr/>
        </p:nvSpPr>
        <p:spPr>
          <a:xfrm>
            <a:off x="10556694" y="648239"/>
            <a:ext cx="448035" cy="520305"/>
          </a:xfrm>
          <a:prstGeom prst="rect">
            <a:avLst/>
          </a:prstGeom>
          <a:noFill/>
        </p:spPr>
        <p:txBody>
          <a:bodyPr wrap="square" rtlCol="0">
            <a:spAutoFit/>
          </a:bodyPr>
          <a:lstStyle/>
          <a:p>
            <a:r>
              <a:rPr lang="en-US" sz="2800" dirty="0"/>
              <a:t>9</a:t>
            </a:r>
          </a:p>
        </p:txBody>
      </p:sp>
      <p:pic>
        <p:nvPicPr>
          <p:cNvPr id="4" name="Picture 3" descr="A graph of growth in the past year&#10;&#10;Description automatically generated with medium confidence">
            <a:extLst>
              <a:ext uri="{FF2B5EF4-FFF2-40B4-BE49-F238E27FC236}">
                <a16:creationId xmlns:a16="http://schemas.microsoft.com/office/drawing/2014/main" id="{17461051-4371-565B-583B-32A949AB7220}"/>
              </a:ext>
            </a:extLst>
          </p:cNvPr>
          <p:cNvPicPr>
            <a:picLocks/>
          </p:cNvPicPr>
          <p:nvPr/>
        </p:nvPicPr>
        <p:blipFill>
          <a:blip r:embed="rId8"/>
          <a:stretch>
            <a:fillRect/>
          </a:stretch>
        </p:blipFill>
        <p:spPr>
          <a:xfrm>
            <a:off x="105176" y="1329347"/>
            <a:ext cx="4160520" cy="2514600"/>
          </a:xfrm>
          <a:prstGeom prst="rect">
            <a:avLst/>
          </a:prstGeom>
          <a:ln w="12700">
            <a:solidFill>
              <a:schemeClr val="bg1"/>
            </a:solidFill>
          </a:ln>
        </p:spPr>
      </p:pic>
      <p:pic>
        <p:nvPicPr>
          <p:cNvPr id="6" name="Picture 5" descr="A graph of a graph showing the age of a person&#10;&#10;Description automatically generated with medium confidence">
            <a:extLst>
              <a:ext uri="{FF2B5EF4-FFF2-40B4-BE49-F238E27FC236}">
                <a16:creationId xmlns:a16="http://schemas.microsoft.com/office/drawing/2014/main" id="{CB5109EB-C5A4-A653-9C2F-5DF7384F1CDD}"/>
              </a:ext>
            </a:extLst>
          </p:cNvPr>
          <p:cNvPicPr>
            <a:picLocks/>
          </p:cNvPicPr>
          <p:nvPr/>
        </p:nvPicPr>
        <p:blipFill>
          <a:blip r:embed="rId9"/>
          <a:stretch>
            <a:fillRect/>
          </a:stretch>
        </p:blipFill>
        <p:spPr>
          <a:xfrm>
            <a:off x="98521" y="4086776"/>
            <a:ext cx="4160520" cy="2514600"/>
          </a:xfrm>
          <a:prstGeom prst="rect">
            <a:avLst/>
          </a:prstGeom>
          <a:ln w="12700">
            <a:solidFill>
              <a:srgbClr val="000000"/>
            </a:solidFill>
          </a:ln>
        </p:spPr>
      </p:pic>
      <p:pic>
        <p:nvPicPr>
          <p:cNvPr id="9" name="Picture 8" descr="A graph of growth in years&#10;&#10;Description automatically generated with medium confidence">
            <a:extLst>
              <a:ext uri="{FF2B5EF4-FFF2-40B4-BE49-F238E27FC236}">
                <a16:creationId xmlns:a16="http://schemas.microsoft.com/office/drawing/2014/main" id="{F0D3E4E9-F9FF-6E07-39F6-C885F6A3A60F}"/>
              </a:ext>
            </a:extLst>
          </p:cNvPr>
          <p:cNvPicPr>
            <a:picLocks noChangeAspect="1"/>
          </p:cNvPicPr>
          <p:nvPr/>
        </p:nvPicPr>
        <p:blipFill>
          <a:blip r:embed="rId10"/>
          <a:stretch>
            <a:fillRect/>
          </a:stretch>
        </p:blipFill>
        <p:spPr>
          <a:xfrm>
            <a:off x="4696250" y="1329347"/>
            <a:ext cx="4158342" cy="2514600"/>
          </a:xfrm>
          <a:prstGeom prst="rect">
            <a:avLst/>
          </a:prstGeom>
          <a:ln w="12700">
            <a:solidFill>
              <a:schemeClr val="bg1"/>
            </a:solidFill>
          </a:ln>
        </p:spPr>
      </p:pic>
      <p:pic>
        <p:nvPicPr>
          <p:cNvPr id="11" name="Picture 10" descr="A graph showing the growth of a company&#10;&#10;Description automatically generated with medium confidence">
            <a:extLst>
              <a:ext uri="{FF2B5EF4-FFF2-40B4-BE49-F238E27FC236}">
                <a16:creationId xmlns:a16="http://schemas.microsoft.com/office/drawing/2014/main" id="{28A11F7A-5AA2-217B-5852-1901DB711A99}"/>
              </a:ext>
            </a:extLst>
          </p:cNvPr>
          <p:cNvPicPr>
            <a:picLocks noChangeAspect="1"/>
          </p:cNvPicPr>
          <p:nvPr/>
        </p:nvPicPr>
        <p:blipFill>
          <a:blip r:embed="rId11"/>
          <a:stretch>
            <a:fillRect/>
          </a:stretch>
        </p:blipFill>
        <p:spPr>
          <a:xfrm>
            <a:off x="4696251" y="4078201"/>
            <a:ext cx="4161717" cy="2514600"/>
          </a:xfrm>
          <a:prstGeom prst="rect">
            <a:avLst/>
          </a:prstGeom>
          <a:ln w="12700">
            <a:solidFill>
              <a:schemeClr val="bg1"/>
            </a:solidFill>
          </a:ln>
        </p:spPr>
      </p:pic>
    </p:spTree>
    <p:extLst>
      <p:ext uri="{BB962C8B-B14F-4D97-AF65-F5344CB8AC3E}">
        <p14:creationId xmlns:p14="http://schemas.microsoft.com/office/powerpoint/2010/main" val="214000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552835" y="43133"/>
            <a:ext cx="4263362" cy="631166"/>
          </a:xfrm>
        </p:spPr>
        <p:txBody>
          <a:bodyPr vert="horz" lIns="91440" tIns="45720" rIns="91440" bIns="45720" rtlCol="0" anchor="b">
            <a:normAutofit fontScale="90000"/>
          </a:bodyPr>
          <a:lstStyle/>
          <a:p>
            <a:pPr algn="l">
              <a:lnSpc>
                <a:spcPct val="90000"/>
              </a:lnSpc>
            </a:pPr>
            <a:r>
              <a:rPr lang="en-US" sz="4500" dirty="0">
                <a:solidFill>
                  <a:srgbClr val="EBEBEB"/>
                </a:solidFill>
              </a:rPr>
              <a:t>Conclusion:</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 name="TextBox 1">
            <a:extLst>
              <a:ext uri="{FF2B5EF4-FFF2-40B4-BE49-F238E27FC236}">
                <a16:creationId xmlns:a16="http://schemas.microsoft.com/office/drawing/2014/main" id="{500B85C8-38C8-B03F-9775-5E25E4DC7B52}"/>
              </a:ext>
            </a:extLst>
          </p:cNvPr>
          <p:cNvSpPr txBox="1"/>
          <p:nvPr/>
        </p:nvSpPr>
        <p:spPr>
          <a:xfrm>
            <a:off x="10484386" y="681488"/>
            <a:ext cx="686822" cy="523220"/>
          </a:xfrm>
          <a:prstGeom prst="rect">
            <a:avLst/>
          </a:prstGeom>
          <a:noFill/>
        </p:spPr>
        <p:txBody>
          <a:bodyPr wrap="square" rtlCol="0">
            <a:spAutoFit/>
          </a:bodyPr>
          <a:lstStyle/>
          <a:p>
            <a:r>
              <a:rPr lang="en-US" sz="2800" dirty="0"/>
              <a:t>11</a:t>
            </a:r>
          </a:p>
        </p:txBody>
      </p:sp>
      <p:sp>
        <p:nvSpPr>
          <p:cNvPr id="3" name="TextBox 2">
            <a:extLst>
              <a:ext uri="{FF2B5EF4-FFF2-40B4-BE49-F238E27FC236}">
                <a16:creationId xmlns:a16="http://schemas.microsoft.com/office/drawing/2014/main" id="{A6F1C1D5-DBCE-A98A-5D6B-06D954E8C501}"/>
              </a:ext>
            </a:extLst>
          </p:cNvPr>
          <p:cNvSpPr txBox="1"/>
          <p:nvPr/>
        </p:nvSpPr>
        <p:spPr>
          <a:xfrm>
            <a:off x="4552835" y="1121434"/>
            <a:ext cx="7489640" cy="5355312"/>
          </a:xfrm>
          <a:prstGeom prst="rect">
            <a:avLst/>
          </a:prstGeom>
          <a:noFill/>
        </p:spPr>
        <p:txBody>
          <a:bodyPr wrap="square" rtlCol="0">
            <a:spAutoFit/>
          </a:bodyPr>
          <a:lstStyle/>
          <a:p>
            <a:r>
              <a:rPr lang="en-US" dirty="0"/>
              <a:t>While worldwide suicidality is trending downward </a:t>
            </a:r>
          </a:p>
          <a:p>
            <a:r>
              <a:rPr lang="en-US" dirty="0"/>
              <a:t>every year, it is unfortunately on the rise in the </a:t>
            </a:r>
          </a:p>
          <a:p>
            <a:r>
              <a:rPr lang="en-US" dirty="0"/>
              <a:t>United States. </a:t>
            </a:r>
          </a:p>
          <a:p>
            <a:endParaRPr lang="en-US" dirty="0"/>
          </a:p>
          <a:p>
            <a:r>
              <a:rPr lang="en-US" dirty="0"/>
              <a:t>Suicide rates in 2021 are comparable to the end of WWII.</a:t>
            </a:r>
          </a:p>
          <a:p>
            <a:r>
              <a:rPr lang="en-US" dirty="0"/>
              <a:t>Although suicide was on the decline in WWII. WWII followed the Great Depression. Which was the highest suicide rates by population the United States has ever seen.</a:t>
            </a:r>
          </a:p>
          <a:p>
            <a:endParaRPr lang="en-US" dirty="0"/>
          </a:p>
          <a:p>
            <a:r>
              <a:rPr lang="en-US" dirty="0"/>
              <a:t>It cannot be said definitively that  social media and internet usage are a determining factor in suicidality, though there is a strong correlation, especially in the United States.</a:t>
            </a:r>
          </a:p>
          <a:p>
            <a:endParaRPr lang="en-US" dirty="0"/>
          </a:p>
          <a:p>
            <a:r>
              <a:rPr lang="en-US" dirty="0"/>
              <a:t>My thoughts as </a:t>
            </a:r>
            <a:r>
              <a:rPr lang="en-US"/>
              <a:t>to why this may be:</a:t>
            </a:r>
            <a:endParaRPr lang="en-US" dirty="0"/>
          </a:p>
          <a:p>
            <a:r>
              <a:rPr lang="en-US" dirty="0"/>
              <a:t>Social media is meant to connect us to others. However, most of the time people are posting only the good parts of their lives. Which can lead others to have a negative viewpoint of their own life. Which could have an impact on suicidality.</a:t>
            </a:r>
          </a:p>
          <a:p>
            <a:endParaRPr lang="en-US" dirty="0"/>
          </a:p>
        </p:txBody>
      </p:sp>
    </p:spTree>
    <p:extLst>
      <p:ext uri="{BB962C8B-B14F-4D97-AF65-F5344CB8AC3E}">
        <p14:creationId xmlns:p14="http://schemas.microsoft.com/office/powerpoint/2010/main" val="225649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07D0B4AA-DDFB-6E61-AA97-71DA2D42B718}"/>
              </a:ext>
            </a:extLst>
          </p:cNvPr>
          <p:cNvPicPr>
            <a:picLocks noChangeAspect="1"/>
          </p:cNvPicPr>
          <p:nvPr/>
        </p:nvPicPr>
        <p:blipFill rotWithShape="1">
          <a:blip r:embed="rId7">
            <a:duotone>
              <a:prstClr val="black"/>
              <a:schemeClr val="accent5">
                <a:tint val="45000"/>
                <a:satMod val="400000"/>
              </a:schemeClr>
            </a:duotone>
            <a:alphaModFix amt="25000"/>
          </a:blip>
          <a:srcRect t="18182" r="9091"/>
          <a:stretch/>
        </p:blipFill>
        <p:spPr>
          <a:xfrm>
            <a:off x="-286308" y="-30787"/>
            <a:ext cx="12191980" cy="6857990"/>
          </a:xfrm>
          <a:prstGeom prst="rect">
            <a:avLst/>
          </a:prstGeom>
        </p:spPr>
      </p:pic>
      <p:sp>
        <p:nvSpPr>
          <p:cNvPr id="2" name="Title 1">
            <a:extLst>
              <a:ext uri="{FF2B5EF4-FFF2-40B4-BE49-F238E27FC236}">
                <a16:creationId xmlns:a16="http://schemas.microsoft.com/office/drawing/2014/main" id="{81FD7B01-DB8F-04EB-E3F5-160F2B60BE7E}"/>
              </a:ext>
            </a:extLst>
          </p:cNvPr>
          <p:cNvSpPr>
            <a:spLocks noGrp="1"/>
          </p:cNvSpPr>
          <p:nvPr>
            <p:ph type="title"/>
          </p:nvPr>
        </p:nvSpPr>
        <p:spPr>
          <a:xfrm>
            <a:off x="1202407" y="388504"/>
            <a:ext cx="8778206" cy="1528279"/>
          </a:xfrm>
        </p:spPr>
        <p:txBody>
          <a:bodyPr vert="horz" lIns="91440" tIns="45720" rIns="91440" bIns="45720" rtlCol="0" anchor="b">
            <a:normAutofit fontScale="90000"/>
          </a:bodyPr>
          <a:lstStyle/>
          <a:p>
            <a:r>
              <a:rPr lang="en-US" sz="3200" dirty="0">
                <a:solidFill>
                  <a:schemeClr val="tx2"/>
                </a:solidFill>
              </a:rPr>
              <a:t>Who am </a:t>
            </a:r>
            <a:r>
              <a:rPr lang="en-US" sz="3200" dirty="0" err="1">
                <a:solidFill>
                  <a:schemeClr val="tx2"/>
                </a:solidFill>
              </a:rPr>
              <a:t>i</a:t>
            </a:r>
            <a:r>
              <a:rPr lang="en-US" sz="3200" dirty="0">
                <a:solidFill>
                  <a:schemeClr val="tx2"/>
                </a:solidFill>
              </a:rPr>
              <a:t>?</a:t>
            </a:r>
            <a:br>
              <a:rPr lang="en-US" sz="3200" dirty="0">
                <a:solidFill>
                  <a:schemeClr val="tx2"/>
                </a:solidFill>
              </a:rPr>
            </a:br>
            <a:r>
              <a:rPr lang="en-US" sz="3200" dirty="0">
                <a:solidFill>
                  <a:schemeClr val="tx2"/>
                </a:solidFill>
              </a:rPr>
              <a:t>Russell Bracey</a:t>
            </a:r>
            <a:br>
              <a:rPr lang="en-US" sz="3200" dirty="0">
                <a:solidFill>
                  <a:schemeClr val="tx2"/>
                </a:solidFill>
              </a:rPr>
            </a:br>
            <a:r>
              <a:rPr lang="en-US" sz="3200" dirty="0">
                <a:solidFill>
                  <a:schemeClr val="tx2"/>
                </a:solidFill>
              </a:rPr>
              <a:t>Data Analyst</a:t>
            </a:r>
          </a:p>
        </p:txBody>
      </p:sp>
      <p:sp>
        <p:nvSpPr>
          <p:cNvPr id="3" name="Subtitle 2">
            <a:extLst>
              <a:ext uri="{FF2B5EF4-FFF2-40B4-BE49-F238E27FC236}">
                <a16:creationId xmlns:a16="http://schemas.microsoft.com/office/drawing/2014/main" id="{1C9FAF6A-54BC-A47E-665B-D33094EADC6D}"/>
              </a:ext>
            </a:extLst>
          </p:cNvPr>
          <p:cNvSpPr>
            <a:spLocks noGrp="1"/>
          </p:cNvSpPr>
          <p:nvPr>
            <p:ph type="subTitle" idx="1"/>
          </p:nvPr>
        </p:nvSpPr>
        <p:spPr>
          <a:xfrm>
            <a:off x="1154955" y="2139351"/>
            <a:ext cx="8825658" cy="4364966"/>
          </a:xfrm>
        </p:spPr>
        <p:txBody>
          <a:bodyPr vert="horz" lIns="91440" tIns="45720" rIns="91440" bIns="45720" rtlCol="0" anchor="t">
            <a:normAutofit fontScale="92500" lnSpcReduction="10000"/>
          </a:bodyPr>
          <a:lstStyle/>
          <a:p>
            <a:r>
              <a:rPr lang="en-US" sz="2000" dirty="0">
                <a:solidFill>
                  <a:schemeClr val="tx1"/>
                </a:solidFill>
                <a:cs typeface="+mj-cs"/>
              </a:rPr>
              <a:t>Motivation</a:t>
            </a:r>
          </a:p>
          <a:p>
            <a:r>
              <a:rPr lang="en-US" sz="2000" dirty="0">
                <a:solidFill>
                  <a:schemeClr val="tx1"/>
                </a:solidFill>
                <a:cs typeface="+mj-cs"/>
              </a:rPr>
              <a:t>	My motivation for doing The topic of suicides Correlation to internet usage and social media is multifaceted. As someone who has had a family member commit suicide. I always have been Curious about the history of suicide and what can contribute to that decision. </a:t>
            </a:r>
          </a:p>
          <a:p>
            <a:endParaRPr lang="en-US" sz="2000" dirty="0">
              <a:solidFill>
                <a:schemeClr val="tx1"/>
              </a:solidFill>
              <a:cs typeface="+mj-cs"/>
            </a:endParaRPr>
          </a:p>
          <a:p>
            <a:r>
              <a:rPr lang="en-US" sz="2000" dirty="0">
                <a:solidFill>
                  <a:schemeClr val="tx1"/>
                </a:solidFill>
                <a:cs typeface="+mj-cs"/>
              </a:rPr>
              <a:t>	Social Media is a relatively new phenomenon. I have always wondered if this way of communicating And socializing is influencing our Mental Health. </a:t>
            </a:r>
          </a:p>
        </p:txBody>
      </p:sp>
      <p:sp>
        <p:nvSpPr>
          <p:cNvPr id="42" name="Rectangle 4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F8F82ABA-5F76-0549-6E58-14DF81AF1D04}"/>
              </a:ext>
            </a:extLst>
          </p:cNvPr>
          <p:cNvSpPr txBox="1"/>
          <p:nvPr/>
        </p:nvSpPr>
        <p:spPr>
          <a:xfrm>
            <a:off x="10646693" y="663120"/>
            <a:ext cx="685800" cy="523220"/>
          </a:xfrm>
          <a:prstGeom prst="rect">
            <a:avLst/>
          </a:prstGeom>
          <a:noFill/>
        </p:spPr>
        <p:txBody>
          <a:bodyPr wrap="square" rtlCol="0">
            <a:spAutoFit/>
          </a:bodyPr>
          <a:lstStyle/>
          <a:p>
            <a:r>
              <a:rPr lang="en-US" sz="2800" dirty="0"/>
              <a:t>2</a:t>
            </a:r>
          </a:p>
        </p:txBody>
      </p:sp>
    </p:spTree>
    <p:extLst>
      <p:ext uri="{BB962C8B-B14F-4D97-AF65-F5344CB8AC3E}">
        <p14:creationId xmlns:p14="http://schemas.microsoft.com/office/powerpoint/2010/main" val="5822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7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3" name="Picture 8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7" name="Rectangle 8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8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6478534" y="264459"/>
            <a:ext cx="2587481" cy="690282"/>
          </a:xfrm>
        </p:spPr>
        <p:txBody>
          <a:bodyPr vert="horz" lIns="91440" tIns="45720" rIns="91440" bIns="45720" rtlCol="0" anchor="t">
            <a:normAutofit fontScale="90000"/>
          </a:bodyPr>
          <a:lstStyle/>
          <a:p>
            <a:r>
              <a:rPr lang="en-US" sz="4200" dirty="0">
                <a:solidFill>
                  <a:schemeClr val="tx2"/>
                </a:solidFill>
              </a:rPr>
              <a:t>Agenda</a:t>
            </a:r>
          </a:p>
        </p:txBody>
      </p:sp>
      <p:sp>
        <p:nvSpPr>
          <p:cNvPr id="9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0" name="Picture 49">
            <a:extLst>
              <a:ext uri="{FF2B5EF4-FFF2-40B4-BE49-F238E27FC236}">
                <a16:creationId xmlns:a16="http://schemas.microsoft.com/office/drawing/2014/main" id="{F932D9A5-93FE-A3AF-80AD-E9BA2ADBA0BE}"/>
              </a:ext>
            </a:extLst>
          </p:cNvPr>
          <p:cNvPicPr>
            <a:picLocks noChangeAspect="1"/>
          </p:cNvPicPr>
          <p:nvPr/>
        </p:nvPicPr>
        <p:blipFill rotWithShape="1">
          <a:blip r:embed="rId8"/>
          <a:srcRect l="26371" r="30302" b="2"/>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93" name="Rectangle 9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95" name="Text Placeholder 3">
            <a:extLst>
              <a:ext uri="{FF2B5EF4-FFF2-40B4-BE49-F238E27FC236}">
                <a16:creationId xmlns:a16="http://schemas.microsoft.com/office/drawing/2014/main" id="{E0751831-0EAA-E07B-4775-70DEE2AD74FC}"/>
              </a:ext>
            </a:extLst>
          </p:cNvPr>
          <p:cNvGraphicFramePr>
            <a:graphicFrameLocks noGrp="1"/>
          </p:cNvGraphicFramePr>
          <p:nvPr>
            <p:ph sz="quarter" idx="10"/>
            <p:extLst>
              <p:ext uri="{D42A27DB-BD31-4B8C-83A1-F6EECF244321}">
                <p14:modId xmlns:p14="http://schemas.microsoft.com/office/powerpoint/2010/main" val="697986715"/>
              </p:ext>
            </p:extLst>
          </p:nvPr>
        </p:nvGraphicFramePr>
        <p:xfrm>
          <a:off x="5410950" y="1081924"/>
          <a:ext cx="5166255" cy="516647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TextBox 1">
            <a:extLst>
              <a:ext uri="{FF2B5EF4-FFF2-40B4-BE49-F238E27FC236}">
                <a16:creationId xmlns:a16="http://schemas.microsoft.com/office/drawing/2014/main" id="{0BE985F1-B663-9E4A-0A5E-0E3FBE5D5895}"/>
              </a:ext>
            </a:extLst>
          </p:cNvPr>
          <p:cNvSpPr txBox="1"/>
          <p:nvPr/>
        </p:nvSpPr>
        <p:spPr>
          <a:xfrm>
            <a:off x="10581841" y="690229"/>
            <a:ext cx="608012" cy="523220"/>
          </a:xfrm>
          <a:prstGeom prst="rect">
            <a:avLst/>
          </a:prstGeom>
          <a:noFill/>
        </p:spPr>
        <p:txBody>
          <a:bodyPr wrap="square" rtlCol="0">
            <a:spAutoFit/>
          </a:bodyPr>
          <a:lstStyle/>
          <a:p>
            <a:r>
              <a:rPr lang="en-US" sz="2800" dirty="0"/>
              <a:t>3</a:t>
            </a:r>
          </a:p>
        </p:txBody>
      </p:sp>
      <p:pic>
        <p:nvPicPr>
          <p:cNvPr id="3" name="Picture 2" descr="A colorful splattered paint&#10;&#10;Description automatically generated">
            <a:extLst>
              <a:ext uri="{FF2B5EF4-FFF2-40B4-BE49-F238E27FC236}">
                <a16:creationId xmlns:a16="http://schemas.microsoft.com/office/drawing/2014/main" id="{8D8987F7-AC5B-0718-0FC2-39DC09BA1C0F}"/>
              </a:ext>
            </a:extLst>
          </p:cNvPr>
          <p:cNvPicPr>
            <a:picLocks noChangeAspect="1"/>
          </p:cNvPicPr>
          <p:nvPr/>
        </p:nvPicPr>
        <p:blipFill rotWithShape="1">
          <a:blip r:embed="rId14"/>
          <a:srcRect l="42981" r="19605" b="1"/>
          <a:stretch/>
        </p:blipFill>
        <p:spPr>
          <a:xfrm>
            <a:off x="20" y="10"/>
            <a:ext cx="4960690"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146015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9E7501-7146-C5C5-B8DF-80D07ED3DC7F}"/>
              </a:ext>
            </a:extLst>
          </p:cNvPr>
          <p:cNvSpPr txBox="1"/>
          <p:nvPr/>
        </p:nvSpPr>
        <p:spPr>
          <a:xfrm>
            <a:off x="648931" y="629266"/>
            <a:ext cx="4166510"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900" b="0" i="0" kern="1200">
                <a:solidFill>
                  <a:srgbClr val="EBEBEB"/>
                </a:solidFill>
                <a:latin typeface="+mj-lt"/>
                <a:ea typeface="+mj-ea"/>
                <a:cs typeface="+mj-cs"/>
              </a:rPr>
              <a:t>Is there a correlation between internet usage and suicide?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a:solidFill>
                  <a:srgbClr val="FFFFFF"/>
                </a:solidFill>
              </a:rPr>
              <a:pPr defTabSz="914400">
                <a:spcAft>
                  <a:spcPts val="600"/>
                </a:spcAft>
              </a:pPr>
              <a:t>4</a:t>
            </a:fld>
            <a:endParaRPr lang="en-US" sz="2800" dirty="0">
              <a:solidFill>
                <a:srgbClr val="FFFFFF"/>
              </a:solidFill>
            </a:endParaRPr>
          </a:p>
        </p:txBody>
      </p:sp>
      <p:sp>
        <p:nvSpPr>
          <p:cNvPr id="10" name="TextBox 9">
            <a:extLst>
              <a:ext uri="{FF2B5EF4-FFF2-40B4-BE49-F238E27FC236}">
                <a16:creationId xmlns:a16="http://schemas.microsoft.com/office/drawing/2014/main" id="{66DAF598-A6ED-708D-57FA-6E4C10793318}"/>
              </a:ext>
            </a:extLst>
          </p:cNvPr>
          <p:cNvSpPr txBox="1"/>
          <p:nvPr/>
        </p:nvSpPr>
        <p:spPr>
          <a:xfrm>
            <a:off x="648931" y="2438400"/>
            <a:ext cx="4166509" cy="378541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What does this chart reveal?</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 data began in 2000 and went until 2019.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There were a total of 265 countries in this dataset.</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 wanted to start here and see if there was any correlation at all. The correlation for the entire data frame was a .09.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In 2000 we see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It continued to grow at a slow rate until a large spike in 2018 and 2019.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This does suggest that their may be a slight correlation as .05 through .16 is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However in 2018 and 2019 the .29 and .30 positive correlation is much stronger suggesting there may be something there.</a:t>
            </a:r>
          </a:p>
        </p:txBody>
      </p:sp>
      <p:pic>
        <p:nvPicPr>
          <p:cNvPr id="4" name="Picture 3" descr="A graph of blue bars&#10;&#10;Description automatically generated">
            <a:extLst>
              <a:ext uri="{FF2B5EF4-FFF2-40B4-BE49-F238E27FC236}">
                <a16:creationId xmlns:a16="http://schemas.microsoft.com/office/drawing/2014/main" id="{33EE3F63-1E26-64DE-7CA8-BF8E17C6A49C}"/>
              </a:ext>
            </a:extLst>
          </p:cNvPr>
          <p:cNvPicPr>
            <a:picLocks noChangeAspect="1"/>
          </p:cNvPicPr>
          <p:nvPr/>
        </p:nvPicPr>
        <p:blipFill>
          <a:blip r:embed="rId7"/>
          <a:stretch>
            <a:fillRect/>
          </a:stretch>
        </p:blipFill>
        <p:spPr>
          <a:xfrm>
            <a:off x="5553491" y="1272536"/>
            <a:ext cx="6511603" cy="4368286"/>
          </a:xfrm>
          <a:prstGeom prst="rect">
            <a:avLst/>
          </a:prstGeom>
          <a:ln w="12700">
            <a:solidFill>
              <a:schemeClr val="tx1"/>
            </a:solidFill>
          </a:ln>
        </p:spPr>
      </p:pic>
    </p:spTree>
    <p:extLst>
      <p:ext uri="{BB962C8B-B14F-4D97-AF65-F5344CB8AC3E}">
        <p14:creationId xmlns:p14="http://schemas.microsoft.com/office/powerpoint/2010/main" val="139719375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9" name="Picture 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A9D75DBA-1DFB-F2DF-E5CF-4302E9DE2F70}"/>
              </a:ext>
            </a:extLst>
          </p:cNvPr>
          <p:cNvSpPr txBox="1"/>
          <p:nvPr/>
        </p:nvSpPr>
        <p:spPr>
          <a:xfrm>
            <a:off x="648930" y="232914"/>
            <a:ext cx="4944151" cy="5990906"/>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the correlation for the world. I was curious about how the United States would compare.</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As we can see by the visualization, they seem to have some relation. </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The percentage of the population of internet users and suicides by 100,000 have a +.89 correlation. This is a strong positive correlation</a:t>
            </a: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this dramatic spike in suicides from 2000-2019. I want to investigate the history of suicides in the United States!</a:t>
            </a:r>
          </a:p>
        </p:txBody>
      </p:sp>
      <p:sp>
        <p:nvSpPr>
          <p:cNvPr id="4" name="Slide Number Placeholder 3">
            <a:extLst>
              <a:ext uri="{FF2B5EF4-FFF2-40B4-BE49-F238E27FC236}">
                <a16:creationId xmlns:a16="http://schemas.microsoft.com/office/drawing/2014/main" id="{67D6EA54-3083-FB0D-9011-2353791B0495}"/>
              </a:ext>
            </a:extLst>
          </p:cNvPr>
          <p:cNvSpPr>
            <a:spLocks/>
          </p:cNvSpPr>
          <p:nvPr/>
        </p:nvSpPr>
        <p:spPr>
          <a:xfrm>
            <a:off x="9145077" y="5269004"/>
            <a:ext cx="1877815" cy="249941"/>
          </a:xfrm>
          <a:prstGeom prst="rect">
            <a:avLst/>
          </a:prstGeom>
        </p:spPr>
        <p:txBody>
          <a:bodyPr/>
          <a:lstStyle/>
          <a:p>
            <a:pPr defTabSz="310896">
              <a:spcAft>
                <a:spcPts val="600"/>
              </a:spcAft>
            </a:pPr>
            <a:endParaRPr lang="en-US" dirty="0"/>
          </a:p>
        </p:txBody>
      </p:sp>
      <p:sp>
        <p:nvSpPr>
          <p:cNvPr id="3" name="TextBox 2">
            <a:extLst>
              <a:ext uri="{FF2B5EF4-FFF2-40B4-BE49-F238E27FC236}">
                <a16:creationId xmlns:a16="http://schemas.microsoft.com/office/drawing/2014/main" id="{661E3870-7375-EB90-BEE0-24592536E04A}"/>
              </a:ext>
            </a:extLst>
          </p:cNvPr>
          <p:cNvSpPr txBox="1"/>
          <p:nvPr/>
        </p:nvSpPr>
        <p:spPr>
          <a:xfrm>
            <a:off x="10442448" y="484632"/>
            <a:ext cx="681164" cy="522324"/>
          </a:xfrm>
          <a:prstGeom prst="rect">
            <a:avLst/>
          </a:prstGeom>
          <a:noFill/>
        </p:spPr>
        <p:txBody>
          <a:bodyPr wrap="square" rtlCol="0">
            <a:spAutoFit/>
          </a:bodyPr>
          <a:lstStyle/>
          <a:p>
            <a:r>
              <a:rPr lang="en-US" sz="2800" dirty="0">
                <a:solidFill>
                  <a:schemeClr val="bg1"/>
                </a:solidFill>
              </a:rPr>
              <a:t>5</a:t>
            </a:r>
          </a:p>
        </p:txBody>
      </p:sp>
      <p:pic>
        <p:nvPicPr>
          <p:cNvPr id="5" name="Picture 4" descr="A graph showing the growth of the number of people&#10;&#10;Description automatically generated with medium confidence">
            <a:extLst>
              <a:ext uri="{FF2B5EF4-FFF2-40B4-BE49-F238E27FC236}">
                <a16:creationId xmlns:a16="http://schemas.microsoft.com/office/drawing/2014/main" id="{4C7FB5A8-4B51-224E-4530-EFD7FA3C5C66}"/>
              </a:ext>
            </a:extLst>
          </p:cNvPr>
          <p:cNvPicPr>
            <a:picLocks noChangeAspect="1"/>
          </p:cNvPicPr>
          <p:nvPr/>
        </p:nvPicPr>
        <p:blipFill>
          <a:blip r:embed="rId7"/>
          <a:stretch>
            <a:fillRect/>
          </a:stretch>
        </p:blipFill>
        <p:spPr>
          <a:xfrm>
            <a:off x="6577581" y="1689698"/>
            <a:ext cx="5130205" cy="3829247"/>
          </a:xfrm>
          <a:prstGeom prst="rect">
            <a:avLst/>
          </a:prstGeom>
          <a:ln w="12700">
            <a:solidFill>
              <a:srgbClr val="000000"/>
            </a:solidFill>
          </a:ln>
        </p:spPr>
      </p:pic>
    </p:spTree>
    <p:extLst>
      <p:ext uri="{BB962C8B-B14F-4D97-AF65-F5344CB8AC3E}">
        <p14:creationId xmlns:p14="http://schemas.microsoft.com/office/powerpoint/2010/main" val="5981449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0" name="Picture 7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8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4" name="Picture 8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6" name="Picture 8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8" name="Rectangle 8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1F665F85-91E7-0331-9059-40B7A3AB01A5}"/>
              </a:ext>
            </a:extLst>
          </p:cNvPr>
          <p:cNvSpPr>
            <a:spLocks noGrp="1"/>
          </p:cNvSpPr>
          <p:nvPr>
            <p:ph type="title"/>
          </p:nvPr>
        </p:nvSpPr>
        <p:spPr>
          <a:xfrm>
            <a:off x="8200279" y="1325880"/>
            <a:ext cx="3344020" cy="3694694"/>
          </a:xfrm>
        </p:spPr>
        <p:txBody>
          <a:bodyPr vert="horz" lIns="91440" tIns="45720" rIns="91440" bIns="45720" rtlCol="0" anchor="b">
            <a:normAutofit/>
          </a:bodyPr>
          <a:lstStyle/>
          <a:p>
            <a:pPr>
              <a:lnSpc>
                <a:spcPct val="90000"/>
              </a:lnSpc>
            </a:pPr>
            <a:r>
              <a:rPr lang="en-US" sz="4200" b="0" i="0" kern="1200" dirty="0">
                <a:solidFill>
                  <a:srgbClr val="EBEBEB"/>
                </a:solidFill>
                <a:latin typeface="+mj-lt"/>
                <a:ea typeface="+mj-ea"/>
                <a:cs typeface="+mj-cs"/>
              </a:rPr>
              <a:t>What is the History of suicide in the united states of America</a:t>
            </a:r>
          </a:p>
        </p:txBody>
      </p:sp>
      <p:sp useBgFill="1">
        <p:nvSpPr>
          <p:cNvPr id="92" name="Rectangle 9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smtClean="0">
                <a:solidFill>
                  <a:srgbClr val="FFFFFF"/>
                </a:solidFill>
              </a:rPr>
              <a:pPr defTabSz="914400">
                <a:spcAft>
                  <a:spcPts val="600"/>
                </a:spcAft>
              </a:pPr>
              <a:t>6</a:t>
            </a:fld>
            <a:endParaRPr lang="en-US" sz="2800">
              <a:solidFill>
                <a:srgbClr val="FFFFFF"/>
              </a:solidFill>
            </a:endParaRPr>
          </a:p>
        </p:txBody>
      </p:sp>
      <p:sp>
        <p:nvSpPr>
          <p:cNvPr id="37" name="TextBox 36">
            <a:extLst>
              <a:ext uri="{FF2B5EF4-FFF2-40B4-BE49-F238E27FC236}">
                <a16:creationId xmlns:a16="http://schemas.microsoft.com/office/drawing/2014/main" id="{B06288E9-0885-0B2F-55A9-7A8AF997BFCB}"/>
              </a:ext>
            </a:extLst>
          </p:cNvPr>
          <p:cNvSpPr txBox="1"/>
          <p:nvPr/>
        </p:nvSpPr>
        <p:spPr>
          <a:xfrm>
            <a:off x="636914" y="624319"/>
            <a:ext cx="6915664" cy="2554545"/>
          </a:xfrm>
          <a:prstGeom prst="rect">
            <a:avLst/>
          </a:prstGeom>
          <a:noFill/>
        </p:spPr>
        <p:txBody>
          <a:bodyPr wrap="square" rtlCol="0">
            <a:spAutoFit/>
          </a:bodyPr>
          <a:lstStyle/>
          <a:p>
            <a:r>
              <a:rPr lang="en-US" sz="1600" dirty="0"/>
              <a:t>After seeing the dramatic spike from 2000-2019 this was not what I was expecting to see. The suicide rate had reached all time lows in 2000. </a:t>
            </a:r>
          </a:p>
          <a:p>
            <a:r>
              <a:rPr lang="en-US" sz="1600" dirty="0"/>
              <a:t>We can see that males are significantly more at risk of committing suicide than females. Males are on average 4x more likely to commit suicide.</a:t>
            </a:r>
          </a:p>
          <a:p>
            <a:r>
              <a:rPr lang="en-US" sz="1600" dirty="0"/>
              <a:t>Let us dive into suicide by age ranges and gender to see if there are any age groups that are more at risk before looking at the timeline and seeing what technological advancements may contribute to this increase.</a:t>
            </a:r>
          </a:p>
        </p:txBody>
      </p:sp>
      <p:pic>
        <p:nvPicPr>
          <p:cNvPr id="5" name="Picture 4" descr="A graph of different colored lines&#10;&#10;Description automatically generated">
            <a:extLst>
              <a:ext uri="{FF2B5EF4-FFF2-40B4-BE49-F238E27FC236}">
                <a16:creationId xmlns:a16="http://schemas.microsoft.com/office/drawing/2014/main" id="{0D6B6D57-DDC4-EFC7-AA8F-6009B1776F48}"/>
              </a:ext>
            </a:extLst>
          </p:cNvPr>
          <p:cNvPicPr>
            <a:picLocks noChangeAspect="1"/>
          </p:cNvPicPr>
          <p:nvPr/>
        </p:nvPicPr>
        <p:blipFill>
          <a:blip r:embed="rId7"/>
          <a:stretch>
            <a:fillRect/>
          </a:stretch>
        </p:blipFill>
        <p:spPr>
          <a:xfrm>
            <a:off x="636913" y="3178863"/>
            <a:ext cx="6915665" cy="3580319"/>
          </a:xfrm>
          <a:prstGeom prst="rect">
            <a:avLst/>
          </a:prstGeom>
          <a:ln w="12700">
            <a:solidFill>
              <a:schemeClr val="tx1"/>
            </a:solidFill>
          </a:ln>
        </p:spPr>
      </p:pic>
    </p:spTree>
    <p:extLst>
      <p:ext uri="{BB962C8B-B14F-4D97-AF65-F5344CB8AC3E}">
        <p14:creationId xmlns:p14="http://schemas.microsoft.com/office/powerpoint/2010/main" val="196263728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1" name="Rectangle 30">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extBox 1">
            <a:extLst>
              <a:ext uri="{FF2B5EF4-FFF2-40B4-BE49-F238E27FC236}">
                <a16:creationId xmlns:a16="http://schemas.microsoft.com/office/drawing/2014/main" id="{DF5789A8-B238-1568-5449-393B32831630}"/>
              </a:ext>
            </a:extLst>
          </p:cNvPr>
          <p:cNvSpPr txBox="1"/>
          <p:nvPr/>
        </p:nvSpPr>
        <p:spPr>
          <a:xfrm>
            <a:off x="97038" y="75967"/>
            <a:ext cx="4666551" cy="1077218"/>
          </a:xfrm>
          <a:prstGeom prst="rect">
            <a:avLst/>
          </a:prstGeom>
          <a:noFill/>
        </p:spPr>
        <p:txBody>
          <a:bodyPr wrap="square" rtlCol="0">
            <a:spAutoFit/>
          </a:bodyPr>
          <a:lstStyle/>
          <a:p>
            <a:r>
              <a:rPr lang="en-US" sz="3200" dirty="0"/>
              <a:t>Lets analyze male suicides by age group.</a:t>
            </a:r>
          </a:p>
        </p:txBody>
      </p:sp>
      <p:sp>
        <p:nvSpPr>
          <p:cNvPr id="6" name="TextBox 5">
            <a:extLst>
              <a:ext uri="{FF2B5EF4-FFF2-40B4-BE49-F238E27FC236}">
                <a16:creationId xmlns:a16="http://schemas.microsoft.com/office/drawing/2014/main" id="{7618D33D-5F47-5954-69FA-533D4522DA85}"/>
              </a:ext>
            </a:extLst>
          </p:cNvPr>
          <p:cNvSpPr txBox="1"/>
          <p:nvPr/>
        </p:nvSpPr>
        <p:spPr>
          <a:xfrm>
            <a:off x="61373" y="1024657"/>
            <a:ext cx="4675890" cy="5632311"/>
          </a:xfrm>
          <a:prstGeom prst="rect">
            <a:avLst/>
          </a:prstGeom>
          <a:noFill/>
        </p:spPr>
        <p:txBody>
          <a:bodyPr wrap="square" rtlCol="0">
            <a:spAutoFit/>
          </a:bodyPr>
          <a:lstStyle/>
          <a:p>
            <a:r>
              <a:rPr lang="en-US" dirty="0"/>
              <a:t>Here we see the different age categories. Lets look at percent change for each category from 2001 to 2021.</a:t>
            </a:r>
          </a:p>
          <a:p>
            <a:endParaRPr lang="en-US" dirty="0"/>
          </a:p>
          <a:p>
            <a:r>
              <a:rPr lang="en-US" dirty="0"/>
              <a:t>10 to 14  increase 68%</a:t>
            </a:r>
          </a:p>
          <a:p>
            <a:endParaRPr lang="en-US" dirty="0"/>
          </a:p>
          <a:p>
            <a:r>
              <a:rPr lang="en-US" dirty="0"/>
              <a:t>15 to 24 increase 44%</a:t>
            </a:r>
          </a:p>
          <a:p>
            <a:endParaRPr lang="en-US" dirty="0"/>
          </a:p>
          <a:p>
            <a:r>
              <a:rPr lang="en-US" dirty="0"/>
              <a:t>25 to 44  increase 35%</a:t>
            </a:r>
          </a:p>
          <a:p>
            <a:endParaRPr lang="en-US" dirty="0"/>
          </a:p>
          <a:p>
            <a:r>
              <a:rPr lang="en-US" dirty="0"/>
              <a:t>45 to 64  increase 20%</a:t>
            </a:r>
          </a:p>
          <a:p>
            <a:endParaRPr lang="en-US" dirty="0"/>
          </a:p>
          <a:p>
            <a:r>
              <a:rPr lang="en-US" dirty="0"/>
              <a:t>64 to 74 increase 6%</a:t>
            </a:r>
          </a:p>
          <a:p>
            <a:endParaRPr lang="en-US" dirty="0"/>
          </a:p>
          <a:p>
            <a:r>
              <a:rPr lang="en-US" dirty="0"/>
              <a:t>75 +  increase 3% </a:t>
            </a:r>
          </a:p>
          <a:p>
            <a:endParaRPr lang="en-US" dirty="0"/>
          </a:p>
          <a:p>
            <a:r>
              <a:rPr lang="en-US" dirty="0"/>
              <a:t>We are seeing increase in suicides across all age groups. However the younger age groups are increasing at a much larger rate.</a:t>
            </a:r>
          </a:p>
        </p:txBody>
      </p:sp>
      <p:sp>
        <p:nvSpPr>
          <p:cNvPr id="4" name="TextBox 3">
            <a:extLst>
              <a:ext uri="{FF2B5EF4-FFF2-40B4-BE49-F238E27FC236}">
                <a16:creationId xmlns:a16="http://schemas.microsoft.com/office/drawing/2014/main" id="{D6218CDE-00ED-0884-931F-7179E719E4AA}"/>
              </a:ext>
            </a:extLst>
          </p:cNvPr>
          <p:cNvSpPr txBox="1"/>
          <p:nvPr/>
        </p:nvSpPr>
        <p:spPr>
          <a:xfrm>
            <a:off x="10629106" y="686286"/>
            <a:ext cx="494506" cy="523220"/>
          </a:xfrm>
          <a:prstGeom prst="rect">
            <a:avLst/>
          </a:prstGeom>
          <a:noFill/>
        </p:spPr>
        <p:txBody>
          <a:bodyPr wrap="square" rtlCol="0">
            <a:spAutoFit/>
          </a:bodyPr>
          <a:lstStyle/>
          <a:p>
            <a:r>
              <a:rPr lang="en-US" sz="2800" dirty="0"/>
              <a:t>7</a:t>
            </a:r>
          </a:p>
        </p:txBody>
      </p:sp>
      <p:pic>
        <p:nvPicPr>
          <p:cNvPr id="9" name="Picture 8" descr="A graph of different colored lines&#10;&#10;Description automatically generated">
            <a:extLst>
              <a:ext uri="{FF2B5EF4-FFF2-40B4-BE49-F238E27FC236}">
                <a16:creationId xmlns:a16="http://schemas.microsoft.com/office/drawing/2014/main" id="{42671E49-BFFC-20FB-7C5F-20D560A5354C}"/>
              </a:ext>
            </a:extLst>
          </p:cNvPr>
          <p:cNvPicPr>
            <a:picLocks noChangeAspect="1"/>
          </p:cNvPicPr>
          <p:nvPr/>
        </p:nvPicPr>
        <p:blipFill>
          <a:blip r:embed="rId8"/>
          <a:stretch>
            <a:fillRect/>
          </a:stretch>
        </p:blipFill>
        <p:spPr>
          <a:xfrm>
            <a:off x="5053584" y="1676400"/>
            <a:ext cx="6864194" cy="4183652"/>
          </a:xfrm>
          <a:prstGeom prst="rect">
            <a:avLst/>
          </a:prstGeom>
          <a:ln w="12700">
            <a:solidFill>
              <a:schemeClr val="bg1"/>
            </a:solidFill>
          </a:ln>
        </p:spPr>
      </p:pic>
    </p:spTree>
    <p:extLst>
      <p:ext uri="{BB962C8B-B14F-4D97-AF65-F5344CB8AC3E}">
        <p14:creationId xmlns:p14="http://schemas.microsoft.com/office/powerpoint/2010/main" val="133073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6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 name="Picture 7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CA29A4-AAFD-04EE-0732-0671E83D5EF1}"/>
              </a:ext>
            </a:extLst>
          </p:cNvPr>
          <p:cNvSpPr>
            <a:spLocks noGrp="1"/>
          </p:cNvSpPr>
          <p:nvPr>
            <p:ph type="title" idx="4294967295"/>
          </p:nvPr>
        </p:nvSpPr>
        <p:spPr>
          <a:xfrm>
            <a:off x="646111" y="452718"/>
            <a:ext cx="9404723" cy="1400530"/>
          </a:xfrm>
        </p:spPr>
        <p:txBody>
          <a:bodyPr vert="horz" lIns="91440" tIns="45720" rIns="91440" bIns="45720" rtlCol="0" anchor="t">
            <a:normAutofit/>
          </a:bodyPr>
          <a:lstStyle/>
          <a:p>
            <a:pPr>
              <a:lnSpc>
                <a:spcPct val="90000"/>
              </a:lnSpc>
            </a:pPr>
            <a:r>
              <a:rPr lang="en-US" sz="2900"/>
              <a:t>Now let us dive into female suicides by age group</a:t>
            </a:r>
            <a:br>
              <a:rPr lang="en-US" sz="2900"/>
            </a:br>
            <a:endParaRPr lang="en-US" sz="2900"/>
          </a:p>
        </p:txBody>
      </p:sp>
      <p:sp>
        <p:nvSpPr>
          <p:cNvPr id="5" name="Slide Number Placeholder 4">
            <a:extLst>
              <a:ext uri="{FF2B5EF4-FFF2-40B4-BE49-F238E27FC236}">
                <a16:creationId xmlns:a16="http://schemas.microsoft.com/office/drawing/2014/main" id="{23E23533-91C6-420C-B7D7-4977ACF73ACF}"/>
              </a:ext>
            </a:extLst>
          </p:cNvPr>
          <p:cNvSpPr>
            <a:spLocks/>
          </p:cNvSpPr>
          <p:nvPr/>
        </p:nvSpPr>
        <p:spPr>
          <a:xfrm>
            <a:off x="6617594" y="4873386"/>
            <a:ext cx="2232516" cy="1082850"/>
          </a:xfrm>
          <a:prstGeom prst="rect">
            <a:avLst/>
          </a:prstGeom>
        </p:spPr>
        <p:txBody>
          <a:bodyPr vert="horz" lIns="91440" tIns="45720" rIns="91440" bIns="45720" rtlCol="0" anchor="t">
            <a:normAutofit/>
          </a:bodyPr>
          <a:lstStyle/>
          <a:p>
            <a:pPr defTabSz="301752">
              <a:spcBef>
                <a:spcPts val="660"/>
              </a:spcBef>
              <a:buClr>
                <a:schemeClr val="bg2">
                  <a:lumMod val="40000"/>
                  <a:lumOff val="60000"/>
                </a:schemeClr>
              </a:buClr>
              <a:buSzPct val="80000"/>
            </a:pPr>
            <a:fld id="{FE024F78-56A6-7740-B68D-8D4D026EDF3F}" type="slidenum">
              <a:rPr lang="en-US" sz="1188" kern="1200" cap="all">
                <a:solidFill>
                  <a:schemeClr val="bg2">
                    <a:lumMod val="40000"/>
                    <a:lumOff val="60000"/>
                  </a:schemeClr>
                </a:solidFill>
                <a:latin typeface="+mj-lt"/>
                <a:ea typeface="+mj-ea"/>
                <a:cs typeface="+mj-cs"/>
              </a:rPr>
              <a:pPr defTabSz="301752">
                <a:spcBef>
                  <a:spcPts val="660"/>
                </a:spcBef>
                <a:buClr>
                  <a:schemeClr val="bg2">
                    <a:lumMod val="40000"/>
                    <a:lumOff val="60000"/>
                  </a:schemeClr>
                </a:buClr>
                <a:buSzPct val="80000"/>
              </a:pPr>
              <a:t>8</a:t>
            </a:fld>
            <a:endParaRPr lang="en-US" cap="all">
              <a:solidFill>
                <a:schemeClr val="bg2">
                  <a:lumMod val="40000"/>
                  <a:lumOff val="60000"/>
                </a:schemeClr>
              </a:solidFill>
              <a:latin typeface="+mj-lt"/>
              <a:ea typeface="+mj-ea"/>
              <a:cs typeface="+mj-cs"/>
            </a:endParaRPr>
          </a:p>
        </p:txBody>
      </p:sp>
      <p:sp>
        <p:nvSpPr>
          <p:cNvPr id="12" name="TextBox 11">
            <a:extLst>
              <a:ext uri="{FF2B5EF4-FFF2-40B4-BE49-F238E27FC236}">
                <a16:creationId xmlns:a16="http://schemas.microsoft.com/office/drawing/2014/main" id="{AB21357B-CA79-5F9C-4EDA-38BB718841EF}"/>
              </a:ext>
            </a:extLst>
          </p:cNvPr>
          <p:cNvSpPr txBox="1"/>
          <p:nvPr/>
        </p:nvSpPr>
        <p:spPr>
          <a:xfrm>
            <a:off x="72828" y="1076241"/>
            <a:ext cx="5081799" cy="5909310"/>
          </a:xfrm>
          <a:prstGeom prst="rect">
            <a:avLst/>
          </a:prstGeom>
          <a:noFill/>
        </p:spPr>
        <p:txBody>
          <a:bodyPr wrap="square" rtlCol="0">
            <a:spAutoFit/>
          </a:bodyPr>
          <a:lstStyle/>
          <a:p>
            <a:r>
              <a:rPr lang="en-US" dirty="0"/>
              <a:t>Here we see the different age categories. Lets look at percent change for each category from 2001 to 2021.</a:t>
            </a:r>
          </a:p>
          <a:p>
            <a:endParaRPr lang="en-US" dirty="0"/>
          </a:p>
          <a:p>
            <a:r>
              <a:rPr lang="en-US" dirty="0"/>
              <a:t>10 to 14  increase 283%</a:t>
            </a:r>
          </a:p>
          <a:p>
            <a:endParaRPr lang="en-US" dirty="0"/>
          </a:p>
          <a:p>
            <a:r>
              <a:rPr lang="en-US" dirty="0"/>
              <a:t>15 to 24 increase 110%</a:t>
            </a:r>
          </a:p>
          <a:p>
            <a:endParaRPr lang="en-US" dirty="0"/>
          </a:p>
          <a:p>
            <a:r>
              <a:rPr lang="en-US" dirty="0"/>
              <a:t>25 to 44  increase 34%</a:t>
            </a:r>
          </a:p>
          <a:p>
            <a:endParaRPr lang="en-US" dirty="0"/>
          </a:p>
          <a:p>
            <a:r>
              <a:rPr lang="en-US" dirty="0"/>
              <a:t>45 to 64  increase 24%</a:t>
            </a:r>
          </a:p>
          <a:p>
            <a:endParaRPr lang="en-US" dirty="0"/>
          </a:p>
          <a:p>
            <a:r>
              <a:rPr lang="en-US" dirty="0"/>
              <a:t>64 to 74 increase 43%</a:t>
            </a:r>
          </a:p>
          <a:p>
            <a:endParaRPr lang="en-US" dirty="0"/>
          </a:p>
          <a:p>
            <a:r>
              <a:rPr lang="en-US" dirty="0"/>
              <a:t>75 +  increase 12% </a:t>
            </a:r>
          </a:p>
          <a:p>
            <a:endParaRPr lang="en-US" dirty="0"/>
          </a:p>
          <a:p>
            <a:r>
              <a:rPr lang="en-US" dirty="0"/>
              <a:t>We are seeing increase in suicides across </a:t>
            </a:r>
          </a:p>
          <a:p>
            <a:r>
              <a:rPr lang="en-US" dirty="0"/>
              <a:t>all age groups in women as well. Again we see that the youngest category is the category with the largest percent change.</a:t>
            </a:r>
          </a:p>
          <a:p>
            <a:endParaRPr lang="en-US" dirty="0"/>
          </a:p>
        </p:txBody>
      </p:sp>
      <p:sp>
        <p:nvSpPr>
          <p:cNvPr id="3" name="TextBox 2">
            <a:extLst>
              <a:ext uri="{FF2B5EF4-FFF2-40B4-BE49-F238E27FC236}">
                <a16:creationId xmlns:a16="http://schemas.microsoft.com/office/drawing/2014/main" id="{57592D94-1D44-246B-C9CC-E3EF5E0ABAFA}"/>
              </a:ext>
            </a:extLst>
          </p:cNvPr>
          <p:cNvSpPr txBox="1"/>
          <p:nvPr/>
        </p:nvSpPr>
        <p:spPr>
          <a:xfrm>
            <a:off x="10556694" y="664234"/>
            <a:ext cx="448035" cy="523220"/>
          </a:xfrm>
          <a:prstGeom prst="rect">
            <a:avLst/>
          </a:prstGeom>
          <a:noFill/>
        </p:spPr>
        <p:txBody>
          <a:bodyPr wrap="square" rtlCol="0">
            <a:spAutoFit/>
          </a:bodyPr>
          <a:lstStyle/>
          <a:p>
            <a:r>
              <a:rPr lang="en-US" sz="2800" dirty="0"/>
              <a:t>8</a:t>
            </a:r>
          </a:p>
        </p:txBody>
      </p:sp>
      <p:pic>
        <p:nvPicPr>
          <p:cNvPr id="7" name="Picture 6" descr="A graph of different colored lines&#10;&#10;Description automatically generated">
            <a:extLst>
              <a:ext uri="{FF2B5EF4-FFF2-40B4-BE49-F238E27FC236}">
                <a16:creationId xmlns:a16="http://schemas.microsoft.com/office/drawing/2014/main" id="{451BEAA9-4B88-4F9A-EDE6-43CAB4FC7009}"/>
              </a:ext>
            </a:extLst>
          </p:cNvPr>
          <p:cNvPicPr>
            <a:picLocks/>
          </p:cNvPicPr>
          <p:nvPr/>
        </p:nvPicPr>
        <p:blipFill>
          <a:blip r:embed="rId8"/>
          <a:stretch>
            <a:fillRect/>
          </a:stretch>
        </p:blipFill>
        <p:spPr>
          <a:xfrm>
            <a:off x="5091484" y="1676400"/>
            <a:ext cx="6867144" cy="4188314"/>
          </a:xfrm>
          <a:prstGeom prst="rect">
            <a:avLst/>
          </a:prstGeom>
          <a:ln w="12700">
            <a:solidFill>
              <a:schemeClr val="bg1"/>
            </a:solidFill>
          </a:ln>
        </p:spPr>
      </p:pic>
    </p:spTree>
    <p:extLst>
      <p:ext uri="{BB962C8B-B14F-4D97-AF65-F5344CB8AC3E}">
        <p14:creationId xmlns:p14="http://schemas.microsoft.com/office/powerpoint/2010/main" val="107360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05557E-FB42-84FC-E9BB-8BDF046BE15D}"/>
              </a:ext>
            </a:extLst>
          </p:cNvPr>
          <p:cNvSpPr>
            <a:spLocks noGrp="1"/>
          </p:cNvSpPr>
          <p:nvPr>
            <p:ph type="sldNum" sz="quarter" idx="12"/>
          </p:nvPr>
        </p:nvSpPr>
        <p:spPr/>
        <p:txBody>
          <a:bodyPr/>
          <a:lstStyle/>
          <a:p>
            <a:fld id="{FE024F78-56A6-7740-B68D-8D4D026EDF3F}" type="slidenum">
              <a:rPr lang="en-US" smtClean="0"/>
              <a:pPr/>
              <a:t>9</a:t>
            </a:fld>
            <a:endParaRPr lang="en-US" dirty="0"/>
          </a:p>
        </p:txBody>
      </p:sp>
      <p:sp>
        <p:nvSpPr>
          <p:cNvPr id="3" name="TextBox 2">
            <a:extLst>
              <a:ext uri="{FF2B5EF4-FFF2-40B4-BE49-F238E27FC236}">
                <a16:creationId xmlns:a16="http://schemas.microsoft.com/office/drawing/2014/main" id="{987BF383-AF50-F533-55A9-627BEA743C53}"/>
              </a:ext>
            </a:extLst>
          </p:cNvPr>
          <p:cNvSpPr txBox="1"/>
          <p:nvPr/>
        </p:nvSpPr>
        <p:spPr>
          <a:xfrm>
            <a:off x="918609" y="323271"/>
            <a:ext cx="8091577" cy="830997"/>
          </a:xfrm>
          <a:prstGeom prst="rect">
            <a:avLst/>
          </a:prstGeom>
          <a:noFill/>
        </p:spPr>
        <p:txBody>
          <a:bodyPr wrap="square" rtlCol="0">
            <a:spAutoFit/>
          </a:bodyPr>
          <a:lstStyle/>
          <a:p>
            <a:r>
              <a:rPr lang="en-US" sz="2400" dirty="0"/>
              <a:t>Lets look at the 10 to 14 year old category for the males in different social media platforms.</a:t>
            </a:r>
          </a:p>
        </p:txBody>
      </p:sp>
      <p:sp>
        <p:nvSpPr>
          <p:cNvPr id="12" name="TextBox 11">
            <a:extLst>
              <a:ext uri="{FF2B5EF4-FFF2-40B4-BE49-F238E27FC236}">
                <a16:creationId xmlns:a16="http://schemas.microsoft.com/office/drawing/2014/main" id="{A7C9119D-0092-A4A6-EA3F-53331F01F766}"/>
              </a:ext>
            </a:extLst>
          </p:cNvPr>
          <p:cNvSpPr txBox="1"/>
          <p:nvPr/>
        </p:nvSpPr>
        <p:spPr>
          <a:xfrm>
            <a:off x="9152626" y="1639399"/>
            <a:ext cx="2682816" cy="3693319"/>
          </a:xfrm>
          <a:prstGeom prst="rect">
            <a:avLst/>
          </a:prstGeom>
          <a:noFill/>
        </p:spPr>
        <p:txBody>
          <a:bodyPr wrap="square" rtlCol="0">
            <a:spAutoFit/>
          </a:bodyPr>
          <a:lstStyle/>
          <a:p>
            <a:r>
              <a:rPr lang="en-US" dirty="0"/>
              <a:t>Correlation:</a:t>
            </a:r>
          </a:p>
          <a:p>
            <a:r>
              <a:rPr lang="en-US" dirty="0"/>
              <a:t>Between Social Media Platform and Suicide Rates.</a:t>
            </a:r>
          </a:p>
          <a:p>
            <a:endParaRPr lang="en-US" dirty="0"/>
          </a:p>
          <a:p>
            <a:r>
              <a:rPr lang="en-US" dirty="0"/>
              <a:t>Facebook: + .94</a:t>
            </a:r>
          </a:p>
          <a:p>
            <a:endParaRPr lang="en-US" dirty="0"/>
          </a:p>
          <a:p>
            <a:r>
              <a:rPr lang="en-US" dirty="0"/>
              <a:t>Instagram: + .77</a:t>
            </a:r>
          </a:p>
          <a:p>
            <a:endParaRPr lang="en-US" dirty="0"/>
          </a:p>
          <a:p>
            <a:r>
              <a:rPr lang="en-US" dirty="0"/>
              <a:t>TikTok: - .38</a:t>
            </a:r>
          </a:p>
          <a:p>
            <a:endParaRPr lang="en-US" dirty="0"/>
          </a:p>
          <a:p>
            <a:r>
              <a:rPr lang="en-US" dirty="0" err="1"/>
              <a:t>Youtube</a:t>
            </a:r>
            <a:r>
              <a:rPr lang="en-US" dirty="0"/>
              <a:t>: + .89</a:t>
            </a:r>
          </a:p>
          <a:p>
            <a:endParaRPr lang="en-US" dirty="0"/>
          </a:p>
        </p:txBody>
      </p:sp>
      <p:pic>
        <p:nvPicPr>
          <p:cNvPr id="5" name="Picture 4" descr="A graph of a graph showing the growth of facebook users&#10;&#10;Description automatically generated">
            <a:extLst>
              <a:ext uri="{FF2B5EF4-FFF2-40B4-BE49-F238E27FC236}">
                <a16:creationId xmlns:a16="http://schemas.microsoft.com/office/drawing/2014/main" id="{ABA44317-B7B1-A2E6-6646-5A04ED4FC192}"/>
              </a:ext>
            </a:extLst>
          </p:cNvPr>
          <p:cNvPicPr>
            <a:picLocks/>
          </p:cNvPicPr>
          <p:nvPr/>
        </p:nvPicPr>
        <p:blipFill rotWithShape="1">
          <a:blip r:embed="rId2"/>
          <a:srcRect/>
          <a:stretch/>
        </p:blipFill>
        <p:spPr>
          <a:xfrm>
            <a:off x="121442" y="1256849"/>
            <a:ext cx="4160520" cy="2514600"/>
          </a:xfrm>
          <a:prstGeom prst="rect">
            <a:avLst/>
          </a:prstGeom>
          <a:ln w="12700">
            <a:solidFill>
              <a:schemeClr val="bg1"/>
            </a:solidFill>
          </a:ln>
        </p:spPr>
      </p:pic>
      <p:pic>
        <p:nvPicPr>
          <p:cNvPr id="8" name="Picture 7" descr="A graph of a growing graph&#10;&#10;Description automatically generated with medium confidence">
            <a:extLst>
              <a:ext uri="{FF2B5EF4-FFF2-40B4-BE49-F238E27FC236}">
                <a16:creationId xmlns:a16="http://schemas.microsoft.com/office/drawing/2014/main" id="{5E3EBC6C-BD00-E1F2-5B78-F56DD4E3F198}"/>
              </a:ext>
            </a:extLst>
          </p:cNvPr>
          <p:cNvPicPr>
            <a:picLocks/>
          </p:cNvPicPr>
          <p:nvPr/>
        </p:nvPicPr>
        <p:blipFill>
          <a:blip r:embed="rId3"/>
          <a:stretch>
            <a:fillRect/>
          </a:stretch>
        </p:blipFill>
        <p:spPr>
          <a:xfrm>
            <a:off x="4637034" y="1256849"/>
            <a:ext cx="4160520" cy="2514600"/>
          </a:xfrm>
          <a:prstGeom prst="rect">
            <a:avLst/>
          </a:prstGeom>
          <a:ln w="12700">
            <a:solidFill>
              <a:schemeClr val="bg1"/>
            </a:solidFill>
          </a:ln>
        </p:spPr>
      </p:pic>
      <p:pic>
        <p:nvPicPr>
          <p:cNvPr id="11" name="Picture 10" descr="A graph of a graph showing the number of people in the same direction&#10;&#10;Description automatically generated with medium confidence">
            <a:extLst>
              <a:ext uri="{FF2B5EF4-FFF2-40B4-BE49-F238E27FC236}">
                <a16:creationId xmlns:a16="http://schemas.microsoft.com/office/drawing/2014/main" id="{959B9EDA-045C-5D5F-FB08-F0BFE061AF43}"/>
              </a:ext>
            </a:extLst>
          </p:cNvPr>
          <p:cNvPicPr>
            <a:picLocks/>
          </p:cNvPicPr>
          <p:nvPr/>
        </p:nvPicPr>
        <p:blipFill>
          <a:blip r:embed="rId4"/>
          <a:stretch>
            <a:fillRect/>
          </a:stretch>
        </p:blipFill>
        <p:spPr>
          <a:xfrm>
            <a:off x="121443" y="3993109"/>
            <a:ext cx="4160520" cy="2514600"/>
          </a:xfrm>
          <a:prstGeom prst="rect">
            <a:avLst/>
          </a:prstGeom>
          <a:ln w="12700">
            <a:solidFill>
              <a:schemeClr val="bg1"/>
            </a:solidFill>
          </a:ln>
        </p:spPr>
      </p:pic>
      <p:pic>
        <p:nvPicPr>
          <p:cNvPr id="15" name="Picture 14" descr="A graph of a graph showing the number of people&#10;&#10;Description automatically generated with medium confidence">
            <a:extLst>
              <a:ext uri="{FF2B5EF4-FFF2-40B4-BE49-F238E27FC236}">
                <a16:creationId xmlns:a16="http://schemas.microsoft.com/office/drawing/2014/main" id="{06E5F3BC-59EC-772B-41B0-DA8FF1EFD339}"/>
              </a:ext>
            </a:extLst>
          </p:cNvPr>
          <p:cNvPicPr>
            <a:picLocks/>
          </p:cNvPicPr>
          <p:nvPr/>
        </p:nvPicPr>
        <p:blipFill>
          <a:blip r:embed="rId5"/>
          <a:stretch>
            <a:fillRect/>
          </a:stretch>
        </p:blipFill>
        <p:spPr>
          <a:xfrm>
            <a:off x="4637034" y="4020129"/>
            <a:ext cx="4160520" cy="2514600"/>
          </a:xfrm>
          <a:prstGeom prst="rect">
            <a:avLst/>
          </a:prstGeom>
          <a:ln w="12700">
            <a:solidFill>
              <a:schemeClr val="bg1"/>
            </a:solidFill>
          </a:ln>
        </p:spPr>
      </p:pic>
    </p:spTree>
    <p:extLst>
      <p:ext uri="{BB962C8B-B14F-4D97-AF65-F5344CB8AC3E}">
        <p14:creationId xmlns:p14="http://schemas.microsoft.com/office/powerpoint/2010/main" val="2746449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4860</TotalTime>
  <Words>949</Words>
  <Application>Microsoft Office PowerPoint</Application>
  <PresentationFormat>Widescreen</PresentationFormat>
  <Paragraphs>121</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Suicides correlation to internet Usage and Social Media.</vt:lpstr>
      <vt:lpstr>Who am i? Russell Bracey Data Analyst</vt:lpstr>
      <vt:lpstr>Agenda</vt:lpstr>
      <vt:lpstr>PowerPoint Presentation</vt:lpstr>
      <vt:lpstr>PowerPoint Presentation</vt:lpstr>
      <vt:lpstr>What is the History of suicide in the united states of America</vt:lpstr>
      <vt:lpstr>PowerPoint Presentation</vt:lpstr>
      <vt:lpstr>Now let us dive into female suicides by age group </vt:lpstr>
      <vt:lpstr>PowerPoint Presentation</vt:lpstr>
      <vt:lpstr>Lets start with the youngest age group. The 10 to 14 year old category for females in different social media platforms.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Suicides correlation to internet Usage and Technology.</dc:title>
  <dc:creator>russell bracey</dc:creator>
  <cp:lastModifiedBy>russell bracey</cp:lastModifiedBy>
  <cp:revision>19</cp:revision>
  <dcterms:created xsi:type="dcterms:W3CDTF">2024-04-16T14:47:07Z</dcterms:created>
  <dcterms:modified xsi:type="dcterms:W3CDTF">2024-04-25T15:27:49Z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