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Generated</a:t>
            </a:r>
            <a:r>
              <a:rPr lang="en-US" altLang="zh-CN" baseline="0" dirty="0"/>
              <a:t> graph test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170011221423409"/>
          <c:y val="0.13268171766936973"/>
          <c:w val="0.86971385370306975"/>
          <c:h val="0.6684068655455922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Kruskal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(10,12)</c:v>
                </c:pt>
                <c:pt idx="1">
                  <c:v>(50,150)</c:v>
                </c:pt>
                <c:pt idx="2">
                  <c:v>(100,455)</c:v>
                </c:pt>
                <c:pt idx="3">
                  <c:v>(500,1000)</c:v>
                </c:pt>
                <c:pt idx="4">
                  <c:v>(1000,2500)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2D-4282-A1AB-C3C3EA9C70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Prim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(10,12)</c:v>
                </c:pt>
                <c:pt idx="1">
                  <c:v>(50,150)</c:v>
                </c:pt>
                <c:pt idx="2">
                  <c:v>(100,455)</c:v>
                </c:pt>
                <c:pt idx="3">
                  <c:v>(500,1000)</c:v>
                </c:pt>
                <c:pt idx="4">
                  <c:v>(1000,2500)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50</c:v>
                </c:pt>
                <c:pt idx="3">
                  <c:v>2589</c:v>
                </c:pt>
                <c:pt idx="4">
                  <c:v>28876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2D-4282-A1AB-C3C3EA9C70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6151872"/>
        <c:axId val="456152200"/>
      </c:lineChart>
      <c:catAx>
        <c:axId val="456151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2400" dirty="0"/>
                  <a:t>（节点数，边数）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6152200"/>
        <c:crosses val="autoZero"/>
        <c:auto val="1"/>
        <c:lblAlgn val="ctr"/>
        <c:lblOffset val="100"/>
        <c:noMultiLvlLbl val="0"/>
      </c:catAx>
      <c:valAx>
        <c:axId val="456152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zh-CN" sz="2800" b="0" i="0" baseline="0" dirty="0">
                    <a:effectLst/>
                  </a:rPr>
                  <a:t>时间</a:t>
                </a:r>
                <a:r>
                  <a:rPr lang="en-US" altLang="zh-CN" sz="2800" b="0" i="0" baseline="0" dirty="0">
                    <a:effectLst/>
                  </a:rPr>
                  <a:t>/</a:t>
                </a:r>
                <a:r>
                  <a:rPr lang="en-US" altLang="zh-CN" sz="2800" b="0" i="0" baseline="0" dirty="0" err="1">
                    <a:effectLst/>
                  </a:rPr>
                  <a:t>ms</a:t>
                </a:r>
                <a:endParaRPr lang="zh-CN" altLang="zh-CN" sz="2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6151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0888679675910068E-2"/>
          <c:y val="0.85804436275118612"/>
          <c:w val="0.25411636045494312"/>
          <c:h val="0.141955637248813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Test</a:t>
            </a:r>
            <a:r>
              <a:rPr lang="en-US" altLang="zh-CN" baseline="0" dirty="0"/>
              <a:t> result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9644151373695358E-2"/>
          <c:y val="0.11357830256038985"/>
          <c:w val="0.89316832737132179"/>
          <c:h val="0.6638628264851866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时间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1165</c:v>
                </c:pt>
                <c:pt idx="1">
                  <c:v>3686</c:v>
                </c:pt>
                <c:pt idx="2">
                  <c:v>3999</c:v>
                </c:pt>
                <c:pt idx="3">
                  <c:v>4212</c:v>
                </c:pt>
                <c:pt idx="4">
                  <c:v>5075</c:v>
                </c:pt>
                <c:pt idx="5">
                  <c:v>5393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FB-49BA-A362-8327F25388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7615080"/>
        <c:axId val="447615408"/>
      </c:lineChart>
      <c:catAx>
        <c:axId val="447615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2400" dirty="0"/>
                  <a:t>数组长度</a:t>
                </a:r>
              </a:p>
            </c:rich>
          </c:tx>
          <c:layout>
            <c:manualLayout>
              <c:xMode val="edge"/>
              <c:yMode val="edge"/>
              <c:x val="0.42105464876026372"/>
              <c:y val="0.85770946388865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7615408"/>
        <c:crosses val="autoZero"/>
        <c:auto val="1"/>
        <c:lblAlgn val="ctr"/>
        <c:lblOffset val="100"/>
        <c:noMultiLvlLbl val="0"/>
      </c:catAx>
      <c:valAx>
        <c:axId val="44761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2800" dirty="0"/>
                  <a:t>时间</a:t>
                </a:r>
                <a:r>
                  <a:rPr lang="en-US" altLang="zh-CN" sz="2800" dirty="0"/>
                  <a:t>/</a:t>
                </a:r>
                <a:r>
                  <a:rPr lang="en-US" altLang="zh-CN" sz="2800" dirty="0" err="1"/>
                  <a:t>ms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1.3711150749891985E-3"/>
              <c:y val="0.272147510698064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7615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B38BE-F4D7-431B-BFE9-4A84116B5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CAD092-77AC-4BF0-AA2B-E00C10978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2DA04-952E-482F-AD41-0F6EA314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89B6-0AB2-4E3D-AD0A-31D354FF70BC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5FEC80-8FAB-4B21-A715-D2F022D4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B32C38-539E-4826-AB2F-B69F00DE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4C61-434D-4A86-A42E-FF0FF3173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16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FC1FA-32BE-4EB2-BF21-4EA48214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B52F0A-7D55-492B-9B0D-ED265726C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F6206-3FFC-4DD8-86D4-F84FC1C1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89B6-0AB2-4E3D-AD0A-31D354FF70BC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FC8E2-2D18-41DC-AC81-ED5F5E4C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681571-DA87-4A2A-B8C4-7D2A1F6B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4C61-434D-4A86-A42E-FF0FF3173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9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E46C03-AC7C-46DE-B7CF-770CEB98D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DB3E45-1DFF-4B04-A6B6-E5736FA4B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EB429-5BEF-4940-A588-393007A2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89B6-0AB2-4E3D-AD0A-31D354FF70BC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AE3E13-4D40-491E-AEF1-BF208C7E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19696-FE8E-4DF3-A2DC-9FE2214B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4C61-434D-4A86-A42E-FF0FF3173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24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68826-A2B7-4B51-A0C0-9A0271EE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D81A29-FFB0-4E3B-911A-696919F45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FEFB8-BA13-437E-877C-73BDB10C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89B6-0AB2-4E3D-AD0A-31D354FF70BC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825FA-77AF-4396-A631-0C67DF5C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CE9A2-0D7D-478D-BF0F-B9188D9E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4C61-434D-4A86-A42E-FF0FF3173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3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34611-259B-42DC-97E7-0E27850A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51246A-E7FD-4F3B-AD1F-7D0C2328B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2B3A6-1D63-441E-BC9D-8A9F4D0D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89B6-0AB2-4E3D-AD0A-31D354FF70BC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88F367-BA7A-43E7-8220-61571234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C0B0CA-A25E-46A8-893E-0F7455A3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4C61-434D-4A86-A42E-FF0FF3173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9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674B1-44C2-4C53-9B1D-2A30B0FE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E419C-DC49-4A68-BE4B-5378C07A6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BB81D2-54FF-42FA-8A74-093B7A44C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823372-ACDB-44FB-94F8-C0777010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89B6-0AB2-4E3D-AD0A-31D354FF70BC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7F19A3-15AA-4B7B-8451-3CB635A7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B67AB2-FC45-4711-BF3E-58FAC232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4C61-434D-4A86-A42E-FF0FF3173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94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CFBBE-565E-4BCC-8F44-1ECBF085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816815-8329-4C19-BE79-BBFA138AA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430286-FBA1-412D-A6BD-359AC35CC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12ACDA-A340-428C-AC13-709F0FFDC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57A164-0060-442F-8281-79BE9AC1A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70D296-609D-40E3-9CE2-B72729EA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89B6-0AB2-4E3D-AD0A-31D354FF70BC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670C9F-E66E-415E-A947-B45BD4FE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0E64FC-D6BB-4F6F-B657-B3B1A783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4C61-434D-4A86-A42E-FF0FF3173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87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B3397-FB33-4C8A-954D-72F84658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C57F48-E6A8-4E30-B2E2-8A97CA1B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89B6-0AB2-4E3D-AD0A-31D354FF70BC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6ECF0-63D2-400B-94B8-1E8350F0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91BE94-D400-4776-8130-14F6A6D9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4C61-434D-4A86-A42E-FF0FF3173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EF2D17-5DD4-4D9A-B872-2E2E21FD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89B6-0AB2-4E3D-AD0A-31D354FF70BC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957DCE-F7FB-47D2-AEE9-927522AB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19AFEC-50D9-4ACB-97D9-15BF4854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4C61-434D-4A86-A42E-FF0FF3173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63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87065-240D-4114-A955-B69EC704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0E84F-8979-4FA6-83BD-0DEA6050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BB0566-447E-4478-83A2-641428720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E001BF-DC1D-4D5C-A5C4-88BDAD1B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89B6-0AB2-4E3D-AD0A-31D354FF70BC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78C98C-E0BF-4DC9-882F-6E4BED30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12FB5B-C154-45BD-AFB5-102BF315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4C61-434D-4A86-A42E-FF0FF3173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94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B0186-68A6-4168-A9D5-A9B15ED2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8A5425-967E-421A-81ED-9AD7A9518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118F4B-A23C-4CC5-B1CC-66F6D8C66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8C5FE9-D8DE-41C2-A804-15AEFAA9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89B6-0AB2-4E3D-AD0A-31D354FF70BC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30C3DA-69A1-4349-825A-2472BF47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CF044E-E3C8-4B02-AB56-F3DD965A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4C61-434D-4A86-A42E-FF0FF3173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8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EE7DAD-D457-458F-8E0A-8C0EB035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88DCCD-013A-41C5-BFEA-074A43C47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BB76A-AB6F-46DD-95BC-314C5BD0C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089B6-0AB2-4E3D-AD0A-31D354FF70BC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E7FA2-3F3D-47B8-BF09-6FFE3B9D0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B7C4C-C39A-4139-8511-0EE994016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B4C61-434D-4A86-A42E-FF0FF3173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30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69C38-4BF4-460C-9126-C4F85F55B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Presentation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A035A3-723B-4493-9958-F70C474989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张瀚元、刘晨彦</a:t>
            </a:r>
          </a:p>
        </p:txBody>
      </p:sp>
    </p:spTree>
    <p:extLst>
      <p:ext uri="{BB962C8B-B14F-4D97-AF65-F5344CB8AC3E}">
        <p14:creationId xmlns:p14="http://schemas.microsoft.com/office/powerpoint/2010/main" val="122702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7550D76-F323-49B1-BF63-EEDF543E252D}"/>
              </a:ext>
            </a:extLst>
          </p:cNvPr>
          <p:cNvSpPr txBox="1"/>
          <p:nvPr/>
        </p:nvSpPr>
        <p:spPr>
          <a:xfrm>
            <a:off x="414567" y="4770083"/>
            <a:ext cx="6272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Father_node</a:t>
            </a:r>
            <a:r>
              <a:rPr lang="en-US" altLang="zh-CN" sz="2400" dirty="0"/>
              <a:t>(u):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0C0"/>
                </a:solidFill>
              </a:rPr>
              <a:t>If</a:t>
            </a:r>
            <a:r>
              <a:rPr lang="en-US" altLang="zh-CN" sz="2400" dirty="0"/>
              <a:t> u’s father is it self: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Return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0C0"/>
                </a:solidFill>
              </a:rPr>
              <a:t>Else</a:t>
            </a:r>
            <a:r>
              <a:rPr lang="en-US" altLang="zh-CN" sz="2400" dirty="0"/>
              <a:t>: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Return </a:t>
            </a:r>
            <a:r>
              <a:rPr lang="en-US" altLang="zh-CN" sz="2000" dirty="0" err="1"/>
              <a:t>Father_node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u’father</a:t>
            </a:r>
            <a:r>
              <a:rPr lang="en-US" altLang="zh-CN" sz="2000" dirty="0"/>
              <a:t> node)</a:t>
            </a:r>
            <a:endParaRPr lang="zh-CN" altLang="en-US" sz="20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47FE7B-6073-47D6-A699-7FCF2EEB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4"/>
            <a:ext cx="10515600" cy="1325563"/>
          </a:xfrm>
        </p:spPr>
        <p:txBody>
          <a:bodyPr/>
          <a:lstStyle/>
          <a:p>
            <a:r>
              <a:rPr lang="en-US" altLang="zh-CN" b="1" dirty="0"/>
              <a:t>MST: Kruskal algorithm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A91924-644F-4275-9023-943D4C64C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6104" y="985634"/>
                <a:ext cx="10515600" cy="342520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Sort the edge set based on its weight, 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CN" b="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Each node act as its own father node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>
                    <a:solidFill>
                      <a:srgbClr val="0070C0"/>
                    </a:solidFill>
                  </a:rPr>
                  <a:t>For</a:t>
                </a:r>
                <a:r>
                  <a:rPr lang="en-US" altLang="zh-CN" dirty="0"/>
                  <a:t> {u, v}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in</a:t>
                </a:r>
                <a:r>
                  <a:rPr lang="en-US" altLang="zh-CN" dirty="0"/>
                  <a:t> edge set: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0070C0"/>
                    </a:solidFill>
                  </a:rPr>
                  <a:t>If</a:t>
                </a:r>
                <a:r>
                  <a:rPr lang="en-US" altLang="zh-CN" sz="2800" dirty="0"/>
                  <a:t> </a:t>
                </a:r>
                <a:r>
                  <a:rPr lang="en-US" altLang="zh-CN" sz="2800" dirty="0">
                    <a:solidFill>
                      <a:srgbClr val="00B050"/>
                    </a:solidFill>
                  </a:rPr>
                  <a:t>find</a:t>
                </a:r>
                <a:r>
                  <a:rPr lang="en-US" altLang="zh-CN" sz="2800" dirty="0"/>
                  <a:t>(G):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zh-CN" sz="2800" dirty="0"/>
                  <a:t>T = T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{u, v}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Output T</a:t>
                </a:r>
              </a:p>
              <a:p>
                <a:pPr lvl="2"/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A91924-644F-4275-9023-943D4C64C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104" y="985634"/>
                <a:ext cx="10515600" cy="3425201"/>
              </a:xfrm>
              <a:blipFill>
                <a:blip r:embed="rId2"/>
                <a:stretch>
                  <a:fillRect l="-1043" t="-1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13B3BBC-B358-449B-BBD0-DE1D0BA60A83}"/>
              </a:ext>
            </a:extLst>
          </p:cNvPr>
          <p:cNvSpPr txBox="1">
            <a:spLocks/>
          </p:cNvSpPr>
          <p:nvPr/>
        </p:nvSpPr>
        <p:spPr>
          <a:xfrm>
            <a:off x="3808519" y="3119121"/>
            <a:ext cx="7937377" cy="3265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4219F8A-9DC5-4C9E-86E0-F128C494F0A2}"/>
              </a:ext>
            </a:extLst>
          </p:cNvPr>
          <p:cNvSpPr txBox="1">
            <a:spLocks/>
          </p:cNvSpPr>
          <p:nvPr/>
        </p:nvSpPr>
        <p:spPr>
          <a:xfrm>
            <a:off x="5157926" y="3258485"/>
            <a:ext cx="6889073" cy="3265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8FF195-5911-420C-8092-B1D685910447}"/>
              </a:ext>
            </a:extLst>
          </p:cNvPr>
          <p:cNvSpPr txBox="1"/>
          <p:nvPr/>
        </p:nvSpPr>
        <p:spPr>
          <a:xfrm>
            <a:off x="6081205" y="2805256"/>
            <a:ext cx="596579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0070C0"/>
                </a:solidFill>
              </a:rPr>
              <a:t>If</a:t>
            </a:r>
            <a:r>
              <a:rPr lang="en-US" altLang="zh-CN" sz="3200" dirty="0"/>
              <a:t> u, v have same father node: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Return</a:t>
            </a:r>
            <a:r>
              <a:rPr lang="en-US" altLang="zh-CN" sz="3200" dirty="0"/>
              <a:t> </a:t>
            </a:r>
            <a:r>
              <a:rPr lang="en-US" altLang="zh-CN" sz="3200" dirty="0">
                <a:solidFill>
                  <a:srgbClr val="7030A0"/>
                </a:solidFill>
              </a:rPr>
              <a:t>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0070C0"/>
                </a:solidFill>
              </a:rPr>
              <a:t>Else</a:t>
            </a:r>
            <a:r>
              <a:rPr lang="en-US" altLang="zh-CN" sz="3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One node’s father node become another node’s father node’s father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Return </a:t>
            </a:r>
            <a:r>
              <a:rPr lang="en-US" altLang="zh-CN" sz="2800" dirty="0">
                <a:solidFill>
                  <a:srgbClr val="7030A0"/>
                </a:solidFill>
              </a:rPr>
              <a:t>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2F26427-DCC0-4A8A-A2D1-EC9456314863}"/>
              </a:ext>
            </a:extLst>
          </p:cNvPr>
          <p:cNvCxnSpPr>
            <a:cxnSpLocks/>
          </p:cNvCxnSpPr>
          <p:nvPr/>
        </p:nvCxnSpPr>
        <p:spPr>
          <a:xfrm>
            <a:off x="3129749" y="2909303"/>
            <a:ext cx="2880526" cy="209818"/>
          </a:xfrm>
          <a:prstGeom prst="straightConnector1">
            <a:avLst/>
          </a:prstGeom>
          <a:ln w="66675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E7BFE61-F7CB-46CC-B857-6DC99F586EE8}"/>
              </a:ext>
            </a:extLst>
          </p:cNvPr>
          <p:cNvSpPr txBox="1"/>
          <p:nvPr/>
        </p:nvSpPr>
        <p:spPr>
          <a:xfrm>
            <a:off x="7471094" y="1061127"/>
            <a:ext cx="129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O(</a:t>
            </a:r>
            <a:r>
              <a:rPr lang="en-US" altLang="zh-CN" b="1" dirty="0" err="1">
                <a:solidFill>
                  <a:srgbClr val="FF0000"/>
                </a:solidFill>
              </a:rPr>
              <a:t>mlogm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E1AB90-6825-482B-86A6-6D6929A7AEB6}"/>
              </a:ext>
            </a:extLst>
          </p:cNvPr>
          <p:cNvSpPr txBox="1"/>
          <p:nvPr/>
        </p:nvSpPr>
        <p:spPr>
          <a:xfrm>
            <a:off x="6537734" y="1645316"/>
            <a:ext cx="129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O(m)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7E790F-C2BD-440A-82A2-47E9E26FCEBD}"/>
              </a:ext>
            </a:extLst>
          </p:cNvPr>
          <p:cNvSpPr txBox="1"/>
          <p:nvPr/>
        </p:nvSpPr>
        <p:spPr>
          <a:xfrm>
            <a:off x="3404381" y="4789942"/>
            <a:ext cx="129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O(</a:t>
            </a:r>
            <a:r>
              <a:rPr lang="en-US" altLang="zh-CN" b="1" dirty="0" err="1">
                <a:solidFill>
                  <a:srgbClr val="FF0000"/>
                </a:solidFill>
              </a:rPr>
              <a:t>logm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09BAC0-7831-42AE-81FE-181B84A0A52D}"/>
              </a:ext>
            </a:extLst>
          </p:cNvPr>
          <p:cNvSpPr txBox="1"/>
          <p:nvPr/>
        </p:nvSpPr>
        <p:spPr>
          <a:xfrm>
            <a:off x="4107857" y="2206855"/>
            <a:ext cx="15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O(m * </a:t>
            </a:r>
            <a:r>
              <a:rPr lang="en-US" altLang="zh-CN" b="1" dirty="0" err="1">
                <a:solidFill>
                  <a:srgbClr val="FF0000"/>
                </a:solidFill>
              </a:rPr>
              <a:t>logm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7CD1FB-D3FB-45FC-A17E-6E17C2E05AE2}"/>
              </a:ext>
            </a:extLst>
          </p:cNvPr>
          <p:cNvSpPr txBox="1"/>
          <p:nvPr/>
        </p:nvSpPr>
        <p:spPr>
          <a:xfrm>
            <a:off x="9248414" y="476938"/>
            <a:ext cx="28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Overall cost: O(</a:t>
            </a:r>
            <a:r>
              <a:rPr lang="en-US" altLang="zh-CN" b="1" dirty="0" err="1">
                <a:solidFill>
                  <a:srgbClr val="FF0000"/>
                </a:solidFill>
              </a:rPr>
              <a:t>mlogm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02E4FD8-2B0C-4A4F-8450-651971DCB906}"/>
              </a:ext>
            </a:extLst>
          </p:cNvPr>
          <p:cNvCxnSpPr>
            <a:cxnSpLocks/>
          </p:cNvCxnSpPr>
          <p:nvPr/>
        </p:nvCxnSpPr>
        <p:spPr>
          <a:xfrm flipH="1">
            <a:off x="2857500" y="3429000"/>
            <a:ext cx="3314701" cy="1649107"/>
          </a:xfrm>
          <a:prstGeom prst="straightConnector1">
            <a:avLst/>
          </a:prstGeom>
          <a:ln w="66675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22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uiExpand="1" build="p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7FE7B-6073-47D6-A699-7FCF2EEB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4"/>
            <a:ext cx="10515600" cy="1325563"/>
          </a:xfrm>
        </p:spPr>
        <p:txBody>
          <a:bodyPr/>
          <a:lstStyle/>
          <a:p>
            <a:r>
              <a:rPr lang="en-US" altLang="zh-CN" b="1" dirty="0"/>
              <a:t>MST: Prim algorithm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A91924-644F-4275-9023-943D4C64C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28119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X = {s}, s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altLang="zh-CN" dirty="0"/>
                  <a:t>G , 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CN" b="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b="0" dirty="0">
                    <a:solidFill>
                      <a:srgbClr val="0070C0"/>
                    </a:solidFill>
                  </a:rPr>
                  <a:t>While</a:t>
                </a:r>
                <a:r>
                  <a:rPr lang="en-US" altLang="zh-CN" b="0" dirty="0"/>
                  <a:t> |T| &lt; |V| - 1: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800" dirty="0"/>
                  <a:t>Traverse all the edge {u, v} that u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800" dirty="0"/>
                  <a:t> T, v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∉ </m:t>
                    </m:r>
                  </m:oMath>
                </a14:m>
                <a:r>
                  <a:rPr lang="en-US" altLang="zh-CN" sz="2800" dirty="0"/>
                  <a:t>T, find edge(u, v) have minimum weight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800" dirty="0"/>
                  <a:t>X = X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{v}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800" dirty="0"/>
                  <a:t>T = 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{(u, v)}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Output T</a:t>
                </a:r>
              </a:p>
              <a:p>
                <a:pPr lvl="2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A91924-644F-4275-9023-943D4C64C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281195"/>
              </a:xfrm>
              <a:blipFill>
                <a:blip r:embed="rId2"/>
                <a:stretch>
                  <a:fillRect l="-1043" t="-15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13B3BBC-B358-449B-BBD0-DE1D0BA60A83}"/>
              </a:ext>
            </a:extLst>
          </p:cNvPr>
          <p:cNvSpPr txBox="1">
            <a:spLocks/>
          </p:cNvSpPr>
          <p:nvPr/>
        </p:nvSpPr>
        <p:spPr>
          <a:xfrm>
            <a:off x="3808519" y="3119121"/>
            <a:ext cx="7937377" cy="3265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4219F8A-9DC5-4C9E-86E0-F128C494F0A2}"/>
              </a:ext>
            </a:extLst>
          </p:cNvPr>
          <p:cNvSpPr txBox="1">
            <a:spLocks/>
          </p:cNvSpPr>
          <p:nvPr/>
        </p:nvSpPr>
        <p:spPr>
          <a:xfrm>
            <a:off x="5157926" y="3258485"/>
            <a:ext cx="6889073" cy="3265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2F2210-59C3-4C27-A976-3B8021DF2ED5}"/>
              </a:ext>
            </a:extLst>
          </p:cNvPr>
          <p:cNvSpPr txBox="1"/>
          <p:nvPr/>
        </p:nvSpPr>
        <p:spPr>
          <a:xfrm>
            <a:off x="4248575" y="1899791"/>
            <a:ext cx="129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O(n * m)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D68D2E-41DF-4EC8-B331-A7AADC8E2AB8}"/>
              </a:ext>
            </a:extLst>
          </p:cNvPr>
          <p:cNvSpPr txBox="1"/>
          <p:nvPr/>
        </p:nvSpPr>
        <p:spPr>
          <a:xfrm>
            <a:off x="5905767" y="548527"/>
            <a:ext cx="182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|V| = n, |E| = m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D1E001-957C-4AFD-B1D6-EA27B614871B}"/>
              </a:ext>
            </a:extLst>
          </p:cNvPr>
          <p:cNvSpPr txBox="1"/>
          <p:nvPr/>
        </p:nvSpPr>
        <p:spPr>
          <a:xfrm>
            <a:off x="5450047" y="2819471"/>
            <a:ext cx="129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O(m)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0D8F31-52B8-4B04-AA34-3947C3F0DE9D}"/>
              </a:ext>
            </a:extLst>
          </p:cNvPr>
          <p:cNvSpPr txBox="1"/>
          <p:nvPr/>
        </p:nvSpPr>
        <p:spPr>
          <a:xfrm>
            <a:off x="838200" y="5346862"/>
            <a:ext cx="2802622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Overall cost: O(</a:t>
            </a:r>
            <a:r>
              <a:rPr lang="en-US" altLang="zh-CN" b="1" dirty="0" err="1">
                <a:solidFill>
                  <a:srgbClr val="FF0000"/>
                </a:solidFill>
              </a:rPr>
              <a:t>mn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8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BC0A0-26B3-415E-B3D9-AA9D7FAD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Test set: generated graph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85C5B-B848-4E9B-A97F-E35AA85F8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zh-CN" dirty="0"/>
              <a:t>Small graph to check algorithm’s correctness while big graph for it’s performance.</a:t>
            </a:r>
          </a:p>
          <a:p>
            <a:r>
              <a:rPr lang="en-US" altLang="zh-CN" dirty="0"/>
              <a:t>3 edges and 3 nodes: [(0, 1, 3), (1, 2, 3), (0, 2, 2)]:</a:t>
            </a:r>
          </a:p>
          <a:p>
            <a:pPr lvl="1"/>
            <a:r>
              <a:rPr lang="en-US" altLang="zh-CN" dirty="0"/>
              <a:t>Kruskal Algorithm:</a:t>
            </a:r>
          </a:p>
          <a:p>
            <a:pPr lvl="1"/>
            <a:r>
              <a:rPr lang="en-US" altLang="zh-CN" dirty="0"/>
              <a:t>	The edges of the MST: [(0, 2), (0, 1)]</a:t>
            </a:r>
          </a:p>
          <a:p>
            <a:pPr lvl="1"/>
            <a:r>
              <a:rPr lang="en-US" altLang="zh-CN" dirty="0"/>
              <a:t>	Sum of the weight of MST: 5</a:t>
            </a:r>
          </a:p>
          <a:p>
            <a:pPr lvl="1"/>
            <a:r>
              <a:rPr lang="en-US" altLang="zh-CN" dirty="0"/>
              <a:t>Prim Algorithm:</a:t>
            </a:r>
          </a:p>
          <a:p>
            <a:pPr lvl="1"/>
            <a:r>
              <a:rPr lang="en-US" altLang="zh-CN" dirty="0"/>
              <a:t>	The edges of the MST: [(0, 2), (0, 1)]</a:t>
            </a:r>
          </a:p>
          <a:p>
            <a:pPr lvl="1"/>
            <a:r>
              <a:rPr lang="en-US" altLang="zh-CN" dirty="0"/>
              <a:t>	Sum of the weight of MST: 5</a:t>
            </a:r>
          </a:p>
        </p:txBody>
      </p:sp>
    </p:spTree>
    <p:extLst>
      <p:ext uri="{BB962C8B-B14F-4D97-AF65-F5344CB8AC3E}">
        <p14:creationId xmlns:p14="http://schemas.microsoft.com/office/powerpoint/2010/main" val="283424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BC0A0-26B3-415E-B3D9-AA9D7FAD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Test set: generated graph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85C5B-B848-4E9B-A97F-E35AA85F8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10 edges and 12 nodes: [(0, 1, 12), (1, 2, 12), (2, 3, 5), (3, 4, 5), (4, 5, 10), (5, 6, 5), (6, 7, 2), (7, 8, 10), (8, 9, 7), (6, 0, 6), (3, 5, 11), (0, 3, 7)]</a:t>
            </a:r>
          </a:p>
          <a:p>
            <a:r>
              <a:rPr lang="en-US" altLang="zh-CN" dirty="0"/>
              <a:t>Kruskal Algorithm:</a:t>
            </a:r>
          </a:p>
          <a:p>
            <a:r>
              <a:rPr lang="en-US" altLang="zh-CN" dirty="0"/>
              <a:t>	The edges of the MST: [(6, 7), (2, 3), (3, 4), (5, 6), (6, 0), (8, 9), (0, 3), (7, 8), (0, 1)]</a:t>
            </a:r>
          </a:p>
          <a:p>
            <a:r>
              <a:rPr lang="en-US" altLang="zh-CN" dirty="0"/>
              <a:t>	Sum of the weight of MST: 59</a:t>
            </a:r>
          </a:p>
          <a:p>
            <a:r>
              <a:rPr lang="en-US" altLang="zh-CN" dirty="0"/>
              <a:t>Prim Algorithm:</a:t>
            </a:r>
          </a:p>
          <a:p>
            <a:r>
              <a:rPr lang="en-US" altLang="zh-CN" dirty="0"/>
              <a:t>	The edges of the MST: [(6, 0), (6, 7), (5, 6), (0, 3), (2, 3), (3, 4), (7, 8), (8, 9), (0, 1)]</a:t>
            </a:r>
          </a:p>
          <a:p>
            <a:r>
              <a:rPr lang="en-US" altLang="zh-CN" dirty="0"/>
              <a:t>	Sum of the weight of MST: 59</a:t>
            </a:r>
          </a:p>
        </p:txBody>
      </p:sp>
    </p:spTree>
    <p:extLst>
      <p:ext uri="{BB962C8B-B14F-4D97-AF65-F5344CB8AC3E}">
        <p14:creationId xmlns:p14="http://schemas.microsoft.com/office/powerpoint/2010/main" val="46769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8D3E3-A239-4576-A8CA-99E1D674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Test set: generated graph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64813995-9274-4DFE-A6A1-F30DEA68CE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522547"/>
              </p:ext>
            </p:extLst>
          </p:nvPr>
        </p:nvGraphicFramePr>
        <p:xfrm>
          <a:off x="838200" y="1825624"/>
          <a:ext cx="105156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636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7FE7B-6073-47D6-A699-7FCF2EEB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4"/>
            <a:ext cx="10515600" cy="1325563"/>
          </a:xfrm>
        </p:spPr>
        <p:txBody>
          <a:bodyPr/>
          <a:lstStyle/>
          <a:p>
            <a:r>
              <a:rPr lang="en-US" altLang="zh-CN" b="1" dirty="0"/>
              <a:t>Kth-min algorithm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A91924-644F-4275-9023-943D4C64C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53330"/>
                <a:ext cx="5651377" cy="527055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CN" sz="3000" dirty="0"/>
                  <a:t>K_Min(S, k):</a:t>
                </a:r>
              </a:p>
              <a:p>
                <a:r>
                  <a:rPr lang="en-US" altLang="zh-CN" sz="3000" dirty="0"/>
                  <a:t>S = 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3000" dirty="0"/>
              </a:p>
              <a:p>
                <a:r>
                  <a:rPr lang="en-US" altLang="zh-CN" sz="3000" dirty="0"/>
                  <a:t>Pivot = </a:t>
                </a:r>
                <a:r>
                  <a:rPr lang="en-US" altLang="zh-CN" sz="3000" dirty="0">
                    <a:solidFill>
                      <a:srgbClr val="00B050"/>
                    </a:solidFill>
                  </a:rPr>
                  <a:t>Select</a:t>
                </a:r>
                <a:r>
                  <a:rPr lang="en-US" altLang="zh-CN" sz="3000" dirty="0"/>
                  <a:t>(S)</a:t>
                </a:r>
              </a:p>
              <a:p>
                <a:r>
                  <a:rPr lang="en-US" altLang="zh-CN" sz="3000" dirty="0"/>
                  <a:t>Use pivot to divide S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zh-CN" sz="3000" dirty="0"/>
                  <a:t> and pivot(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CN" sz="3000" dirty="0"/>
                  <a:t> &lt; pivot,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zh-CN" sz="3000" dirty="0"/>
                  <a:t> &gt; pivot)</a:t>
                </a:r>
              </a:p>
              <a:p>
                <a:r>
                  <a:rPr lang="en-US" altLang="zh-CN" sz="3000" dirty="0">
                    <a:solidFill>
                      <a:srgbClr val="0070C0"/>
                    </a:solidFill>
                  </a:rPr>
                  <a:t>If</a:t>
                </a:r>
                <a:r>
                  <a:rPr lang="en-US" altLang="zh-CN" sz="3000" dirty="0"/>
                  <a:t>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CN" sz="3000" dirty="0"/>
                  <a:t>| == k – 1:</a:t>
                </a:r>
              </a:p>
              <a:p>
                <a:pPr lvl="1"/>
                <a:r>
                  <a:rPr lang="en-US" altLang="zh-CN" sz="3000" dirty="0"/>
                  <a:t>Return pivot</a:t>
                </a:r>
              </a:p>
              <a:p>
                <a:r>
                  <a:rPr lang="en-US" altLang="zh-CN" sz="3000" dirty="0">
                    <a:solidFill>
                      <a:srgbClr val="0070C0"/>
                    </a:solidFill>
                  </a:rPr>
                  <a:t>Elif</a:t>
                </a:r>
                <a:r>
                  <a:rPr lang="en-US" altLang="zh-CN" sz="3000" dirty="0"/>
                  <a:t>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CN" sz="3000" dirty="0"/>
                  <a:t>| &gt; k – 1:</a:t>
                </a:r>
              </a:p>
              <a:p>
                <a:pPr lvl="1"/>
                <a:r>
                  <a:rPr lang="en-US" altLang="zh-CN" sz="3000" dirty="0"/>
                  <a:t>Return </a:t>
                </a:r>
                <a:r>
                  <a:rPr lang="en-US" altLang="zh-CN" sz="3000" dirty="0">
                    <a:solidFill>
                      <a:srgbClr val="00B050"/>
                    </a:solidFill>
                  </a:rPr>
                  <a:t>K_Min</a:t>
                </a:r>
                <a:r>
                  <a:rPr lang="en-US" altLang="zh-CN" sz="3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CN" sz="3000" dirty="0"/>
                  <a:t>, k)</a:t>
                </a:r>
              </a:p>
              <a:p>
                <a:r>
                  <a:rPr lang="en-US" altLang="zh-CN" sz="3000" dirty="0">
                    <a:solidFill>
                      <a:srgbClr val="0070C0"/>
                    </a:solidFill>
                  </a:rPr>
                  <a:t>Else</a:t>
                </a:r>
                <a:r>
                  <a:rPr lang="en-US" altLang="zh-CN" sz="3000" dirty="0"/>
                  <a:t>:</a:t>
                </a:r>
              </a:p>
              <a:p>
                <a:pPr lvl="1"/>
                <a:r>
                  <a:rPr lang="en-US" altLang="zh-CN" sz="3000" dirty="0"/>
                  <a:t>Return </a:t>
                </a:r>
                <a:r>
                  <a:rPr lang="en-US" altLang="zh-CN" sz="3000" dirty="0">
                    <a:solidFill>
                      <a:srgbClr val="00B050"/>
                    </a:solidFill>
                  </a:rPr>
                  <a:t>K_Min</a:t>
                </a:r>
                <a:r>
                  <a:rPr lang="en-US" altLang="zh-CN" sz="3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zh-CN" sz="3000" dirty="0"/>
                  <a:t>, k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CN" sz="3000" dirty="0"/>
                  <a:t> - 1)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A91924-644F-4275-9023-943D4C64C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53330"/>
                <a:ext cx="5651377" cy="5270557"/>
              </a:xfrm>
              <a:blipFill>
                <a:blip r:embed="rId2"/>
                <a:stretch>
                  <a:fillRect l="-2155" t="-2778" b="-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4219F8A-9DC5-4C9E-86E0-F128C494F0A2}"/>
              </a:ext>
            </a:extLst>
          </p:cNvPr>
          <p:cNvSpPr txBox="1">
            <a:spLocks/>
          </p:cNvSpPr>
          <p:nvPr/>
        </p:nvSpPr>
        <p:spPr>
          <a:xfrm>
            <a:off x="5157926" y="3258485"/>
            <a:ext cx="6889073" cy="3265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altLang="zh-CN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A5EB0AA-E5A2-44FD-BAB7-87D5FDDAE106}"/>
              </a:ext>
            </a:extLst>
          </p:cNvPr>
          <p:cNvCxnSpPr>
            <a:cxnSpLocks/>
          </p:cNvCxnSpPr>
          <p:nvPr/>
        </p:nvCxnSpPr>
        <p:spPr>
          <a:xfrm flipV="1">
            <a:off x="4034901" y="1388847"/>
            <a:ext cx="2516819" cy="1029318"/>
          </a:xfrm>
          <a:prstGeom prst="straightConnector1">
            <a:avLst/>
          </a:prstGeom>
          <a:ln w="66675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DFF8C01-8AE7-4A7C-A50E-0A51E9A506D0}"/>
              </a:ext>
            </a:extLst>
          </p:cNvPr>
          <p:cNvSpPr txBox="1">
            <a:spLocks/>
          </p:cNvSpPr>
          <p:nvPr/>
        </p:nvSpPr>
        <p:spPr>
          <a:xfrm>
            <a:off x="6489576" y="1086133"/>
            <a:ext cx="5651377" cy="5270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300" dirty="0"/>
              <a:t>Select(S):</a:t>
            </a:r>
          </a:p>
          <a:p>
            <a:r>
              <a:rPr lang="en-US" altLang="zh-CN" sz="3300" dirty="0"/>
              <a:t>Divide S into |S|/5 groups</a:t>
            </a:r>
          </a:p>
          <a:p>
            <a:r>
              <a:rPr lang="en-US" altLang="zh-CN" sz="3300" dirty="0"/>
              <a:t>Sort all the groups and find the median</a:t>
            </a:r>
          </a:p>
          <a:p>
            <a:r>
              <a:rPr lang="en-US" altLang="zh-CN" dirty="0"/>
              <a:t>Append these medians to group S’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If</a:t>
            </a:r>
            <a:r>
              <a:rPr lang="en-US" altLang="zh-CN" dirty="0"/>
              <a:t> |S’| &gt; 1:</a:t>
            </a:r>
          </a:p>
          <a:p>
            <a:pPr lvl="1"/>
            <a:r>
              <a:rPr lang="en-US" altLang="zh-CN" dirty="0"/>
              <a:t>Return </a:t>
            </a:r>
            <a:r>
              <a:rPr lang="en-US" altLang="zh-CN" dirty="0">
                <a:solidFill>
                  <a:srgbClr val="00B050"/>
                </a:solidFill>
              </a:rPr>
              <a:t>Select</a:t>
            </a:r>
            <a:r>
              <a:rPr lang="en-US" altLang="zh-CN" dirty="0"/>
              <a:t>(S’)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Else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Return S’[0]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2BF1A2D-CD4C-42C9-B41A-25C0E87E16DE}"/>
                  </a:ext>
                </a:extLst>
              </p:cNvPr>
              <p:cNvSpPr txBox="1"/>
              <p:nvPr/>
            </p:nvSpPr>
            <p:spPr>
              <a:xfrm>
                <a:off x="8284941" y="1135412"/>
                <a:ext cx="3308644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T(n) = 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den>
                        </m:f>
                      </m:e>
                    </m:d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</a:rPr>
                  <a:t>+ O(n) = O(n)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2BF1A2D-CD4C-42C9-B41A-25C0E87E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941" y="1135412"/>
                <a:ext cx="3308644" cy="506870"/>
              </a:xfrm>
              <a:prstGeom prst="rect">
                <a:avLst/>
              </a:prstGeom>
              <a:blipFill>
                <a:blip r:embed="rId3"/>
                <a:stretch>
                  <a:fillRect l="-1473" b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E13E8F15-5761-497F-BEB8-226E26BC3918}"/>
              </a:ext>
            </a:extLst>
          </p:cNvPr>
          <p:cNvSpPr txBox="1"/>
          <p:nvPr/>
        </p:nvSpPr>
        <p:spPr>
          <a:xfrm>
            <a:off x="5905767" y="548527"/>
            <a:ext cx="129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|S| = 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A076AF1-8DA4-41C6-B6C8-15F5B2D4128C}"/>
                  </a:ext>
                </a:extLst>
              </p:cNvPr>
              <p:cNvSpPr txBox="1"/>
              <p:nvPr/>
            </p:nvSpPr>
            <p:spPr>
              <a:xfrm>
                <a:off x="2699271" y="1232355"/>
                <a:ext cx="3308644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T(n) = 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</a:rPr>
                  <a:t>+ O(n) = O(n)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A076AF1-8DA4-41C6-B6C8-15F5B2D41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271" y="1232355"/>
                <a:ext cx="3308644" cy="506870"/>
              </a:xfrm>
              <a:prstGeom prst="rect">
                <a:avLst/>
              </a:prstGeom>
              <a:blipFill>
                <a:blip r:embed="rId4"/>
                <a:stretch>
                  <a:fillRect l="-1657" b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080B3DEB-F4C4-43D8-B7F2-1A8D87A04B4B}"/>
              </a:ext>
            </a:extLst>
          </p:cNvPr>
          <p:cNvSpPr txBox="1"/>
          <p:nvPr/>
        </p:nvSpPr>
        <p:spPr>
          <a:xfrm>
            <a:off x="6735660" y="5987358"/>
            <a:ext cx="28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Overall cost: O(n)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74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79068-848A-403D-9CCD-E5643428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Test set: generated number and kth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EC43FD-9A6A-4C10-8088-3E01825D3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Generate a list with 10~400 numbers and a kth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[1,length of list]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EC43FD-9A6A-4C10-8088-3E01825D3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38D9DB9-7E07-4109-A8E8-88406B88E6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9871250"/>
              </p:ext>
            </p:extLst>
          </p:nvPr>
        </p:nvGraphicFramePr>
        <p:xfrm>
          <a:off x="1032933" y="2359288"/>
          <a:ext cx="9262534" cy="4498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3317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790</Words>
  <Application>Microsoft Office PowerPoint</Application>
  <PresentationFormat>宽屏</PresentationFormat>
  <Paragraphs>84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Presentation</vt:lpstr>
      <vt:lpstr>MST: Kruskal algorithm</vt:lpstr>
      <vt:lpstr>MST: Prim algorithm</vt:lpstr>
      <vt:lpstr>Test set: generated graph</vt:lpstr>
      <vt:lpstr>Test set: generated graph</vt:lpstr>
      <vt:lpstr>Test set: generated graph</vt:lpstr>
      <vt:lpstr>Kth-min algorithm</vt:lpstr>
      <vt:lpstr>Test set: generated number and kth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刘 晨彦</dc:creator>
  <cp:lastModifiedBy>刘 晨彦</cp:lastModifiedBy>
  <cp:revision>25</cp:revision>
  <dcterms:created xsi:type="dcterms:W3CDTF">2019-11-04T08:36:34Z</dcterms:created>
  <dcterms:modified xsi:type="dcterms:W3CDTF">2019-11-05T11:04:30Z</dcterms:modified>
</cp:coreProperties>
</file>