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8" r:id="rId3"/>
    <p:sldId id="329" r:id="rId4"/>
    <p:sldId id="330" r:id="rId5"/>
    <p:sldId id="331" r:id="rId6"/>
    <p:sldId id="335" r:id="rId7"/>
    <p:sldId id="343" r:id="rId8"/>
    <p:sldId id="351" r:id="rId9"/>
    <p:sldId id="354" r:id="rId10"/>
    <p:sldId id="348" r:id="rId11"/>
    <p:sldId id="350" r:id="rId12"/>
    <p:sldId id="353" r:id="rId13"/>
    <p:sldId id="336" r:id="rId14"/>
    <p:sldId id="338" r:id="rId15"/>
    <p:sldId id="337" r:id="rId16"/>
    <p:sldId id="340" r:id="rId17"/>
    <p:sldId id="341" r:id="rId18"/>
    <p:sldId id="347" r:id="rId19"/>
    <p:sldId id="345" r:id="rId20"/>
    <p:sldId id="342" r:id="rId21"/>
    <p:sldId id="349" r:id="rId22"/>
    <p:sldId id="346" r:id="rId23"/>
    <p:sldId id="344" r:id="rId24"/>
    <p:sldId id="333" r:id="rId25"/>
    <p:sldId id="332" r:id="rId26"/>
    <p:sldId id="334" r:id="rId27"/>
    <p:sldId id="352" r:id="rId28"/>
    <p:sldId id="282" r:id="rId29"/>
  </p:sldIdLst>
  <p:sldSz cx="9144000" cy="6858000" type="letter"/>
  <p:notesSz cx="6858000" cy="9144000"/>
  <p:defaultTextStyle>
    <a:defPPr>
      <a:defRPr lang="en-US"/>
    </a:defPPr>
    <a:lvl1pPr marL="0" algn="l" defTabSz="8658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923" algn="l" defTabSz="8658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5845" algn="l" defTabSz="8658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8768" algn="l" defTabSz="8658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1691" algn="l" defTabSz="8658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4613" algn="l" defTabSz="8658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7536" algn="l" defTabSz="8658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30459" algn="l" defTabSz="8658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63381" algn="l" defTabSz="8658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48512-1C47-4B46-A940-F5C708AA8052}" v="2" dt="2021-11-25T19:34:01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2" d="100"/>
          <a:sy n="112" d="100"/>
        </p:scale>
        <p:origin x="1566" y="90"/>
      </p:cViewPr>
      <p:guideLst>
        <p:guide orient="horz" pos="2160"/>
        <p:guide pos="28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71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Knight" userId="effaa32214701874" providerId="LiveId" clId="{5E548512-1C47-4B46-A940-F5C708AA8052}"/>
    <pc:docChg chg="undo custSel addSld delSld modSld">
      <pc:chgData name="Russell Knight" userId="effaa32214701874" providerId="LiveId" clId="{5E548512-1C47-4B46-A940-F5C708AA8052}" dt="2021-11-25T19:37:26.618" v="1153" actId="33524"/>
      <pc:docMkLst>
        <pc:docMk/>
      </pc:docMkLst>
      <pc:sldChg chg="modSp mod">
        <pc:chgData name="Russell Knight" userId="effaa32214701874" providerId="LiveId" clId="{5E548512-1C47-4B46-A940-F5C708AA8052}" dt="2021-11-25T19:23:21.089" v="44" actId="20577"/>
        <pc:sldMkLst>
          <pc:docMk/>
          <pc:sldMk cId="4221961662" sldId="256"/>
        </pc:sldMkLst>
        <pc:spChg chg="mod">
          <ac:chgData name="Russell Knight" userId="effaa32214701874" providerId="LiveId" clId="{5E548512-1C47-4B46-A940-F5C708AA8052}" dt="2021-11-25T19:23:16.389" v="42" actId="20577"/>
          <ac:spMkLst>
            <pc:docMk/>
            <pc:sldMk cId="4221961662" sldId="256"/>
            <ac:spMk id="2" creationId="{00000000-0000-0000-0000-000000000000}"/>
          </ac:spMkLst>
        </pc:spChg>
        <pc:spChg chg="mod">
          <ac:chgData name="Russell Knight" userId="effaa32214701874" providerId="LiveId" clId="{5E548512-1C47-4B46-A940-F5C708AA8052}" dt="2021-11-25T19:23:21.089" v="44" actId="20577"/>
          <ac:spMkLst>
            <pc:docMk/>
            <pc:sldMk cId="4221961662" sldId="256"/>
            <ac:spMk id="3" creationId="{00000000-0000-0000-0000-000000000000}"/>
          </ac:spMkLst>
        </pc:spChg>
      </pc:sldChg>
      <pc:sldChg chg="modSp mod">
        <pc:chgData name="Russell Knight" userId="effaa32214701874" providerId="LiveId" clId="{5E548512-1C47-4B46-A940-F5C708AA8052}" dt="2021-11-25T19:23:33.035" v="46" actId="6549"/>
        <pc:sldMkLst>
          <pc:docMk/>
          <pc:sldMk cId="4178831051" sldId="330"/>
        </pc:sldMkLst>
        <pc:spChg chg="mod">
          <ac:chgData name="Russell Knight" userId="effaa32214701874" providerId="LiveId" clId="{5E548512-1C47-4B46-A940-F5C708AA8052}" dt="2021-11-25T19:23:33.035" v="46" actId="6549"/>
          <ac:spMkLst>
            <pc:docMk/>
            <pc:sldMk cId="4178831051" sldId="330"/>
            <ac:spMk id="3" creationId="{D0BD4312-6C85-451D-BA18-0E1D2505EF92}"/>
          </ac:spMkLst>
        </pc:spChg>
      </pc:sldChg>
      <pc:sldChg chg="modSp mod">
        <pc:chgData name="Russell Knight" userId="effaa32214701874" providerId="LiveId" clId="{5E548512-1C47-4B46-A940-F5C708AA8052}" dt="2021-11-25T19:37:05.721" v="1152" actId="20577"/>
        <pc:sldMkLst>
          <pc:docMk/>
          <pc:sldMk cId="2955963836" sldId="332"/>
        </pc:sldMkLst>
        <pc:spChg chg="mod">
          <ac:chgData name="Russell Knight" userId="effaa32214701874" providerId="LiveId" clId="{5E548512-1C47-4B46-A940-F5C708AA8052}" dt="2021-11-25T19:37:05.721" v="1152" actId="20577"/>
          <ac:spMkLst>
            <pc:docMk/>
            <pc:sldMk cId="2955963836" sldId="332"/>
            <ac:spMk id="3" creationId="{4E796D30-ADF2-4D9A-B013-F4B81C96CAC7}"/>
          </ac:spMkLst>
        </pc:spChg>
      </pc:sldChg>
      <pc:sldChg chg="modSp mod">
        <pc:chgData name="Russell Knight" userId="effaa32214701874" providerId="LiveId" clId="{5E548512-1C47-4B46-A940-F5C708AA8052}" dt="2021-11-25T19:31:41.075" v="621" actId="1076"/>
        <pc:sldMkLst>
          <pc:docMk/>
          <pc:sldMk cId="1773689978" sldId="333"/>
        </pc:sldMkLst>
        <pc:spChg chg="mod">
          <ac:chgData name="Russell Knight" userId="effaa32214701874" providerId="LiveId" clId="{5E548512-1C47-4B46-A940-F5C708AA8052}" dt="2021-11-25T19:31:37.458" v="620" actId="20577"/>
          <ac:spMkLst>
            <pc:docMk/>
            <pc:sldMk cId="1773689978" sldId="333"/>
            <ac:spMk id="3" creationId="{5BBB6134-BBE9-422E-9A9F-3E3A11FC5D8E}"/>
          </ac:spMkLst>
        </pc:spChg>
        <pc:picChg chg="mod">
          <ac:chgData name="Russell Knight" userId="effaa32214701874" providerId="LiveId" clId="{5E548512-1C47-4B46-A940-F5C708AA8052}" dt="2021-11-25T19:31:41.075" v="621" actId="1076"/>
          <ac:picMkLst>
            <pc:docMk/>
            <pc:sldMk cId="1773689978" sldId="333"/>
            <ac:picMk id="6" creationId="{EBD0EE6B-AF9F-4AB0-B53D-4DBD5FFA6773}"/>
          </ac:picMkLst>
        </pc:picChg>
      </pc:sldChg>
      <pc:sldChg chg="del">
        <pc:chgData name="Russell Knight" userId="effaa32214701874" providerId="LiveId" clId="{5E548512-1C47-4B46-A940-F5C708AA8052}" dt="2021-11-25T19:30:31.084" v="508" actId="47"/>
        <pc:sldMkLst>
          <pc:docMk/>
          <pc:sldMk cId="382224733" sldId="339"/>
        </pc:sldMkLst>
      </pc:sldChg>
      <pc:sldChg chg="modSp mod">
        <pc:chgData name="Russell Knight" userId="effaa32214701874" providerId="LiveId" clId="{5E548512-1C47-4B46-A940-F5C708AA8052}" dt="2021-11-25T19:35:53.194" v="1068" actId="20577"/>
        <pc:sldMkLst>
          <pc:docMk/>
          <pc:sldMk cId="947165122" sldId="350"/>
        </pc:sldMkLst>
        <pc:spChg chg="mod">
          <ac:chgData name="Russell Knight" userId="effaa32214701874" providerId="LiveId" clId="{5E548512-1C47-4B46-A940-F5C708AA8052}" dt="2021-11-25T19:24:36.702" v="51" actId="20577"/>
          <ac:spMkLst>
            <pc:docMk/>
            <pc:sldMk cId="947165122" sldId="350"/>
            <ac:spMk id="2" creationId="{E3C5F256-7BD3-4C4C-A064-C97D9BA5B122}"/>
          </ac:spMkLst>
        </pc:spChg>
        <pc:spChg chg="mod">
          <ac:chgData name="Russell Knight" userId="effaa32214701874" providerId="LiveId" clId="{5E548512-1C47-4B46-A940-F5C708AA8052}" dt="2021-11-25T19:35:53.194" v="1068" actId="20577"/>
          <ac:spMkLst>
            <pc:docMk/>
            <pc:sldMk cId="947165122" sldId="350"/>
            <ac:spMk id="3" creationId="{0F9C8789-F7E0-4A62-BC2A-59BA0DABEA80}"/>
          </ac:spMkLst>
        </pc:spChg>
      </pc:sldChg>
      <pc:sldChg chg="modSp mod">
        <pc:chgData name="Russell Knight" userId="effaa32214701874" providerId="LiveId" clId="{5E548512-1C47-4B46-A940-F5C708AA8052}" dt="2021-11-25T19:37:26.618" v="1153" actId="33524"/>
        <pc:sldMkLst>
          <pc:docMk/>
          <pc:sldMk cId="3541921658" sldId="352"/>
        </pc:sldMkLst>
        <pc:spChg chg="mod">
          <ac:chgData name="Russell Knight" userId="effaa32214701874" providerId="LiveId" clId="{5E548512-1C47-4B46-A940-F5C708AA8052}" dt="2021-11-25T19:37:26.618" v="1153" actId="33524"/>
          <ac:spMkLst>
            <pc:docMk/>
            <pc:sldMk cId="3541921658" sldId="352"/>
            <ac:spMk id="2" creationId="{4894DC87-0B9E-48ED-BC7E-56A19CF4E2EC}"/>
          </ac:spMkLst>
        </pc:spChg>
        <pc:spChg chg="mod">
          <ac:chgData name="Russell Knight" userId="effaa32214701874" providerId="LiveId" clId="{5E548512-1C47-4B46-A940-F5C708AA8052}" dt="2021-11-25T19:30:24.076" v="507" actId="113"/>
          <ac:spMkLst>
            <pc:docMk/>
            <pc:sldMk cId="3541921658" sldId="352"/>
            <ac:spMk id="3" creationId="{D9810F43-0A87-498C-80C9-2F82B22DE256}"/>
          </ac:spMkLst>
        </pc:spChg>
      </pc:sldChg>
      <pc:sldChg chg="modSp add mod">
        <pc:chgData name="Russell Knight" userId="effaa32214701874" providerId="LiveId" clId="{5E548512-1C47-4B46-A940-F5C708AA8052}" dt="2021-11-25T19:36:24.061" v="1151" actId="113"/>
        <pc:sldMkLst>
          <pc:docMk/>
          <pc:sldMk cId="3301552478" sldId="353"/>
        </pc:sldMkLst>
        <pc:spChg chg="mod">
          <ac:chgData name="Russell Knight" userId="effaa32214701874" providerId="LiveId" clId="{5E548512-1C47-4B46-A940-F5C708AA8052}" dt="2021-11-25T19:24:49.735" v="55" actId="20577"/>
          <ac:spMkLst>
            <pc:docMk/>
            <pc:sldMk cId="3301552478" sldId="353"/>
            <ac:spMk id="2" creationId="{E3C5F256-7BD3-4C4C-A064-C97D9BA5B122}"/>
          </ac:spMkLst>
        </pc:spChg>
        <pc:spChg chg="mod">
          <ac:chgData name="Russell Knight" userId="effaa32214701874" providerId="LiveId" clId="{5E548512-1C47-4B46-A940-F5C708AA8052}" dt="2021-11-25T19:36:24.061" v="1151" actId="113"/>
          <ac:spMkLst>
            <pc:docMk/>
            <pc:sldMk cId="3301552478" sldId="353"/>
            <ac:spMk id="3" creationId="{0F9C8789-F7E0-4A62-BC2A-59BA0DABEA80}"/>
          </ac:spMkLst>
        </pc:spChg>
      </pc:sldChg>
      <pc:sldChg chg="new del">
        <pc:chgData name="Russell Knight" userId="effaa32214701874" providerId="LiveId" clId="{5E548512-1C47-4B46-A940-F5C708AA8052}" dt="2021-11-25T19:24:43.161" v="52" actId="47"/>
        <pc:sldMkLst>
          <pc:docMk/>
          <pc:sldMk cId="3349252280" sldId="353"/>
        </pc:sldMkLst>
      </pc:sldChg>
      <pc:sldChg chg="modSp new mod">
        <pc:chgData name="Russell Knight" userId="effaa32214701874" providerId="LiveId" clId="{5E548512-1C47-4B46-A940-F5C708AA8052}" dt="2021-11-25T19:34:21.694" v="1038" actId="20577"/>
        <pc:sldMkLst>
          <pc:docMk/>
          <pc:sldMk cId="1351446804" sldId="354"/>
        </pc:sldMkLst>
        <pc:spChg chg="mod">
          <ac:chgData name="Russell Knight" userId="effaa32214701874" providerId="LiveId" clId="{5E548512-1C47-4B46-A940-F5C708AA8052}" dt="2021-11-25T19:34:21.694" v="1038" actId="20577"/>
          <ac:spMkLst>
            <pc:docMk/>
            <pc:sldMk cId="1351446804" sldId="354"/>
            <ac:spMk id="2" creationId="{CAF08B03-71F0-405D-8694-BD60A7CA6286}"/>
          </ac:spMkLst>
        </pc:spChg>
        <pc:spChg chg="mod">
          <ac:chgData name="Russell Knight" userId="effaa32214701874" providerId="LiveId" clId="{5E548512-1C47-4B46-A940-F5C708AA8052}" dt="2021-11-25T19:34:12.323" v="1018" actId="113"/>
          <ac:spMkLst>
            <pc:docMk/>
            <pc:sldMk cId="1351446804" sldId="354"/>
            <ac:spMk id="3" creationId="{6F459F4D-F19F-4ECA-92D6-6E823F62AC75}"/>
          </ac:spMkLst>
        </pc:spChg>
      </pc:sldChg>
    </pc:docChg>
  </pc:docChgLst>
  <pc:docChgLst>
    <pc:chgData name="Russell Knight" userId="effaa32214701874" providerId="LiveId" clId="{2ADEFFBD-4F74-4909-9A87-692F202196A6}"/>
    <pc:docChg chg="custSel addSld delSld modSld sldOrd">
      <pc:chgData name="Russell Knight" userId="effaa32214701874" providerId="LiveId" clId="{2ADEFFBD-4F74-4909-9A87-692F202196A6}" dt="2021-11-21T07:21:43.237" v="1743" actId="20577"/>
      <pc:docMkLst>
        <pc:docMk/>
      </pc:docMkLst>
      <pc:sldChg chg="modSp mod">
        <pc:chgData name="Russell Knight" userId="effaa32214701874" providerId="LiveId" clId="{2ADEFFBD-4F74-4909-9A87-692F202196A6}" dt="2021-11-18T06:03:19.956" v="1268" actId="1035"/>
        <pc:sldMkLst>
          <pc:docMk/>
          <pc:sldMk cId="2072386582" sldId="328"/>
        </pc:sldMkLst>
        <pc:picChg chg="mod">
          <ac:chgData name="Russell Knight" userId="effaa32214701874" providerId="LiveId" clId="{2ADEFFBD-4F74-4909-9A87-692F202196A6}" dt="2021-11-18T06:03:19.956" v="1268" actId="1035"/>
          <ac:picMkLst>
            <pc:docMk/>
            <pc:sldMk cId="2072386582" sldId="328"/>
            <ac:picMk id="6" creationId="{890384CD-E52D-40E7-9112-674170A5C194}"/>
          </ac:picMkLst>
        </pc:picChg>
      </pc:sldChg>
      <pc:sldChg chg="modSp mod">
        <pc:chgData name="Russell Knight" userId="effaa32214701874" providerId="LiveId" clId="{2ADEFFBD-4F74-4909-9A87-692F202196A6}" dt="2021-11-18T05:43:52.913" v="463" actId="113"/>
        <pc:sldMkLst>
          <pc:docMk/>
          <pc:sldMk cId="2618970846" sldId="331"/>
        </pc:sldMkLst>
        <pc:spChg chg="mod">
          <ac:chgData name="Russell Knight" userId="effaa32214701874" providerId="LiveId" clId="{2ADEFFBD-4F74-4909-9A87-692F202196A6}" dt="2021-11-18T05:43:52.913" v="463" actId="113"/>
          <ac:spMkLst>
            <pc:docMk/>
            <pc:sldMk cId="2618970846" sldId="331"/>
            <ac:spMk id="3" creationId="{5BB770C4-F96F-4865-AE60-7A29FDD8AD5D}"/>
          </ac:spMkLst>
        </pc:spChg>
      </pc:sldChg>
      <pc:sldChg chg="modSp mod">
        <pc:chgData name="Russell Knight" userId="effaa32214701874" providerId="LiveId" clId="{2ADEFFBD-4F74-4909-9A87-692F202196A6}" dt="2021-11-18T05:57:37.925" v="1247" actId="20577"/>
        <pc:sldMkLst>
          <pc:docMk/>
          <pc:sldMk cId="2955963836" sldId="332"/>
        </pc:sldMkLst>
        <pc:spChg chg="mod">
          <ac:chgData name="Russell Knight" userId="effaa32214701874" providerId="LiveId" clId="{2ADEFFBD-4F74-4909-9A87-692F202196A6}" dt="2021-11-18T05:57:37.925" v="1247" actId="20577"/>
          <ac:spMkLst>
            <pc:docMk/>
            <pc:sldMk cId="2955963836" sldId="332"/>
            <ac:spMk id="3" creationId="{4E796D30-ADF2-4D9A-B013-F4B81C96CAC7}"/>
          </ac:spMkLst>
        </pc:spChg>
      </pc:sldChg>
      <pc:sldChg chg="modSp mod">
        <pc:chgData name="Russell Knight" userId="effaa32214701874" providerId="LiveId" clId="{2ADEFFBD-4F74-4909-9A87-692F202196A6}" dt="2021-11-18T06:04:07.141" v="1280" actId="1035"/>
        <pc:sldMkLst>
          <pc:docMk/>
          <pc:sldMk cId="3246582338" sldId="336"/>
        </pc:sldMkLst>
        <pc:spChg chg="mod">
          <ac:chgData name="Russell Knight" userId="effaa32214701874" providerId="LiveId" clId="{2ADEFFBD-4F74-4909-9A87-692F202196A6}" dt="2021-11-18T06:04:01.204" v="1270" actId="27636"/>
          <ac:spMkLst>
            <pc:docMk/>
            <pc:sldMk cId="3246582338" sldId="336"/>
            <ac:spMk id="3" creationId="{EE5D33AE-2140-4956-A85F-99E064615711}"/>
          </ac:spMkLst>
        </pc:spChg>
        <pc:picChg chg="mod">
          <ac:chgData name="Russell Knight" userId="effaa32214701874" providerId="LiveId" clId="{2ADEFFBD-4F74-4909-9A87-692F202196A6}" dt="2021-11-18T06:04:07.141" v="1280" actId="1035"/>
          <ac:picMkLst>
            <pc:docMk/>
            <pc:sldMk cId="3246582338" sldId="336"/>
            <ac:picMk id="6" creationId="{B6804598-3623-4D56-B880-5A752FBAF1E0}"/>
          </ac:picMkLst>
        </pc:picChg>
      </pc:sldChg>
      <pc:sldChg chg="modSp mod">
        <pc:chgData name="Russell Knight" userId="effaa32214701874" providerId="LiveId" clId="{2ADEFFBD-4F74-4909-9A87-692F202196A6}" dt="2021-11-18T06:02:27.528" v="1262" actId="1076"/>
        <pc:sldMkLst>
          <pc:docMk/>
          <pc:sldMk cId="1954020043" sldId="337"/>
        </pc:sldMkLst>
        <pc:spChg chg="mod">
          <ac:chgData name="Russell Knight" userId="effaa32214701874" providerId="LiveId" clId="{2ADEFFBD-4F74-4909-9A87-692F202196A6}" dt="2021-11-18T06:02:22.753" v="1261" actId="20577"/>
          <ac:spMkLst>
            <pc:docMk/>
            <pc:sldMk cId="1954020043" sldId="337"/>
            <ac:spMk id="3" creationId="{5A54A025-8C49-430A-B892-F6986345DD26}"/>
          </ac:spMkLst>
        </pc:spChg>
        <pc:picChg chg="mod">
          <ac:chgData name="Russell Knight" userId="effaa32214701874" providerId="LiveId" clId="{2ADEFFBD-4F74-4909-9A87-692F202196A6}" dt="2021-11-18T06:02:27.528" v="1262" actId="1076"/>
          <ac:picMkLst>
            <pc:docMk/>
            <pc:sldMk cId="1954020043" sldId="337"/>
            <ac:picMk id="8" creationId="{0C5E8915-1571-4226-9E6A-2CA5CE917D37}"/>
          </ac:picMkLst>
        </pc:picChg>
      </pc:sldChg>
      <pc:sldChg chg="modSp mod">
        <pc:chgData name="Russell Knight" userId="effaa32214701874" providerId="LiveId" clId="{2ADEFFBD-4F74-4909-9A87-692F202196A6}" dt="2021-11-16T10:21:13.156" v="362" actId="1035"/>
        <pc:sldMkLst>
          <pc:docMk/>
          <pc:sldMk cId="3167255258" sldId="338"/>
        </pc:sldMkLst>
        <pc:picChg chg="mod">
          <ac:chgData name="Russell Knight" userId="effaa32214701874" providerId="LiveId" clId="{2ADEFFBD-4F74-4909-9A87-692F202196A6}" dt="2021-11-16T10:21:13.156" v="362" actId="1035"/>
          <ac:picMkLst>
            <pc:docMk/>
            <pc:sldMk cId="3167255258" sldId="338"/>
            <ac:picMk id="12" creationId="{3C4DBC28-BC51-40EA-9AA1-98BC1DC061A1}"/>
          </ac:picMkLst>
        </pc:picChg>
      </pc:sldChg>
      <pc:sldChg chg="modSp mod">
        <pc:chgData name="Russell Knight" userId="effaa32214701874" providerId="LiveId" clId="{2ADEFFBD-4F74-4909-9A87-692F202196A6}" dt="2021-11-16T10:21:24.356" v="364" actId="1076"/>
        <pc:sldMkLst>
          <pc:docMk/>
          <pc:sldMk cId="4061551620" sldId="340"/>
        </pc:sldMkLst>
        <pc:picChg chg="mod">
          <ac:chgData name="Russell Knight" userId="effaa32214701874" providerId="LiveId" clId="{2ADEFFBD-4F74-4909-9A87-692F202196A6}" dt="2021-11-16T10:21:24.356" v="364" actId="1076"/>
          <ac:picMkLst>
            <pc:docMk/>
            <pc:sldMk cId="4061551620" sldId="340"/>
            <ac:picMk id="8" creationId="{82F0B9D7-DBBC-412B-964C-420A1EC9B434}"/>
          </ac:picMkLst>
        </pc:picChg>
      </pc:sldChg>
      <pc:sldChg chg="addSp delSp mod">
        <pc:chgData name="Russell Knight" userId="effaa32214701874" providerId="LiveId" clId="{2ADEFFBD-4F74-4909-9A87-692F202196A6}" dt="2021-11-16T10:17:00.352" v="348" actId="22"/>
        <pc:sldMkLst>
          <pc:docMk/>
          <pc:sldMk cId="3828589284" sldId="342"/>
        </pc:sldMkLst>
        <pc:picChg chg="add">
          <ac:chgData name="Russell Knight" userId="effaa32214701874" providerId="LiveId" clId="{2ADEFFBD-4F74-4909-9A87-692F202196A6}" dt="2021-11-16T10:17:00.352" v="348" actId="22"/>
          <ac:picMkLst>
            <pc:docMk/>
            <pc:sldMk cId="3828589284" sldId="342"/>
            <ac:picMk id="5" creationId="{5C932C1D-AA9A-40D7-BCD2-7C78454AC6C1}"/>
          </ac:picMkLst>
        </pc:picChg>
        <pc:picChg chg="del">
          <ac:chgData name="Russell Knight" userId="effaa32214701874" providerId="LiveId" clId="{2ADEFFBD-4F74-4909-9A87-692F202196A6}" dt="2021-11-16T10:16:59.524" v="347" actId="478"/>
          <ac:picMkLst>
            <pc:docMk/>
            <pc:sldMk cId="3828589284" sldId="342"/>
            <ac:picMk id="10" creationId="{999FF306-B4F6-4B49-A0B0-94E206B0DB6E}"/>
          </ac:picMkLst>
        </pc:picChg>
      </pc:sldChg>
      <pc:sldChg chg="modSp mod">
        <pc:chgData name="Russell Knight" userId="effaa32214701874" providerId="LiveId" clId="{2ADEFFBD-4F74-4909-9A87-692F202196A6}" dt="2021-11-18T05:53:43.760" v="1246" actId="20577"/>
        <pc:sldMkLst>
          <pc:docMk/>
          <pc:sldMk cId="1479389525" sldId="348"/>
        </pc:sldMkLst>
        <pc:spChg chg="mod">
          <ac:chgData name="Russell Knight" userId="effaa32214701874" providerId="LiveId" clId="{2ADEFFBD-4F74-4909-9A87-692F202196A6}" dt="2021-11-18T05:53:43.760" v="1246" actId="20577"/>
          <ac:spMkLst>
            <pc:docMk/>
            <pc:sldMk cId="1479389525" sldId="348"/>
            <ac:spMk id="3" creationId="{FD3A1CD6-9B62-4EFE-B608-C60C2F34D477}"/>
          </ac:spMkLst>
        </pc:spChg>
        <pc:picChg chg="mod">
          <ac:chgData name="Russell Knight" userId="effaa32214701874" providerId="LiveId" clId="{2ADEFFBD-4F74-4909-9A87-692F202196A6}" dt="2021-11-16T10:21:06.837" v="360" actId="1076"/>
          <ac:picMkLst>
            <pc:docMk/>
            <pc:sldMk cId="1479389525" sldId="348"/>
            <ac:picMk id="6" creationId="{D596B6F1-5C46-4667-B78C-B1BA1A27A998}"/>
          </ac:picMkLst>
        </pc:picChg>
      </pc:sldChg>
      <pc:sldChg chg="modSp new mod">
        <pc:chgData name="Russell Knight" userId="effaa32214701874" providerId="LiveId" clId="{2ADEFFBD-4F74-4909-9A87-692F202196A6}" dt="2021-11-21T07:21:43.237" v="1743" actId="20577"/>
        <pc:sldMkLst>
          <pc:docMk/>
          <pc:sldMk cId="947165122" sldId="350"/>
        </pc:sldMkLst>
        <pc:spChg chg="mod">
          <ac:chgData name="Russell Knight" userId="effaa32214701874" providerId="LiveId" clId="{2ADEFFBD-4F74-4909-9A87-692F202196A6}" dt="2021-11-21T07:21:43.237" v="1743" actId="20577"/>
          <ac:spMkLst>
            <pc:docMk/>
            <pc:sldMk cId="947165122" sldId="350"/>
            <ac:spMk id="2" creationId="{E3C5F256-7BD3-4C4C-A064-C97D9BA5B122}"/>
          </ac:spMkLst>
        </pc:spChg>
        <pc:spChg chg="mod">
          <ac:chgData name="Russell Knight" userId="effaa32214701874" providerId="LiveId" clId="{2ADEFFBD-4F74-4909-9A87-692F202196A6}" dt="2021-11-21T07:00:56.593" v="1742" actId="20577"/>
          <ac:spMkLst>
            <pc:docMk/>
            <pc:sldMk cId="947165122" sldId="350"/>
            <ac:spMk id="3" creationId="{0F9C8789-F7E0-4A62-BC2A-59BA0DABEA80}"/>
          </ac:spMkLst>
        </pc:spChg>
      </pc:sldChg>
      <pc:sldChg chg="addSp delSp modSp new del mod ord">
        <pc:chgData name="Russell Knight" userId="effaa32214701874" providerId="LiveId" clId="{2ADEFFBD-4F74-4909-9A87-692F202196A6}" dt="2021-11-16T10:15:32.134" v="328" actId="47"/>
        <pc:sldMkLst>
          <pc:docMk/>
          <pc:sldMk cId="1627841937" sldId="350"/>
        </pc:sldMkLst>
        <pc:spChg chg="mod">
          <ac:chgData name="Russell Knight" userId="effaa32214701874" providerId="LiveId" clId="{2ADEFFBD-4F74-4909-9A87-692F202196A6}" dt="2021-11-16T10:08:44.826" v="18" actId="20577"/>
          <ac:spMkLst>
            <pc:docMk/>
            <pc:sldMk cId="1627841937" sldId="350"/>
            <ac:spMk id="2" creationId="{CBEFC57E-8756-41BD-ACF0-F0309194134F}"/>
          </ac:spMkLst>
        </pc:spChg>
        <pc:spChg chg="del">
          <ac:chgData name="Russell Knight" userId="effaa32214701874" providerId="LiveId" clId="{2ADEFFBD-4F74-4909-9A87-692F202196A6}" dt="2021-11-16T10:14:31.614" v="325" actId="478"/>
          <ac:spMkLst>
            <pc:docMk/>
            <pc:sldMk cId="1627841937" sldId="350"/>
            <ac:spMk id="3" creationId="{1DC5579C-0E29-4678-AD63-9FE3CF713288}"/>
          </ac:spMkLst>
        </pc:spChg>
        <pc:picChg chg="add del mod">
          <ac:chgData name="Russell Knight" userId="effaa32214701874" providerId="LiveId" clId="{2ADEFFBD-4F74-4909-9A87-692F202196A6}" dt="2021-11-16T10:14:24.664" v="323" actId="478"/>
          <ac:picMkLst>
            <pc:docMk/>
            <pc:sldMk cId="1627841937" sldId="350"/>
            <ac:picMk id="6" creationId="{825B828A-9474-4451-8015-6BEFA0F6BC2D}"/>
          </ac:picMkLst>
        </pc:picChg>
        <pc:picChg chg="add mod">
          <ac:chgData name="Russell Knight" userId="effaa32214701874" providerId="LiveId" clId="{2ADEFFBD-4F74-4909-9A87-692F202196A6}" dt="2021-11-16T10:14:38.253" v="327" actId="14100"/>
          <ac:picMkLst>
            <pc:docMk/>
            <pc:sldMk cId="1627841937" sldId="350"/>
            <ac:picMk id="8" creationId="{1669C853-D515-45E6-9BCF-856EC9651FA4}"/>
          </ac:picMkLst>
        </pc:picChg>
      </pc:sldChg>
      <pc:sldChg chg="modSp new del mod">
        <pc:chgData name="Russell Knight" userId="effaa32214701874" providerId="LiveId" clId="{2ADEFFBD-4F74-4909-9A87-692F202196A6}" dt="2021-11-16T10:20:46.648" v="357" actId="47"/>
        <pc:sldMkLst>
          <pc:docMk/>
          <pc:sldMk cId="1871570878" sldId="351"/>
        </pc:sldMkLst>
        <pc:spChg chg="mod">
          <ac:chgData name="Russell Knight" userId="effaa32214701874" providerId="LiveId" clId="{2ADEFFBD-4F74-4909-9A87-692F202196A6}" dt="2021-11-16T10:09:28.467" v="39" actId="20577"/>
          <ac:spMkLst>
            <pc:docMk/>
            <pc:sldMk cId="1871570878" sldId="351"/>
            <ac:spMk id="2" creationId="{9FFD0714-B788-4EAC-A90B-46E2AF69C7A7}"/>
          </ac:spMkLst>
        </pc:spChg>
        <pc:spChg chg="mod">
          <ac:chgData name="Russell Knight" userId="effaa32214701874" providerId="LiveId" clId="{2ADEFFBD-4F74-4909-9A87-692F202196A6}" dt="2021-11-16T10:19:42.365" v="351" actId="21"/>
          <ac:spMkLst>
            <pc:docMk/>
            <pc:sldMk cId="1871570878" sldId="351"/>
            <ac:spMk id="3" creationId="{9ED52131-1C48-445B-BAE3-758A528FADBF}"/>
          </ac:spMkLst>
        </pc:spChg>
      </pc:sldChg>
      <pc:sldChg chg="modSp new mod">
        <pc:chgData name="Russell Knight" userId="effaa32214701874" providerId="LiveId" clId="{2ADEFFBD-4F74-4909-9A87-692F202196A6}" dt="2021-11-18T06:05:35.370" v="1405" actId="20577"/>
        <pc:sldMkLst>
          <pc:docMk/>
          <pc:sldMk cId="2268544378" sldId="351"/>
        </pc:sldMkLst>
        <pc:spChg chg="mod">
          <ac:chgData name="Russell Knight" userId="effaa32214701874" providerId="LiveId" clId="{2ADEFFBD-4F74-4909-9A87-692F202196A6}" dt="2021-11-18T06:04:30.263" v="1294" actId="20577"/>
          <ac:spMkLst>
            <pc:docMk/>
            <pc:sldMk cId="2268544378" sldId="351"/>
            <ac:spMk id="2" creationId="{3C09B1E7-8741-4E74-82F6-4260A9603E72}"/>
          </ac:spMkLst>
        </pc:spChg>
        <pc:spChg chg="mod">
          <ac:chgData name="Russell Knight" userId="effaa32214701874" providerId="LiveId" clId="{2ADEFFBD-4F74-4909-9A87-692F202196A6}" dt="2021-11-18T06:05:35.370" v="1405" actId="20577"/>
          <ac:spMkLst>
            <pc:docMk/>
            <pc:sldMk cId="2268544378" sldId="351"/>
            <ac:spMk id="3" creationId="{F61B05E0-43AB-4CC6-A47D-C1AEC17DEE30}"/>
          </ac:spMkLst>
        </pc:spChg>
      </pc:sldChg>
      <pc:sldChg chg="addSp modSp new mod modAnim">
        <pc:chgData name="Russell Knight" userId="effaa32214701874" providerId="LiveId" clId="{2ADEFFBD-4F74-4909-9A87-692F202196A6}" dt="2021-11-18T06:15:15.438" v="1540" actId="20577"/>
        <pc:sldMkLst>
          <pc:docMk/>
          <pc:sldMk cId="3541921658" sldId="352"/>
        </pc:sldMkLst>
        <pc:spChg chg="mod">
          <ac:chgData name="Russell Knight" userId="effaa32214701874" providerId="LiveId" clId="{2ADEFFBD-4F74-4909-9A87-692F202196A6}" dt="2021-11-18T06:06:08.397" v="1438" actId="20577"/>
          <ac:spMkLst>
            <pc:docMk/>
            <pc:sldMk cId="3541921658" sldId="352"/>
            <ac:spMk id="2" creationId="{4894DC87-0B9E-48ED-BC7E-56A19CF4E2EC}"/>
          </ac:spMkLst>
        </pc:spChg>
        <pc:spChg chg="mod">
          <ac:chgData name="Russell Knight" userId="effaa32214701874" providerId="LiveId" clId="{2ADEFFBD-4F74-4909-9A87-692F202196A6}" dt="2021-11-18T06:15:15.438" v="1540" actId="20577"/>
          <ac:spMkLst>
            <pc:docMk/>
            <pc:sldMk cId="3541921658" sldId="352"/>
            <ac:spMk id="3" creationId="{D9810F43-0A87-498C-80C9-2F82B22DE256}"/>
          </ac:spMkLst>
        </pc:spChg>
        <pc:picChg chg="add mod">
          <ac:chgData name="Russell Knight" userId="effaa32214701874" providerId="LiveId" clId="{2ADEFFBD-4F74-4909-9A87-692F202196A6}" dt="2021-11-18T06:13:48.190" v="1520" actId="27614"/>
          <ac:picMkLst>
            <pc:docMk/>
            <pc:sldMk cId="3541921658" sldId="352"/>
            <ac:picMk id="6" creationId="{5AC17CA9-22B5-47A5-8BAD-D3B361E2E9D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9DE6D-81EA-417B-AFB5-A856AB100C3A}" type="datetimeFigureOut">
              <a:rPr lang="en-ZA" smtClean="0"/>
              <a:t>25/11/2021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2B9EC-8C2C-4B69-9EAC-01C56E67E0D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89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3ADEC-3A55-40D0-BDD0-7334E2D42C8C}" type="datetimeFigureOut">
              <a:rPr lang="en-ZA" smtClean="0"/>
              <a:t>25/11/2021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42AD-0548-4FA3-B18C-BBEB4F255D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405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1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2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5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1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4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0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63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EB4-C97E-41D0-8BAA-74ECE332B1D9}" type="datetime1">
              <a:rPr lang="en-ZA" smtClean="0"/>
              <a:t>25/11/2021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176" y="31328"/>
            <a:ext cx="21336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Slide </a:t>
            </a:r>
            <a:fld id="{F0E9F044-288A-4B85-B7C5-FE9C6D6F74EE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0111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E716-F0D6-46A6-9189-1091E8B4410A}" type="datetime1">
              <a:rPr lang="en-ZA" smtClean="0"/>
              <a:t>25/11/2021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10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6046-AC7B-47E4-944A-7CE8524B8C27}" type="datetime1">
              <a:rPr lang="en-ZA" smtClean="0"/>
              <a:t>25/11/2021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760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857"/>
            <a:ext cx="8892480" cy="736848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rgbClr val="FF3300"/>
                </a:solidFill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400600"/>
          </a:xfrm>
        </p:spPr>
        <p:txBody>
          <a:bodyPr/>
          <a:lstStyle>
            <a:lvl1pPr marL="487038" indent="-487038">
              <a:buFont typeface="+mj-lt"/>
              <a:buAutoNum type="arabicPeriod"/>
              <a:defRPr/>
            </a:lvl1pPr>
            <a:lvl2pPr marL="919961" indent="-487038">
              <a:buFont typeface="+mj-lt"/>
              <a:buAutoNum type="arabicPeriod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66-F11C-4FA4-B5CD-0152CE74EB4C}" type="datetime1">
              <a:rPr lang="en-ZA" smtClean="0"/>
              <a:t>25/11/2021</a:t>
            </a:fld>
            <a:endParaRPr lang="en-Z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34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1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1" cy="150018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29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58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987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316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646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9753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3045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633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919-277B-4739-9964-15B55CE6529A}" type="datetime1">
              <a:rPr lang="en-ZA" smtClean="0"/>
              <a:t>25/11/2021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143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AD22-0FE8-422D-A556-F8313F1D6F4D}" type="datetime1">
              <a:rPr lang="en-ZA" smtClean="0"/>
              <a:t>25/11/2021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168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2923" indent="0">
              <a:buNone/>
              <a:defRPr sz="1900" b="1"/>
            </a:lvl2pPr>
            <a:lvl3pPr marL="865845" indent="0">
              <a:buNone/>
              <a:defRPr sz="1700" b="1"/>
            </a:lvl3pPr>
            <a:lvl4pPr marL="1298768" indent="0">
              <a:buNone/>
              <a:defRPr sz="1500" b="1"/>
            </a:lvl4pPr>
            <a:lvl5pPr marL="1731691" indent="0">
              <a:buNone/>
              <a:defRPr sz="1500" b="1"/>
            </a:lvl5pPr>
            <a:lvl6pPr marL="2164613" indent="0">
              <a:buNone/>
              <a:defRPr sz="1500" b="1"/>
            </a:lvl6pPr>
            <a:lvl7pPr marL="2597536" indent="0">
              <a:buNone/>
              <a:defRPr sz="1500" b="1"/>
            </a:lvl7pPr>
            <a:lvl8pPr marL="3030459" indent="0">
              <a:buNone/>
              <a:defRPr sz="1500" b="1"/>
            </a:lvl8pPr>
            <a:lvl9pPr marL="346338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4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2923" indent="0">
              <a:buNone/>
              <a:defRPr sz="1900" b="1"/>
            </a:lvl2pPr>
            <a:lvl3pPr marL="865845" indent="0">
              <a:buNone/>
              <a:defRPr sz="1700" b="1"/>
            </a:lvl3pPr>
            <a:lvl4pPr marL="1298768" indent="0">
              <a:buNone/>
              <a:defRPr sz="1500" b="1"/>
            </a:lvl4pPr>
            <a:lvl5pPr marL="1731691" indent="0">
              <a:buNone/>
              <a:defRPr sz="1500" b="1"/>
            </a:lvl5pPr>
            <a:lvl6pPr marL="2164613" indent="0">
              <a:buNone/>
              <a:defRPr sz="1500" b="1"/>
            </a:lvl6pPr>
            <a:lvl7pPr marL="2597536" indent="0">
              <a:buNone/>
              <a:defRPr sz="1500" b="1"/>
            </a:lvl7pPr>
            <a:lvl8pPr marL="3030459" indent="0">
              <a:buNone/>
              <a:defRPr sz="1500" b="1"/>
            </a:lvl8pPr>
            <a:lvl9pPr marL="346338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4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E53B-270F-4D0E-839E-CDE6A87828C4}" type="datetime1">
              <a:rPr lang="en-ZA" smtClean="0"/>
              <a:t>25/11/2021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499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7D-323E-4776-93DA-03F466FE44E1}" type="datetime1">
              <a:rPr lang="en-ZA" smtClean="0"/>
              <a:t>25/11/2021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336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F8E-FF0C-430A-8FE0-079AC35120B0}" type="datetime1">
              <a:rPr lang="en-ZA" smtClean="0"/>
              <a:t>25/11/2021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68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32923" indent="0">
              <a:buNone/>
              <a:defRPr sz="1100"/>
            </a:lvl2pPr>
            <a:lvl3pPr marL="865845" indent="0">
              <a:buNone/>
              <a:defRPr sz="900"/>
            </a:lvl3pPr>
            <a:lvl4pPr marL="1298768" indent="0">
              <a:buNone/>
              <a:defRPr sz="900"/>
            </a:lvl4pPr>
            <a:lvl5pPr marL="1731691" indent="0">
              <a:buNone/>
              <a:defRPr sz="900"/>
            </a:lvl5pPr>
            <a:lvl6pPr marL="2164613" indent="0">
              <a:buNone/>
              <a:defRPr sz="900"/>
            </a:lvl6pPr>
            <a:lvl7pPr marL="2597536" indent="0">
              <a:buNone/>
              <a:defRPr sz="900"/>
            </a:lvl7pPr>
            <a:lvl8pPr marL="3030459" indent="0">
              <a:buNone/>
              <a:defRPr sz="900"/>
            </a:lvl8pPr>
            <a:lvl9pPr marL="346338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5B8F-5DFE-4762-A566-68F0746709C3}" type="datetime1">
              <a:rPr lang="en-ZA" smtClean="0"/>
              <a:t>25/11/2021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963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2923" indent="0">
              <a:buNone/>
              <a:defRPr sz="2700"/>
            </a:lvl2pPr>
            <a:lvl3pPr marL="865845" indent="0">
              <a:buNone/>
              <a:defRPr sz="2300"/>
            </a:lvl3pPr>
            <a:lvl4pPr marL="1298768" indent="0">
              <a:buNone/>
              <a:defRPr sz="1900"/>
            </a:lvl4pPr>
            <a:lvl5pPr marL="1731691" indent="0">
              <a:buNone/>
              <a:defRPr sz="1900"/>
            </a:lvl5pPr>
            <a:lvl6pPr marL="2164613" indent="0">
              <a:buNone/>
              <a:defRPr sz="1900"/>
            </a:lvl6pPr>
            <a:lvl7pPr marL="2597536" indent="0">
              <a:buNone/>
              <a:defRPr sz="1900"/>
            </a:lvl7pPr>
            <a:lvl8pPr marL="3030459" indent="0">
              <a:buNone/>
              <a:defRPr sz="1900"/>
            </a:lvl8pPr>
            <a:lvl9pPr marL="3463381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32923" indent="0">
              <a:buNone/>
              <a:defRPr sz="1100"/>
            </a:lvl2pPr>
            <a:lvl3pPr marL="865845" indent="0">
              <a:buNone/>
              <a:defRPr sz="900"/>
            </a:lvl3pPr>
            <a:lvl4pPr marL="1298768" indent="0">
              <a:buNone/>
              <a:defRPr sz="900"/>
            </a:lvl4pPr>
            <a:lvl5pPr marL="1731691" indent="0">
              <a:buNone/>
              <a:defRPr sz="900"/>
            </a:lvl5pPr>
            <a:lvl6pPr marL="2164613" indent="0">
              <a:buNone/>
              <a:defRPr sz="900"/>
            </a:lvl6pPr>
            <a:lvl7pPr marL="2597536" indent="0">
              <a:buNone/>
              <a:defRPr sz="900"/>
            </a:lvl7pPr>
            <a:lvl8pPr marL="3030459" indent="0">
              <a:buNone/>
              <a:defRPr sz="900"/>
            </a:lvl8pPr>
            <a:lvl9pPr marL="346338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7F3B-5408-4FF0-996A-D70062BA9B96}" type="datetime1">
              <a:rPr lang="en-ZA" smtClean="0"/>
              <a:t>25/11/2021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427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86585" tIns="43292" rIns="86585" bIns="4329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86585" tIns="43292" rIns="86585" bIns="4329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86585" tIns="43292" rIns="86585" bIns="4329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93F2-FD1E-44A1-A529-D253AC5DE715}" type="datetime1">
              <a:rPr lang="en-ZA" smtClean="0"/>
              <a:t>25/11/2021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86585" tIns="43292" rIns="86585" bIns="4329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86585" tIns="43292" rIns="86585" bIns="4329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F044-288A-4B85-B7C5-FE9C6D6F74EE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/>
          <p:cNvSpPr/>
          <p:nvPr userDrawn="1"/>
        </p:nvSpPr>
        <p:spPr>
          <a:xfrm>
            <a:off x="-36511" y="0"/>
            <a:ext cx="251520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85" tIns="43292" rIns="86585" bIns="43292" spcCol="0"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4446241" y="2187624"/>
            <a:ext cx="251521" cy="9144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85" tIns="43292" rIns="86585" bIns="43292" spcCol="0"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 userDrawn="1"/>
        </p:nvSpPr>
        <p:spPr>
          <a:xfrm rot="16200000" flipH="1">
            <a:off x="4594008" y="2083870"/>
            <a:ext cx="170993" cy="8928992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85" tIns="43292" rIns="86585" bIns="43292" spcCol="0" rtlCol="0" anchor="ctr"/>
          <a:lstStyle/>
          <a:p>
            <a:pPr algn="ctr"/>
            <a:endParaRPr lang="en-ZA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991176" y="3132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865845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923" algn="l" defTabSz="86584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5845" algn="l" defTabSz="86584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8768" algn="l" defTabSz="86584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31691" algn="l" defTabSz="86584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4613" algn="l" defTabSz="86584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7536" algn="l" defTabSz="86584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0459" algn="l" defTabSz="86584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3381" algn="l" defTabSz="86584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ZA"/>
              <a:t>Slide </a:t>
            </a:r>
            <a:fld id="{F0E9F044-288A-4B85-B7C5-FE9C6D6F74EE}" type="slidenum">
              <a:rPr lang="en-ZA" smtClean="0"/>
              <a:pPr algn="r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203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865845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692" indent="-324692" algn="l" defTabSz="86584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3499" indent="-270577" algn="l" defTabSz="86584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307" indent="-216461" algn="l" defTabSz="86584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5229" indent="-216461" algn="l" defTabSz="86584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8152" indent="-216461" algn="l" defTabSz="86584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1075" indent="-216461" algn="l" defTabSz="86584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13997" indent="-216461" algn="l" defTabSz="86584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6920" indent="-216461" algn="l" defTabSz="86584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9843" indent="-216461" algn="l" defTabSz="86584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58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923" algn="l" defTabSz="8658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5845" algn="l" defTabSz="8658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8768" algn="l" defTabSz="8658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1691" algn="l" defTabSz="8658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4613" algn="l" defTabSz="8658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7536" algn="l" defTabSz="8658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30459" algn="l" defTabSz="8658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63381" algn="l" defTabSz="8658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mmunity.offerzen.com/t/obtaining-a-security-token-from-investec-server-via-winhttp-library/13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1" cy="1874638"/>
          </a:xfrm>
        </p:spPr>
        <p:txBody>
          <a:bodyPr>
            <a:normAutofit fontScale="90000"/>
          </a:bodyPr>
          <a:lstStyle/>
          <a:p>
            <a:r>
              <a:rPr lang="en-ZA" sz="107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BankBot</a:t>
            </a:r>
            <a:br>
              <a:rPr lang="en-ZA" sz="107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ZA" sz="49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Digital assistant</a:t>
            </a:r>
            <a:br>
              <a:rPr lang="en-ZA" sz="6000" dirty="0"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6200000" scaled="0"/>
                </a:gradFill>
              </a:rPr>
            </a:br>
            <a:r>
              <a:rPr lang="en-ZA" sz="4000" dirty="0"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6200000" scaled="0"/>
                </a:gradFill>
              </a:rPr>
              <a:t>INVESTEC PROGRAMMABLE BANKING</a:t>
            </a:r>
            <a:br>
              <a:rPr lang="en-ZA" sz="4000" dirty="0"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6200000" scaled="0"/>
                </a:gradFill>
              </a:rPr>
            </a:br>
            <a:r>
              <a:rPr lang="en-ZA" dirty="0"/>
              <a:t>INCLUDING BETA TRANSFER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605322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latin typeface="Arial Rounded MT Bold" pitchFamily="34" charset="0"/>
              </a:rPr>
              <a:t>Revision/Version: 1.4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F9537-3C0E-4246-AC5A-74BD7018C756}"/>
              </a:ext>
            </a:extLst>
          </p:cNvPr>
          <p:cNvSpPr txBox="1"/>
          <p:nvPr/>
        </p:nvSpPr>
        <p:spPr>
          <a:xfrm>
            <a:off x="3347864" y="6053226"/>
            <a:ext cx="579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800" b="1" dirty="0">
                <a:latin typeface="Arial Rounded MT Bold" pitchFamily="34" charset="0"/>
              </a:rPr>
              <a:t>Author: Russell Knight </a:t>
            </a:r>
            <a:r>
              <a:rPr lang="en-ZA" sz="800" b="1" dirty="0" err="1">
                <a:latin typeface="Arial Rounded MT Bold" pitchFamily="34" charset="0"/>
              </a:rPr>
              <a:t>B.Comm</a:t>
            </a:r>
            <a:r>
              <a:rPr lang="en-ZA" sz="800" b="1" dirty="0">
                <a:latin typeface="Arial Rounded MT Bold" pitchFamily="34" charset="0"/>
              </a:rPr>
              <a:t>. </a:t>
            </a:r>
            <a:r>
              <a:rPr lang="en-ZA" sz="800" b="1" dirty="0" err="1">
                <a:latin typeface="Arial Rounded MT Bold" pitchFamily="34" charset="0"/>
              </a:rPr>
              <a:t>B.Compt</a:t>
            </a:r>
            <a:r>
              <a:rPr lang="en-ZA" sz="800" b="1" dirty="0">
                <a:latin typeface="Arial Rounded MT Bold" pitchFamily="34" charset="0"/>
              </a:rPr>
              <a:t>. Hons. CA(SA)</a:t>
            </a:r>
            <a:endParaRPr lang="en-ZA" sz="1800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6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E417-5C70-4284-AD94-9F89A83E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Account balances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1CD6-9B62-4EFE-B608-C60C2F34D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All Investec account </a:t>
            </a:r>
            <a:r>
              <a:rPr lang="en-ZA" b="1" dirty="0"/>
              <a:t>balances</a:t>
            </a:r>
            <a:r>
              <a:rPr lang="en-ZA" dirty="0"/>
              <a:t> are updated and linked to wider personal financial portfolio spreadsheet.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r>
              <a:rPr lang="en-ZA" b="1" dirty="0"/>
              <a:t>Pending</a:t>
            </a:r>
            <a:r>
              <a:rPr lang="en-ZA" dirty="0"/>
              <a:t> transaction value is calculated.</a:t>
            </a:r>
          </a:p>
          <a:p>
            <a:r>
              <a:rPr lang="en-ZA" dirty="0"/>
              <a:t>Telegram </a:t>
            </a:r>
            <a:r>
              <a:rPr lang="en-ZA" b="1" dirty="0"/>
              <a:t>message</a:t>
            </a:r>
            <a:r>
              <a:rPr lang="en-ZA" dirty="0"/>
              <a:t> is sent summarising key information.</a:t>
            </a:r>
          </a:p>
          <a:p>
            <a:r>
              <a:rPr lang="en-ZA" dirty="0"/>
              <a:t>Automated updating of </a:t>
            </a:r>
            <a:r>
              <a:rPr lang="en-ZA" b="1" dirty="0"/>
              <a:t>Forex rate</a:t>
            </a:r>
            <a:r>
              <a:rPr lang="en-ZA" dirty="0"/>
              <a:t> from Forex website to enable conversion of USD denominated values at refreshed rate.</a:t>
            </a: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EB6F-23B3-46F6-BDE7-67AADBE5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10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6B6F1-5C46-4667-B78C-B1BA1A27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82" y="4849957"/>
            <a:ext cx="5981836" cy="160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8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F256-7BD3-4C4C-A064-C97D9BA5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Automated transfers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8789-F7E0-4A62-BC2A-59BA0DAB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688632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A parameter is maintained, indicating the </a:t>
            </a:r>
            <a:r>
              <a:rPr lang="en-ZA" b="1" dirty="0"/>
              <a:t>minimum</a:t>
            </a:r>
            <a:r>
              <a:rPr lang="en-ZA" dirty="0"/>
              <a:t> and </a:t>
            </a:r>
            <a:r>
              <a:rPr lang="en-ZA" b="1" dirty="0"/>
              <a:t>maximum</a:t>
            </a:r>
            <a:r>
              <a:rPr lang="en-ZA" dirty="0"/>
              <a:t> level of balance to target.</a:t>
            </a:r>
          </a:p>
          <a:p>
            <a:r>
              <a:rPr lang="en-ZA" dirty="0"/>
              <a:t>Cognisance is taken of the sudden outflow of funds due to debit and stop orders at the </a:t>
            </a:r>
            <a:r>
              <a:rPr lang="en-ZA" b="1" dirty="0"/>
              <a:t>beginning of the month</a:t>
            </a:r>
            <a:r>
              <a:rPr lang="en-ZA" dirty="0"/>
              <a:t>.</a:t>
            </a:r>
          </a:p>
          <a:p>
            <a:r>
              <a:rPr lang="en-ZA" dirty="0"/>
              <a:t>Each morning a calculation is done to ascertain whether the account is in the acceptable </a:t>
            </a:r>
            <a:r>
              <a:rPr lang="en-ZA" b="1" dirty="0"/>
              <a:t>range</a:t>
            </a:r>
            <a:r>
              <a:rPr lang="en-ZA" dirty="0"/>
              <a:t>.</a:t>
            </a:r>
          </a:p>
          <a:p>
            <a:r>
              <a:rPr lang="en-ZA" dirty="0"/>
              <a:t>Transactions that are </a:t>
            </a:r>
            <a:r>
              <a:rPr lang="en-ZA" b="1" dirty="0"/>
              <a:t>pending</a:t>
            </a:r>
            <a:r>
              <a:rPr lang="en-ZA" dirty="0"/>
              <a:t> are taken into account for this calculation.</a:t>
            </a:r>
          </a:p>
          <a:p>
            <a:r>
              <a:rPr lang="en-ZA" dirty="0"/>
              <a:t>An </a:t>
            </a:r>
            <a:r>
              <a:rPr lang="en-ZA" b="1" dirty="0"/>
              <a:t>automated transfer </a:t>
            </a:r>
            <a:r>
              <a:rPr lang="en-ZA" dirty="0"/>
              <a:t>is processed in </a:t>
            </a:r>
            <a:r>
              <a:rPr lang="en-ZA" b="1" dirty="0"/>
              <a:t>rounded</a:t>
            </a:r>
            <a:r>
              <a:rPr lang="en-ZA" dirty="0"/>
              <a:t> UP in multiples of R1000 to restore the balance to the “Goldilocks” range.</a:t>
            </a:r>
          </a:p>
          <a:p>
            <a:r>
              <a:rPr lang="en-ZA" dirty="0"/>
              <a:t>A </a:t>
            </a:r>
            <a:r>
              <a:rPr lang="en-ZA" b="1" dirty="0"/>
              <a:t>message</a:t>
            </a:r>
            <a:r>
              <a:rPr lang="en-ZA" dirty="0"/>
              <a:t> is transmitted, giving details of the transfer transaction. Descriptor includes indication of the target level that gave rise to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B3C24-F85A-4600-8DBD-082BA006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716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F256-7BD3-4C4C-A064-C97D9BA5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Automated transfers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8789-F7E0-4A62-BC2A-59BA0DAB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68863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ZA" dirty="0"/>
              <a:t>Auto-classified expenditure has associated </a:t>
            </a:r>
            <a:r>
              <a:rPr lang="en-ZA" b="1" dirty="0" err="1"/>
              <a:t>SinTax</a:t>
            </a:r>
            <a:r>
              <a:rPr lang="en-ZA" b="1" dirty="0"/>
              <a:t> calculated</a:t>
            </a:r>
            <a:r>
              <a:rPr lang="en-ZA" dirty="0"/>
              <a:t> if applicable.  Calculation is stored on the transaction record line.</a:t>
            </a:r>
          </a:p>
          <a:p>
            <a:pPr>
              <a:buFont typeface="+mj-lt"/>
              <a:buAutoNum type="arabicPeriod" startAt="7"/>
            </a:pPr>
            <a:r>
              <a:rPr lang="en-ZA" dirty="0" err="1"/>
              <a:t>SinTax</a:t>
            </a:r>
            <a:r>
              <a:rPr lang="en-ZA" dirty="0"/>
              <a:t> is </a:t>
            </a:r>
            <a:r>
              <a:rPr lang="en-ZA" b="1" dirty="0"/>
              <a:t>tallied</a:t>
            </a:r>
            <a:r>
              <a:rPr lang="en-ZA" dirty="0"/>
              <a:t> up for the batch of ingested transactions.</a:t>
            </a:r>
          </a:p>
          <a:p>
            <a:pPr>
              <a:buFont typeface="+mj-lt"/>
              <a:buAutoNum type="arabicPeriod" startAt="7"/>
            </a:pPr>
            <a:r>
              <a:rPr lang="en-ZA" dirty="0" err="1"/>
              <a:t>SinTax</a:t>
            </a:r>
            <a:r>
              <a:rPr lang="en-ZA" dirty="0"/>
              <a:t> total for the batch is automatically </a:t>
            </a:r>
            <a:r>
              <a:rPr lang="en-ZA" b="1" dirty="0"/>
              <a:t>transferred</a:t>
            </a:r>
            <a:r>
              <a:rPr lang="en-ZA" dirty="0"/>
              <a:t> from the Main banking account to the designated </a:t>
            </a:r>
            <a:r>
              <a:rPr lang="en-ZA" dirty="0" err="1"/>
              <a:t>SinTax</a:t>
            </a:r>
            <a:r>
              <a:rPr lang="en-ZA" dirty="0"/>
              <a:t> account. </a:t>
            </a:r>
          </a:p>
          <a:p>
            <a:pPr>
              <a:buFont typeface="+mj-lt"/>
              <a:buAutoNum type="arabicPeriod" startAt="7"/>
            </a:pPr>
            <a:r>
              <a:rPr lang="en-ZA" dirty="0"/>
              <a:t>A distilled instant </a:t>
            </a:r>
            <a:r>
              <a:rPr lang="en-ZA" b="1" dirty="0"/>
              <a:t>message</a:t>
            </a:r>
            <a:r>
              <a:rPr lang="en-ZA" dirty="0"/>
              <a:t> is transmitted to confirm the transfer.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B3C24-F85A-4600-8DBD-082BA006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155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098A-49BB-4281-89BC-D51F9E26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API Banking Transactions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33AE-2140-4956-A85F-99E06461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616624"/>
          </a:xfrm>
        </p:spPr>
        <p:txBody>
          <a:bodyPr>
            <a:normAutofit/>
          </a:bodyPr>
          <a:lstStyle/>
          <a:p>
            <a:r>
              <a:rPr lang="en-ZA" dirty="0"/>
              <a:t>Last data point of ingestion is checked to determine </a:t>
            </a:r>
            <a:r>
              <a:rPr lang="en-ZA" b="1" dirty="0"/>
              <a:t>date</a:t>
            </a:r>
            <a:r>
              <a:rPr lang="en-ZA" dirty="0"/>
              <a:t> range to make the API request for.</a:t>
            </a:r>
          </a:p>
          <a:p>
            <a:r>
              <a:rPr lang="en-ZA" dirty="0"/>
              <a:t>Last API retrieval is </a:t>
            </a:r>
            <a:r>
              <a:rPr lang="en-ZA" b="1" dirty="0"/>
              <a:t>cleared</a:t>
            </a:r>
            <a:r>
              <a:rPr lang="en-ZA" dirty="0"/>
              <a:t> to make way </a:t>
            </a:r>
            <a:br>
              <a:rPr lang="en-ZA" dirty="0"/>
            </a:br>
            <a:r>
              <a:rPr lang="en-ZA" dirty="0"/>
              <a:t>for new retrieval.</a:t>
            </a:r>
          </a:p>
          <a:p>
            <a:r>
              <a:rPr lang="en-ZA" dirty="0"/>
              <a:t>API </a:t>
            </a:r>
            <a:r>
              <a:rPr lang="en-ZA" b="1" dirty="0"/>
              <a:t>Token</a:t>
            </a:r>
            <a:r>
              <a:rPr lang="en-ZA" dirty="0"/>
              <a:t> is retrieved from Parameters </a:t>
            </a:r>
            <a:br>
              <a:rPr lang="en-ZA" dirty="0"/>
            </a:br>
            <a:r>
              <a:rPr lang="en-ZA" dirty="0"/>
              <a:t>worksheet.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​​</a:t>
            </a:r>
            <a:r>
              <a:rPr lang="en-ZA" b="1" dirty="0"/>
              <a:t>API</a:t>
            </a:r>
            <a:r>
              <a:rPr lang="en-ZA" dirty="0"/>
              <a:t> call to Investec server is made.</a:t>
            </a:r>
          </a:p>
          <a:p>
            <a:r>
              <a:rPr lang="en-ZA" dirty="0"/>
              <a:t>API JSON response is received, </a:t>
            </a:r>
            <a:r>
              <a:rPr lang="en-ZA" b="1" dirty="0"/>
              <a:t>parsed and populated</a:t>
            </a:r>
            <a:r>
              <a:rPr lang="en-ZA" dirty="0"/>
              <a:t> into a temporary worksheet for next process.</a:t>
            </a:r>
          </a:p>
          <a:p>
            <a:r>
              <a:rPr lang="en-ZA" dirty="0"/>
              <a:t>Instant </a:t>
            </a:r>
            <a:r>
              <a:rPr lang="en-ZA" b="1" dirty="0"/>
              <a:t>message</a:t>
            </a:r>
            <a:r>
              <a:rPr lang="en-ZA" dirty="0"/>
              <a:t> sent, summarising result.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A1B6D-0C97-4E70-A4A8-3922269F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13</a:t>
            </a:fld>
            <a:endParaRPr lang="en-ZA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6804598-3623-4D56-B880-5A752FBAF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060848"/>
            <a:ext cx="2622430" cy="28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8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609D-F72A-45FC-8FD7-59AFC09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API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17213-993E-4ADD-BAAC-D8D9A97A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14</a:t>
            </a:fld>
            <a:endParaRPr lang="en-Z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6C4B6-5DF3-4098-9C3C-30E050DF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88" y="908720"/>
            <a:ext cx="8838912" cy="4027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4DBC28-BC51-40EA-9AA1-98BC1DC0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085184"/>
            <a:ext cx="607910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5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CB9E-CA75-4010-9E98-86EF1795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Transaction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A025-8C49-430A-B892-F6986345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/>
              <a:t>BankBot</a:t>
            </a:r>
            <a:r>
              <a:rPr lang="en-ZA" dirty="0"/>
              <a:t> compares API Transactions result to prior transactions ingested to establish </a:t>
            </a:r>
            <a:r>
              <a:rPr lang="en-ZA" b="1" dirty="0"/>
              <a:t>new </a:t>
            </a:r>
            <a:r>
              <a:rPr lang="en-ZA" dirty="0"/>
              <a:t>transaction data (avoid duplication of records).</a:t>
            </a:r>
          </a:p>
          <a:p>
            <a:r>
              <a:rPr lang="en-ZA" dirty="0"/>
              <a:t>New transaction data is </a:t>
            </a:r>
            <a:r>
              <a:rPr lang="en-ZA" b="1" dirty="0"/>
              <a:t>ingested</a:t>
            </a:r>
            <a:r>
              <a:rPr lang="en-ZA" dirty="0"/>
              <a:t> into the Master transaction worksheet.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r>
              <a:rPr lang="en-ZA" b="1" dirty="0">
                <a:solidFill>
                  <a:srgbClr val="FF0000"/>
                </a:solidFill>
              </a:rPr>
              <a:t>Automated </a:t>
            </a:r>
            <a:r>
              <a:rPr lang="en-ZA" b="1" u="sng" dirty="0">
                <a:solidFill>
                  <a:srgbClr val="FF0000"/>
                </a:solidFill>
              </a:rPr>
              <a:t>classification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dirty="0"/>
              <a:t>of transactions takes place.</a:t>
            </a:r>
          </a:p>
          <a:p>
            <a:r>
              <a:rPr lang="en-ZA" dirty="0"/>
              <a:t>Distilled result instant </a:t>
            </a:r>
            <a:r>
              <a:rPr lang="en-ZA" b="1" dirty="0"/>
              <a:t>message</a:t>
            </a:r>
            <a:r>
              <a:rPr lang="en-ZA" dirty="0"/>
              <a:t> is despatched.</a:t>
            </a:r>
          </a:p>
          <a:p>
            <a:r>
              <a:rPr lang="en-ZA" dirty="0"/>
              <a:t>PivotTable is automatically refreshed for </a:t>
            </a:r>
            <a:r>
              <a:rPr lang="en-ZA" b="1" dirty="0"/>
              <a:t>reporting</a:t>
            </a:r>
            <a:r>
              <a:rPr lang="en-ZA" dirty="0"/>
              <a:t> by Classification.</a:t>
            </a: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5A6C7-F2CB-4931-A651-73586223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15</a:t>
            </a:fld>
            <a:endParaRPr lang="en-ZA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5E8915-1571-4226-9E6A-2CA5CE917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4953718"/>
            <a:ext cx="38004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2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F88C-C4FF-46B9-9DF3-3B250636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ingested transactions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48253C-75D7-4DA2-80FF-5A80769ED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5" y="719339"/>
            <a:ext cx="8893175" cy="41498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6964A-747C-4CAA-B079-AACD8AD4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16</a:t>
            </a:fld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F0B9D7-DBBC-412B-964C-420A1EC9B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857677"/>
            <a:ext cx="4663120" cy="17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5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A413-000A-4A11-9FE1-A3A83570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Association with supporting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2F641-AAD4-4112-8392-3EAAD47F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4608512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Supporting electronic </a:t>
            </a:r>
            <a:r>
              <a:rPr lang="en-ZA" b="1" dirty="0"/>
              <a:t>documentation</a:t>
            </a:r>
            <a:r>
              <a:rPr lang="en-ZA" dirty="0"/>
              <a:t> is placed in a monitored folder with a specific filename convention.</a:t>
            </a:r>
          </a:p>
          <a:p>
            <a:r>
              <a:rPr lang="en-ZA" dirty="0"/>
              <a:t>After ingestion of API records, </a:t>
            </a:r>
            <a:r>
              <a:rPr lang="en-ZA" dirty="0" err="1"/>
              <a:t>BankBot</a:t>
            </a:r>
            <a:r>
              <a:rPr lang="en-ZA" dirty="0"/>
              <a:t> performs </a:t>
            </a:r>
            <a:r>
              <a:rPr lang="en-ZA" b="1" u="sng" dirty="0">
                <a:solidFill>
                  <a:srgbClr val="FF0000"/>
                </a:solidFill>
              </a:rPr>
              <a:t>automated</a:t>
            </a:r>
            <a:r>
              <a:rPr lang="en-ZA" u="sng" dirty="0">
                <a:solidFill>
                  <a:srgbClr val="FF0000"/>
                </a:solidFill>
              </a:rPr>
              <a:t> </a:t>
            </a:r>
            <a:r>
              <a:rPr lang="en-ZA" b="1" u="sng" dirty="0">
                <a:solidFill>
                  <a:srgbClr val="FF0000"/>
                </a:solidFill>
              </a:rPr>
              <a:t>association</a:t>
            </a:r>
            <a:r>
              <a:rPr lang="en-ZA" dirty="0"/>
              <a:t> of supporting documentation with transactions.</a:t>
            </a:r>
          </a:p>
          <a:p>
            <a:r>
              <a:rPr lang="en-ZA" dirty="0"/>
              <a:t>The associated supporting document is transferred/</a:t>
            </a:r>
            <a:r>
              <a:rPr lang="en-ZA" b="1" dirty="0"/>
              <a:t>moved</a:t>
            </a:r>
            <a:r>
              <a:rPr lang="en-ZA" dirty="0"/>
              <a:t> to a “Processed” repository.</a:t>
            </a:r>
          </a:p>
          <a:p>
            <a:r>
              <a:rPr lang="en-ZA" dirty="0"/>
              <a:t>A </a:t>
            </a:r>
            <a:r>
              <a:rPr lang="en-ZA" b="1" dirty="0"/>
              <a:t>link</a:t>
            </a:r>
            <a:r>
              <a:rPr lang="en-ZA" dirty="0"/>
              <a:t> to the supporting document is created.</a:t>
            </a:r>
          </a:p>
          <a:p>
            <a:r>
              <a:rPr lang="en-ZA" dirty="0"/>
              <a:t>A distilled instant </a:t>
            </a:r>
            <a:r>
              <a:rPr lang="en-ZA" b="1" dirty="0"/>
              <a:t>message</a:t>
            </a:r>
            <a:r>
              <a:rPr lang="en-ZA" dirty="0"/>
              <a:t> summarising </a:t>
            </a:r>
            <a:br>
              <a:rPr lang="en-ZA" dirty="0"/>
            </a:br>
            <a:r>
              <a:rPr lang="en-ZA" dirty="0"/>
              <a:t>the results is sent.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F906A-546D-4E8B-B591-839CC533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17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BEEB4-28E0-42BF-8303-E8D66C45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50" y="5079996"/>
            <a:ext cx="4699012" cy="177800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23B8370-875A-449F-B368-2C4A2663C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044105"/>
            <a:ext cx="3174550" cy="27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3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543E-3FF3-4308-A42A-2EF15C9A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Missing documentation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4215-60E2-4EAC-B78E-F7CA19901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Each auto-classification of transactions carries with it a </a:t>
            </a:r>
            <a:r>
              <a:rPr lang="en-ZA" b="1" dirty="0"/>
              <a:t>flag</a:t>
            </a:r>
            <a:r>
              <a:rPr lang="en-ZA" dirty="0"/>
              <a:t> confirming whether supporting documentation is expected.</a:t>
            </a:r>
          </a:p>
          <a:p>
            <a:r>
              <a:rPr lang="en-ZA" dirty="0"/>
              <a:t>Conditional formatting to </a:t>
            </a:r>
            <a:r>
              <a:rPr lang="en-ZA" b="1" dirty="0"/>
              <a:t>highlight</a:t>
            </a:r>
            <a:r>
              <a:rPr lang="en-ZA" dirty="0"/>
              <a:t> missing documentation.</a:t>
            </a:r>
          </a:p>
          <a:p>
            <a:r>
              <a:rPr lang="en-ZA" dirty="0"/>
              <a:t>Daily </a:t>
            </a:r>
            <a:r>
              <a:rPr lang="en-ZA" b="1" dirty="0"/>
              <a:t>assessment</a:t>
            </a:r>
            <a:r>
              <a:rPr lang="en-ZA" dirty="0"/>
              <a:t> of missing documentation within parameter timeframe.</a:t>
            </a:r>
          </a:p>
          <a:p>
            <a:r>
              <a:rPr lang="en-ZA" dirty="0"/>
              <a:t>Telegram </a:t>
            </a:r>
            <a:r>
              <a:rPr lang="en-ZA" b="1" dirty="0"/>
              <a:t>message</a:t>
            </a:r>
            <a:r>
              <a:rPr lang="en-ZA" dirty="0"/>
              <a:t> with detail of outstanding documentation.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33E13-4831-4E6E-8B63-DE470F4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18</a:t>
            </a:fld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56755E-0AA7-4C87-A633-DDA44448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445224"/>
            <a:ext cx="7200800" cy="12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5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2D2D-16D5-42C6-81C9-7DDEEFA7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Reporting Month to month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6D6CC-62D2-425A-A708-8D8C8CA8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19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0531E-63CE-4506-96B7-F562E39B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2" y="1081952"/>
            <a:ext cx="8717604" cy="46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7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/>
              <a:t>BankBot</a:t>
            </a:r>
            <a:r>
              <a:rPr lang="en-ZA" dirty="0"/>
              <a:t> digital assistant is an automated solution for </a:t>
            </a:r>
            <a:r>
              <a:rPr lang="en-ZA" b="1" dirty="0"/>
              <a:t>personal finance tracking </a:t>
            </a:r>
            <a:r>
              <a:rPr lang="en-ZA" dirty="0"/>
              <a:t>and reporting.</a:t>
            </a:r>
          </a:p>
          <a:p>
            <a:r>
              <a:rPr lang="en-ZA" dirty="0"/>
              <a:t>The solution is housed within an </a:t>
            </a:r>
            <a:r>
              <a:rPr lang="en-ZA" b="1" dirty="0"/>
              <a:t>MS Excel </a:t>
            </a:r>
            <a:r>
              <a:rPr lang="en-ZA" dirty="0"/>
              <a:t>Workbook.</a:t>
            </a:r>
          </a:p>
          <a:p>
            <a:r>
              <a:rPr lang="en-ZA" dirty="0"/>
              <a:t>Automation is primarily achieved via </a:t>
            </a:r>
            <a:r>
              <a:rPr lang="en-ZA" b="1" dirty="0"/>
              <a:t>VBA</a:t>
            </a:r>
            <a:r>
              <a:rPr lang="en-ZA" dirty="0"/>
              <a:t> (Visual Basic for Applications) 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2</a:t>
            </a:fld>
            <a:endParaRPr lang="en-ZA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0384CD-E52D-40E7-9112-674170A5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221088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8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CF3C-6049-4C05-AC1F-B15DC273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Reporting against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D6B32-4C2E-40C4-8072-8D49AA6E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20</a:t>
            </a:fld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32C1D-AA9A-40D7-BCD2-7C78454A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" y="812665"/>
            <a:ext cx="8941260" cy="52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86FF-1762-4D9B-90CF-08FBFD8F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Interactive graph of expenditure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04DC-9AF9-4E10-B652-F1A80D50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21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C9C09-C66E-4E7A-B5F5-256327A5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291265" cy="51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2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81D4-C167-413B-AAAD-605BE641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Automated budget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2EAC-A149-428A-A7DD-50FC4DCD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688632"/>
          </a:xfrm>
        </p:spPr>
        <p:txBody>
          <a:bodyPr>
            <a:normAutofit/>
          </a:bodyPr>
          <a:lstStyle/>
          <a:p>
            <a:r>
              <a:rPr lang="en-ZA" dirty="0"/>
              <a:t>User flags expenses to be </a:t>
            </a:r>
            <a:r>
              <a:rPr lang="en-ZA" b="1" dirty="0"/>
              <a:t>controlled</a:t>
            </a:r>
            <a:r>
              <a:rPr lang="en-ZA" dirty="0"/>
              <a:t>/tracked e.g. Entertainment: Restaurants and takeaways.</a:t>
            </a:r>
          </a:p>
          <a:p>
            <a:r>
              <a:rPr lang="en-ZA" dirty="0" err="1"/>
              <a:t>BankBot</a:t>
            </a:r>
            <a:r>
              <a:rPr lang="en-ZA" dirty="0"/>
              <a:t> calculates expense “</a:t>
            </a:r>
            <a:r>
              <a:rPr lang="en-ZA" b="1" dirty="0"/>
              <a:t>burn</a:t>
            </a:r>
            <a:r>
              <a:rPr lang="en-ZA" dirty="0"/>
              <a:t>” percentage relative to days of month expired.</a:t>
            </a:r>
          </a:p>
          <a:p>
            <a:r>
              <a:rPr lang="en-ZA" dirty="0"/>
              <a:t>Telegram </a:t>
            </a:r>
            <a:r>
              <a:rPr lang="en-ZA" b="1" dirty="0"/>
              <a:t>message</a:t>
            </a:r>
            <a:r>
              <a:rPr lang="en-ZA" dirty="0"/>
              <a:t> sent daily indicating total state and the following for tracked expenses:</a:t>
            </a:r>
          </a:p>
          <a:p>
            <a:pPr lvl="1"/>
            <a:r>
              <a:rPr lang="en-ZA" dirty="0"/>
              <a:t>Budgeted expenditure</a:t>
            </a:r>
          </a:p>
          <a:p>
            <a:pPr lvl="1"/>
            <a:r>
              <a:rPr lang="en-ZA" dirty="0"/>
              <a:t>Actual expenditure for month to date</a:t>
            </a:r>
          </a:p>
          <a:p>
            <a:pPr lvl="1"/>
            <a:r>
              <a:rPr lang="en-ZA" dirty="0"/>
              <a:t>Percentage “burn%” of budget</a:t>
            </a:r>
          </a:p>
          <a:p>
            <a:pPr lvl="1"/>
            <a:r>
              <a:rPr lang="en-ZA" dirty="0"/>
              <a:t>Indicator for whether burn% exceeds </a:t>
            </a:r>
            <a:br>
              <a:rPr lang="en-ZA" dirty="0"/>
            </a:br>
            <a:r>
              <a:rPr lang="en-ZA" dirty="0"/>
              <a:t>month burn%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C2548-64E0-4060-B60B-8587D6BB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22</a:t>
            </a:fld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B4B97-8FFA-4D6A-851E-D47283E0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814" y="3834890"/>
            <a:ext cx="2465853" cy="30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67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83C4-C2AC-4C86-8AA6-543FB4B1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Code snippet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DD5A0-887C-4C12-9FA3-E66EF2D9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23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01D88-41D0-4E35-8511-756F7BEE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3" y="996825"/>
            <a:ext cx="8445934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0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0702-DFC6-4EEA-9F52-EE19E033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Where is the </a:t>
            </a:r>
            <a:r>
              <a:rPr lang="en-ZA" u="sng" dirty="0"/>
              <a:t>value</a:t>
            </a:r>
            <a:r>
              <a:rPr lang="en-ZA" dirty="0"/>
              <a:t> offering?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6134-BBE9-422E-9A9F-3E3A11FC5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688632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Automated </a:t>
            </a:r>
            <a:r>
              <a:rPr lang="en-ZA" b="1" dirty="0"/>
              <a:t>data retrieval</a:t>
            </a:r>
            <a:r>
              <a:rPr lang="en-ZA" dirty="0"/>
              <a:t>.</a:t>
            </a:r>
          </a:p>
          <a:p>
            <a:r>
              <a:rPr lang="en-ZA" dirty="0"/>
              <a:t>Automated </a:t>
            </a:r>
            <a:r>
              <a:rPr lang="en-ZA" b="1" dirty="0"/>
              <a:t>classification</a:t>
            </a:r>
            <a:r>
              <a:rPr lang="en-ZA" dirty="0"/>
              <a:t> of 95% of transactions.</a:t>
            </a:r>
          </a:p>
          <a:p>
            <a:r>
              <a:rPr lang="en-ZA" dirty="0"/>
              <a:t>Distilled rich </a:t>
            </a:r>
            <a:r>
              <a:rPr lang="en-ZA" b="1" dirty="0"/>
              <a:t>messaging</a:t>
            </a:r>
            <a:r>
              <a:rPr lang="en-ZA" dirty="0"/>
              <a:t>.</a:t>
            </a:r>
          </a:p>
          <a:p>
            <a:r>
              <a:rPr lang="en-ZA" dirty="0"/>
              <a:t>Enriched </a:t>
            </a:r>
            <a:r>
              <a:rPr lang="en-ZA" b="1" dirty="0"/>
              <a:t>reporting</a:t>
            </a:r>
            <a:r>
              <a:rPr lang="en-ZA" dirty="0"/>
              <a:t>.</a:t>
            </a:r>
          </a:p>
          <a:p>
            <a:r>
              <a:rPr lang="en-ZA" dirty="0"/>
              <a:t>All data is available in a universally accepted </a:t>
            </a:r>
            <a:br>
              <a:rPr lang="en-ZA" dirty="0"/>
            </a:br>
            <a:r>
              <a:rPr lang="en-ZA" b="1" dirty="0"/>
              <a:t>standard spreadsheet </a:t>
            </a:r>
            <a:r>
              <a:rPr lang="en-ZA" dirty="0"/>
              <a:t>application.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r>
              <a:rPr lang="en-ZA" b="1" dirty="0"/>
              <a:t>Interrogation</a:t>
            </a:r>
            <a:r>
              <a:rPr lang="en-ZA" dirty="0"/>
              <a:t> (Drill-down and filtering) </a:t>
            </a:r>
            <a:br>
              <a:rPr lang="en-ZA" dirty="0"/>
            </a:br>
            <a:r>
              <a:rPr lang="en-ZA" dirty="0"/>
              <a:t>functionality</a:t>
            </a:r>
          </a:p>
          <a:p>
            <a:r>
              <a:rPr lang="en-ZA" dirty="0"/>
              <a:t>Link </a:t>
            </a:r>
            <a:r>
              <a:rPr lang="en-ZA" b="1" dirty="0"/>
              <a:t>association</a:t>
            </a:r>
            <a:r>
              <a:rPr lang="en-ZA" dirty="0"/>
              <a:t> between supporting documents and transactions.</a:t>
            </a:r>
          </a:p>
          <a:p>
            <a:r>
              <a:rPr lang="en-ZA" dirty="0"/>
              <a:t>Automated </a:t>
            </a:r>
            <a:r>
              <a:rPr lang="en-ZA" b="1" dirty="0"/>
              <a:t>transfers</a:t>
            </a:r>
            <a:r>
              <a:rPr lang="en-ZA" dirty="0"/>
              <a:t> and balance maintenance.</a:t>
            </a:r>
          </a:p>
          <a:p>
            <a:r>
              <a:rPr lang="en-ZA" dirty="0"/>
              <a:t>Provision for a </a:t>
            </a:r>
            <a:r>
              <a:rPr lang="en-ZA" b="1" dirty="0" err="1"/>
              <a:t>SinTax</a:t>
            </a:r>
            <a:r>
              <a:rPr lang="en-ZA" dirty="0"/>
              <a:t> to influence spending behaviour.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9C839-B9E1-4A42-8C47-1AFFF5FF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24</a:t>
            </a:fld>
            <a:endParaRPr lang="en-ZA"/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EBD0EE6B-AF9F-4AB0-B53D-4DBD5FFA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1073345"/>
            <a:ext cx="35718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9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979B-6352-41CD-9F05-86CA3B8E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Next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6D30-ADF2-4D9A-B013-F4B81C96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19"/>
            <a:ext cx="8892480" cy="5808629"/>
          </a:xfrm>
        </p:spPr>
        <p:txBody>
          <a:bodyPr>
            <a:normAutofit/>
          </a:bodyPr>
          <a:lstStyle/>
          <a:p>
            <a:r>
              <a:rPr lang="en-ZA" dirty="0"/>
              <a:t>Consider </a:t>
            </a:r>
            <a:r>
              <a:rPr lang="en-ZA" b="1" dirty="0"/>
              <a:t>security</a:t>
            </a:r>
            <a:r>
              <a:rPr lang="en-ZA" dirty="0"/>
              <a:t> aspects (potential exposure of </a:t>
            </a:r>
            <a:r>
              <a:rPr lang="en-ZA" dirty="0" err="1"/>
              <a:t>Client_ID</a:t>
            </a:r>
            <a:r>
              <a:rPr lang="en-ZA" dirty="0"/>
              <a:t>, </a:t>
            </a:r>
            <a:r>
              <a:rPr lang="en-ZA" dirty="0" err="1"/>
              <a:t>Client_Secret</a:t>
            </a:r>
            <a:r>
              <a:rPr lang="en-ZA" dirty="0"/>
              <a:t>, Token)</a:t>
            </a:r>
          </a:p>
          <a:p>
            <a:r>
              <a:rPr lang="en-ZA" dirty="0"/>
              <a:t>Improve </a:t>
            </a:r>
            <a:r>
              <a:rPr lang="en-ZA" b="1" dirty="0"/>
              <a:t>cosmetics</a:t>
            </a:r>
            <a:r>
              <a:rPr lang="en-ZA" dirty="0"/>
              <a:t> of solution – this was a rough and ready POC.</a:t>
            </a:r>
          </a:p>
          <a:p>
            <a:r>
              <a:rPr lang="en-ZA" dirty="0"/>
              <a:t>Robust </a:t>
            </a:r>
            <a:r>
              <a:rPr lang="en-ZA" b="1" dirty="0"/>
              <a:t>testing</a:t>
            </a:r>
            <a:r>
              <a:rPr lang="en-ZA" dirty="0"/>
              <a:t> of solution, seeking anomalies.</a:t>
            </a:r>
          </a:p>
          <a:p>
            <a:r>
              <a:rPr lang="en-ZA" dirty="0"/>
              <a:t>Evaluate mechanisms for </a:t>
            </a:r>
            <a:r>
              <a:rPr lang="en-ZA" b="1" dirty="0"/>
              <a:t>deployment</a:t>
            </a:r>
            <a:r>
              <a:rPr lang="en-ZA" dirty="0"/>
              <a:t> to </a:t>
            </a:r>
            <a:br>
              <a:rPr lang="en-ZA" dirty="0"/>
            </a:br>
            <a:r>
              <a:rPr lang="en-ZA" dirty="0"/>
              <a:t>test with a User e.g. as an Excel add-in?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70D71-E595-4988-B39E-C7F7A15F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25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61C5F-AA7B-4480-953B-C368F78E2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13" y="4221088"/>
            <a:ext cx="2852869" cy="249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6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A0E5-4D41-4103-B78B-A7FA8580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Issues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A7CA-A8F6-4CE7-BD4A-A4486A51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Allowing VBA code to be run could expose machines to </a:t>
            </a:r>
            <a:r>
              <a:rPr lang="en-ZA" b="1" dirty="0"/>
              <a:t>malign scripting </a:t>
            </a:r>
            <a:r>
              <a:rPr lang="en-ZA" dirty="0"/>
              <a:t>from other sources – primary reason VBA has not taken off I think.</a:t>
            </a:r>
          </a:p>
          <a:p>
            <a:r>
              <a:rPr lang="en-ZA" dirty="0"/>
              <a:t>Insecure storage of </a:t>
            </a:r>
            <a:r>
              <a:rPr lang="en-ZA" b="1" dirty="0"/>
              <a:t>sensitive information </a:t>
            </a:r>
            <a:r>
              <a:rPr lang="en-ZA" dirty="0"/>
              <a:t>(Token and credentials).</a:t>
            </a: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B9FCB-CA3F-46C8-B607-F496C788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26</a:t>
            </a:fld>
            <a:endParaRPr lang="en-ZA"/>
          </a:p>
        </p:txBody>
      </p:sp>
      <p:pic>
        <p:nvPicPr>
          <p:cNvPr id="6" name="Picture 5" descr="A picture containing dark&#10;&#10;Description automatically generated">
            <a:extLst>
              <a:ext uri="{FF2B5EF4-FFF2-40B4-BE49-F238E27FC236}">
                <a16:creationId xmlns:a16="http://schemas.microsoft.com/office/drawing/2014/main" id="{8A3E15C0-E82C-46EE-95ED-6DA19AF82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048000"/>
            <a:ext cx="2876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12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DC87-0B9E-48ED-BC7E-56A19CF4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0F43-0A87-498C-80C9-2F82B22D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dirty="0"/>
              <a:t>I need to earn a </a:t>
            </a:r>
            <a:r>
              <a:rPr lang="en-ZA" b="1" dirty="0"/>
              <a:t>lot</a:t>
            </a:r>
            <a:r>
              <a:rPr lang="en-ZA" dirty="0"/>
              <a:t> more money so that I can </a:t>
            </a:r>
            <a:r>
              <a:rPr lang="en-ZA" b="1" dirty="0"/>
              <a:t>volume</a:t>
            </a:r>
            <a:r>
              <a:rPr lang="en-ZA" dirty="0"/>
              <a:t> test </a:t>
            </a:r>
            <a:r>
              <a:rPr lang="en-ZA" dirty="0" err="1"/>
              <a:t>BankBot</a:t>
            </a:r>
            <a:r>
              <a:rPr lang="en-ZA" dirty="0"/>
              <a:t> properly!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3C20-FD57-4259-97E3-8D863949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27</a:t>
            </a:fld>
            <a:endParaRPr lang="en-ZA"/>
          </a:p>
        </p:txBody>
      </p:sp>
      <p:pic>
        <p:nvPicPr>
          <p:cNvPr id="6" name="Picture 5" descr="A green frog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AC17CA9-22B5-47A5-8BAD-D3B361E2E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2852936"/>
            <a:ext cx="19621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80290"/>
            <a:ext cx="7772401" cy="1874638"/>
          </a:xfrm>
        </p:spPr>
        <p:txBody>
          <a:bodyPr>
            <a:normAutofit/>
          </a:bodyPr>
          <a:lstStyle/>
          <a:p>
            <a:r>
              <a:rPr lang="en-ZA" dirty="0"/>
              <a:t>END OF PRESENTATION</a:t>
            </a:r>
            <a:br>
              <a:rPr lang="en-ZA" dirty="0"/>
            </a:br>
            <a:r>
              <a:rPr lang="en-ZA" dirty="0"/>
              <a:t>Thanks for reading/listening</a:t>
            </a:r>
          </a:p>
        </p:txBody>
      </p:sp>
      <p:pic>
        <p:nvPicPr>
          <p:cNvPr id="4" name="Picture 3" descr="A close-up of a hand&#10;&#10;Description automatically generated with medium confidence">
            <a:extLst>
              <a:ext uri="{FF2B5EF4-FFF2-40B4-BE49-F238E27FC236}">
                <a16:creationId xmlns:a16="http://schemas.microsoft.com/office/drawing/2014/main" id="{ED5BF5A2-1C0A-4353-A2B9-B7ABFD20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59" y="2854928"/>
            <a:ext cx="2381250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7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A421-288D-411B-8F87-E3067324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did I create </a:t>
            </a:r>
            <a:r>
              <a:rPr lang="en-ZA" dirty="0" err="1"/>
              <a:t>BankBot</a:t>
            </a:r>
            <a:r>
              <a:rPr lang="en-Z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D9EC-C88F-4A5D-BA49-EADCC6D6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Personal objective of responsibly </a:t>
            </a:r>
            <a:r>
              <a:rPr lang="en-ZA" b="1" dirty="0"/>
              <a:t>automating menial tasks </a:t>
            </a:r>
            <a:r>
              <a:rPr lang="en-ZA" dirty="0"/>
              <a:t>in my life to free up time for more meaningful activity.</a:t>
            </a:r>
          </a:p>
          <a:p>
            <a:r>
              <a:rPr lang="en-ZA" dirty="0"/>
              <a:t>Enhance my </a:t>
            </a:r>
            <a:r>
              <a:rPr lang="en-ZA" b="1" dirty="0"/>
              <a:t>coding and analysis </a:t>
            </a:r>
            <a:r>
              <a:rPr lang="en-ZA" dirty="0"/>
              <a:t>skills in the process.</a:t>
            </a:r>
          </a:p>
          <a:p>
            <a:r>
              <a:rPr lang="en-ZA" dirty="0"/>
              <a:t>To break some </a:t>
            </a:r>
            <a:r>
              <a:rPr lang="en-ZA" b="1" dirty="0"/>
              <a:t>new ground </a:t>
            </a:r>
            <a:r>
              <a:rPr lang="en-ZA" dirty="0"/>
              <a:t>(progressiveness).</a:t>
            </a:r>
          </a:p>
          <a:p>
            <a:r>
              <a:rPr lang="en-ZA" dirty="0"/>
              <a:t>For </a:t>
            </a:r>
            <a:r>
              <a:rPr lang="en-ZA" b="1" dirty="0"/>
              <a:t>fun</a:t>
            </a:r>
            <a:r>
              <a:rPr lang="en-ZA" dirty="0"/>
              <a:t>. 😁</a:t>
            </a:r>
          </a:p>
          <a:p>
            <a:r>
              <a:rPr lang="en-ZA" dirty="0"/>
              <a:t>The remote possibility that </a:t>
            </a:r>
            <a:br>
              <a:rPr lang="en-ZA" dirty="0"/>
            </a:br>
            <a:r>
              <a:rPr lang="en-ZA" dirty="0"/>
              <a:t>some </a:t>
            </a:r>
            <a:r>
              <a:rPr lang="en-ZA" b="1" dirty="0"/>
              <a:t>commercial application</a:t>
            </a:r>
            <a:r>
              <a:rPr lang="en-ZA" dirty="0"/>
              <a:t> </a:t>
            </a:r>
            <a:br>
              <a:rPr lang="en-ZA" dirty="0"/>
            </a:br>
            <a:r>
              <a:rPr lang="en-ZA" dirty="0"/>
              <a:t>of the concept could be derived </a:t>
            </a:r>
            <a:br>
              <a:rPr lang="en-ZA" dirty="0"/>
            </a:br>
            <a:r>
              <a:rPr lang="en-ZA" dirty="0"/>
              <a:t>in the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425D3-98E8-4573-8752-B3B0855E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3</a:t>
            </a:fld>
            <a:endParaRPr lang="en-ZA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30840287-9586-4E59-985B-027B34BB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071" y="3501008"/>
            <a:ext cx="3333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4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5093-D0B6-4965-A63C-668A5A06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Enablers/Platforms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4312-6C85-451D-BA18-0E1D2505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MS </a:t>
            </a:r>
            <a:r>
              <a:rPr lang="en-ZA" b="1" dirty="0"/>
              <a:t>Excel</a:t>
            </a:r>
            <a:r>
              <a:rPr lang="en-ZA" dirty="0"/>
              <a:t> – House parameters and data as well as reports.</a:t>
            </a:r>
          </a:p>
          <a:p>
            <a:r>
              <a:rPr lang="en-ZA" dirty="0"/>
              <a:t>Visual Basic for applications (</a:t>
            </a:r>
            <a:r>
              <a:rPr lang="en-ZA" b="1" dirty="0"/>
              <a:t>VBA</a:t>
            </a:r>
            <a:r>
              <a:rPr lang="en-ZA" dirty="0"/>
              <a:t>)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r>
              <a:rPr lang="en-ZA" dirty="0"/>
              <a:t>Windows </a:t>
            </a:r>
            <a:r>
              <a:rPr lang="en-ZA" b="1" dirty="0"/>
              <a:t>task scheduler </a:t>
            </a:r>
            <a:r>
              <a:rPr lang="en-ZA" dirty="0"/>
              <a:t>– Kick </a:t>
            </a:r>
            <a:br>
              <a:rPr lang="en-ZA" dirty="0"/>
            </a:br>
            <a:r>
              <a:rPr lang="en-ZA" dirty="0"/>
              <a:t>off process on schedule.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​​</a:t>
            </a:r>
            <a:r>
              <a:rPr lang="en-ZA" b="1" dirty="0"/>
              <a:t>VB Script </a:t>
            </a:r>
            <a:r>
              <a:rPr lang="en-ZA" dirty="0"/>
              <a:t>executed via </a:t>
            </a:r>
            <a:r>
              <a:rPr lang="en-ZA" dirty="0" err="1"/>
              <a:t>Wscript</a:t>
            </a:r>
            <a:r>
              <a:rPr lang="en-ZA" dirty="0"/>
              <a:t> – Load </a:t>
            </a:r>
            <a:br>
              <a:rPr lang="en-ZA" dirty="0"/>
            </a:br>
            <a:r>
              <a:rPr lang="en-ZA" dirty="0"/>
              <a:t>Excel workbook and execute VBA code.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r>
              <a:rPr lang="en-ZA" b="1" dirty="0"/>
              <a:t>Telegram</a:t>
            </a:r>
            <a:r>
              <a:rPr lang="en-ZA" dirty="0"/>
              <a:t> Bot API – For instant messaging. (</a:t>
            </a:r>
            <a:r>
              <a:rPr lang="en-ZA" dirty="0" err="1"/>
              <a:t>Whatsapp</a:t>
            </a:r>
            <a:r>
              <a:rPr lang="en-ZA" dirty="0"/>
              <a:t> rules for engagement too burdensome)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612C9-D280-4084-8194-E18FF57C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4</a:t>
            </a:fld>
            <a:endParaRPr lang="en-ZA"/>
          </a:p>
        </p:txBody>
      </p:sp>
      <p:pic>
        <p:nvPicPr>
          <p:cNvPr id="6" name="Picture 5" descr="A picture containing indoor, dark&#10;&#10;Description automatically generated">
            <a:extLst>
              <a:ext uri="{FF2B5EF4-FFF2-40B4-BE49-F238E27FC236}">
                <a16:creationId xmlns:a16="http://schemas.microsoft.com/office/drawing/2014/main" id="{C6DB0842-104E-4721-BA15-B5FE8140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524000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3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E798-4B20-4C03-8883-8586E5E2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Major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70C4-F96F-4865-AE60-7A29FDD8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4596"/>
            <a:ext cx="8892480" cy="5812756"/>
          </a:xfrm>
        </p:spPr>
        <p:txBody>
          <a:bodyPr>
            <a:normAutofit fontScale="85000" lnSpcReduction="10000"/>
          </a:bodyPr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r>
              <a:rPr lang="en-ZA" b="1" dirty="0"/>
              <a:t>Parameter</a:t>
            </a:r>
            <a:r>
              <a:rPr lang="en-ZA" dirty="0"/>
              <a:t> storage.</a:t>
            </a:r>
          </a:p>
          <a:p>
            <a:r>
              <a:rPr lang="en-ZA" dirty="0"/>
              <a:t>API </a:t>
            </a:r>
            <a:r>
              <a:rPr lang="en-ZA" b="1" dirty="0"/>
              <a:t>token</a:t>
            </a:r>
            <a:r>
              <a:rPr lang="en-ZA" dirty="0"/>
              <a:t> acquisition.</a:t>
            </a:r>
          </a:p>
          <a:p>
            <a:r>
              <a:rPr lang="en-ZA" dirty="0"/>
              <a:t>API banking transaction data </a:t>
            </a:r>
            <a:r>
              <a:rPr lang="en-ZA" b="1" dirty="0"/>
              <a:t>retrieval</a:t>
            </a:r>
            <a:r>
              <a:rPr lang="en-ZA" dirty="0"/>
              <a:t>.</a:t>
            </a:r>
          </a:p>
          <a:p>
            <a:r>
              <a:rPr lang="en-ZA" dirty="0"/>
              <a:t>Transaction </a:t>
            </a:r>
            <a:r>
              <a:rPr lang="en-ZA" b="1" dirty="0"/>
              <a:t>classification ruleset </a:t>
            </a:r>
            <a:r>
              <a:rPr lang="en-ZA" dirty="0"/>
              <a:t>maintenance.</a:t>
            </a:r>
          </a:p>
          <a:p>
            <a:r>
              <a:rPr lang="en-ZA" dirty="0"/>
              <a:t>Ingestion of API data together with automated </a:t>
            </a:r>
            <a:r>
              <a:rPr lang="en-ZA" b="1" dirty="0"/>
              <a:t>classification</a:t>
            </a:r>
            <a:r>
              <a:rPr lang="en-ZA" dirty="0"/>
              <a:t>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r>
              <a:rPr lang="en-ZA" b="1" dirty="0"/>
              <a:t>Association</a:t>
            </a:r>
            <a:r>
              <a:rPr lang="en-ZA" dirty="0"/>
              <a:t> of transactions with link to supporting documentation + warnings of missing documentation.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r>
              <a:rPr lang="en-ZA" b="1" dirty="0"/>
              <a:t>Budget burn </a:t>
            </a:r>
            <a:r>
              <a:rPr lang="en-ZA" dirty="0"/>
              <a:t>rate tracking on expense categories.</a:t>
            </a:r>
          </a:p>
          <a:p>
            <a:r>
              <a:rPr lang="en-ZA" dirty="0"/>
              <a:t>Send summarised and enriched instant </a:t>
            </a:r>
            <a:r>
              <a:rPr lang="en-ZA" b="1" dirty="0"/>
              <a:t>messaging</a:t>
            </a:r>
            <a:r>
              <a:rPr lang="en-ZA" dirty="0"/>
              <a:t> of each major Bot activity.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r>
              <a:rPr lang="en-ZA" b="1" dirty="0"/>
              <a:t>Reporting</a:t>
            </a:r>
            <a:r>
              <a:rPr lang="en-ZA" dirty="0"/>
              <a:t> against budget, enriched with conditional formatting + drill-down capability.</a:t>
            </a:r>
          </a:p>
          <a:p>
            <a:r>
              <a:rPr lang="en-ZA" dirty="0"/>
              <a:t>Automated </a:t>
            </a:r>
            <a:r>
              <a:rPr lang="en-ZA" b="1" dirty="0"/>
              <a:t>transfers</a:t>
            </a:r>
            <a:r>
              <a:rPr lang="en-ZA" dirty="0"/>
              <a:t> to keep main account from falling into overdraft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06AC4-CDC7-4151-96E1-04A52191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5</a:t>
            </a:fld>
            <a:endParaRPr lang="en-ZA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9B7B92DF-8D59-44F5-ABEF-9045B7138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6672"/>
            <a:ext cx="3810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7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7888-4AC5-4A05-B6F0-ED3F3F71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API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D4E9-61CC-493B-A456-B9583E37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793254"/>
          </a:xfrm>
        </p:spPr>
        <p:txBody>
          <a:bodyPr>
            <a:normAutofit/>
          </a:bodyPr>
          <a:lstStyle/>
          <a:p>
            <a:r>
              <a:rPr lang="en-ZA" dirty="0"/>
              <a:t>API Token is stored in </a:t>
            </a:r>
            <a:r>
              <a:rPr lang="en-ZA" b="1" dirty="0"/>
              <a:t>Parameter</a:t>
            </a:r>
            <a:r>
              <a:rPr lang="en-ZA" dirty="0"/>
              <a:t> worksheet with an associated timestamp.</a:t>
            </a:r>
          </a:p>
          <a:p>
            <a:r>
              <a:rPr lang="en-ZA" dirty="0"/>
              <a:t>API call execution evaluates whether the Token has </a:t>
            </a:r>
            <a:r>
              <a:rPr lang="en-ZA" b="1" dirty="0"/>
              <a:t>expired</a:t>
            </a:r>
            <a:r>
              <a:rPr lang="en-ZA" dirty="0"/>
              <a:t>.</a:t>
            </a:r>
          </a:p>
          <a:p>
            <a:r>
              <a:rPr lang="en-ZA" dirty="0"/>
              <a:t>If Token is still </a:t>
            </a:r>
            <a:r>
              <a:rPr lang="en-ZA" b="1" dirty="0"/>
              <a:t>valid</a:t>
            </a:r>
            <a:r>
              <a:rPr lang="en-ZA" dirty="0"/>
              <a:t>, API call is executed.</a:t>
            </a:r>
          </a:p>
          <a:p>
            <a:r>
              <a:rPr lang="en-ZA" dirty="0"/>
              <a:t>If token has expired, generates </a:t>
            </a:r>
            <a:r>
              <a:rPr lang="en-ZA" b="1" dirty="0"/>
              <a:t>new Token</a:t>
            </a:r>
            <a:r>
              <a:rPr lang="en-ZA" dirty="0"/>
              <a:t>. </a:t>
            </a:r>
          </a:p>
          <a:p>
            <a:r>
              <a:rPr lang="en-ZA" dirty="0"/>
              <a:t>This was the most significant </a:t>
            </a:r>
            <a:r>
              <a:rPr lang="en-ZA" b="1" dirty="0"/>
              <a:t>challenge</a:t>
            </a:r>
            <a:r>
              <a:rPr lang="en-ZA" dirty="0"/>
              <a:t> of the entire project for me (30% of project time).</a:t>
            </a:r>
          </a:p>
          <a:p>
            <a:r>
              <a:rPr lang="en-ZA" dirty="0"/>
              <a:t>Placed a summary of </a:t>
            </a:r>
            <a:r>
              <a:rPr lang="en-ZA" b="1" dirty="0">
                <a:hlinkClick r:id="rId2"/>
              </a:rPr>
              <a:t>learning</a:t>
            </a:r>
            <a:br>
              <a:rPr lang="en-ZA" dirty="0"/>
            </a:br>
            <a:r>
              <a:rPr lang="en-ZA" dirty="0"/>
              <a:t>on Programmable banking</a:t>
            </a:r>
            <a:br>
              <a:rPr lang="en-ZA" dirty="0"/>
            </a:br>
            <a:r>
              <a:rPr lang="en-ZA" dirty="0"/>
              <a:t>community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DA96-A15C-43C1-8003-D62D70BE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6</a:t>
            </a:fld>
            <a:endParaRPr lang="en-ZA" dirty="0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CDBFEA35-2F8F-41FA-B486-FABAAD33C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806977"/>
            <a:ext cx="4061520" cy="22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8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9AB7-DACB-4743-A1D2-D4EC0B00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Parameters worksheet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9B46-7FA9-437B-B565-930CBE67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7</a:t>
            </a:fld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1B671-170E-452B-BC4A-0F5A5A54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8" y="980728"/>
            <a:ext cx="901406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B1E7-8741-4E74-82F6-4260A960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05E0-43AB-4CC6-A47D-C1AEC17D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Windows </a:t>
            </a:r>
            <a:r>
              <a:rPr lang="en-ZA" b="1" dirty="0"/>
              <a:t>task scheduler </a:t>
            </a:r>
            <a:r>
              <a:rPr lang="en-ZA" dirty="0"/>
              <a:t>initiates activity based upon schedule (currently once per day, but could occur more frequently).</a:t>
            </a:r>
          </a:p>
          <a:p>
            <a:r>
              <a:rPr lang="en-ZA" dirty="0"/>
              <a:t>Task is set to </a:t>
            </a:r>
            <a:r>
              <a:rPr lang="en-ZA" b="1" dirty="0"/>
              <a:t>wake</a:t>
            </a:r>
            <a:r>
              <a:rPr lang="en-ZA" dirty="0"/>
              <a:t> the computer, which is left in “sleep” mode.</a:t>
            </a:r>
          </a:p>
          <a:p>
            <a:r>
              <a:rPr lang="en-ZA" dirty="0"/>
              <a:t>A </a:t>
            </a:r>
            <a:r>
              <a:rPr lang="en-ZA" b="1" dirty="0"/>
              <a:t>VB Script </a:t>
            </a:r>
            <a:r>
              <a:rPr lang="en-ZA" dirty="0"/>
              <a:t>opens </a:t>
            </a:r>
            <a:r>
              <a:rPr lang="en-ZA" dirty="0" err="1"/>
              <a:t>BankBot</a:t>
            </a:r>
            <a:r>
              <a:rPr lang="en-ZA" dirty="0"/>
              <a:t> Excel workbook and executes the VBA code to retrieve banking transactions.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771E6-C0EA-4B0B-8446-A3721A70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854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8B03-71F0-405D-8694-BD60A7CA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Classification ruleset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9F4D-F19F-4ECA-92D6-6E823F62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User can maintain </a:t>
            </a:r>
            <a:r>
              <a:rPr lang="en-ZA" b="1" dirty="0"/>
              <a:t>classification rules </a:t>
            </a:r>
            <a:r>
              <a:rPr lang="en-ZA" dirty="0"/>
              <a:t>based upon key words in the Descriptor.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r>
              <a:rPr lang="en-ZA" b="1" dirty="0"/>
              <a:t>Three</a:t>
            </a:r>
            <a:r>
              <a:rPr lang="en-ZA" dirty="0"/>
              <a:t> levels of classification to facilitate drill-down reporting later.</a:t>
            </a:r>
          </a:p>
          <a:p>
            <a:r>
              <a:rPr lang="en-ZA" dirty="0"/>
              <a:t>Indication as to whether supporting </a:t>
            </a:r>
            <a:r>
              <a:rPr lang="en-ZA" b="1" dirty="0"/>
              <a:t>documentation</a:t>
            </a:r>
            <a:r>
              <a:rPr lang="en-ZA" dirty="0"/>
              <a:t> is expected (will warn if missing).</a:t>
            </a:r>
          </a:p>
          <a:p>
            <a:r>
              <a:rPr lang="en-ZA" dirty="0"/>
              <a:t>Indication as to whether a percentage </a:t>
            </a:r>
            <a:r>
              <a:rPr lang="en-ZA" b="1" dirty="0" err="1"/>
              <a:t>SinTax</a:t>
            </a:r>
            <a:r>
              <a:rPr lang="en-ZA" dirty="0"/>
              <a:t> is applicable to the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ACF7C-4F1E-43B2-8C5B-B7528B28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044-288A-4B85-B7C5-FE9C6D6F74EE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144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template 1.1.potx" id="{19EBD2E0-8181-4879-A889-B61E1D3A0BF9}" vid="{68CC7379-0EA4-4372-822D-0AC2EAD415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presentation template 1.2</Template>
  <TotalTime>299</TotalTime>
  <Words>1279</Words>
  <Application>Microsoft Office PowerPoint</Application>
  <PresentationFormat>Letter Paper (8.5x11 in)</PresentationFormat>
  <Paragraphs>149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Rounded MT Bold</vt:lpstr>
      <vt:lpstr>Calibri</vt:lpstr>
      <vt:lpstr>Century Gothic</vt:lpstr>
      <vt:lpstr>Office Theme</vt:lpstr>
      <vt:lpstr>BankBot Digital assistant INVESTEC PROGRAMMABLE BANKING INCLUDING BETA TRANSFER FUNCTIONALITY</vt:lpstr>
      <vt:lpstr>Overview</vt:lpstr>
      <vt:lpstr>Why did I create BankBot?</vt:lpstr>
      <vt:lpstr>Enablers/Platforms</vt:lpstr>
      <vt:lpstr>Major functions</vt:lpstr>
      <vt:lpstr>API Token</vt:lpstr>
      <vt:lpstr>Parameters worksheet</vt:lpstr>
      <vt:lpstr>Automation</vt:lpstr>
      <vt:lpstr>Classification ruleset</vt:lpstr>
      <vt:lpstr>Account balances</vt:lpstr>
      <vt:lpstr>Automated transfers 1/2</vt:lpstr>
      <vt:lpstr>Automated transfers 2/2</vt:lpstr>
      <vt:lpstr>API Banking Transactions </vt:lpstr>
      <vt:lpstr>Example API result</vt:lpstr>
      <vt:lpstr>Transaction Ingestion</vt:lpstr>
      <vt:lpstr>Example ingested transactions</vt:lpstr>
      <vt:lpstr>Association with supporting docs</vt:lpstr>
      <vt:lpstr>Missing documentation notification</vt:lpstr>
      <vt:lpstr>Reporting Month to month</vt:lpstr>
      <vt:lpstr>Reporting against budget</vt:lpstr>
      <vt:lpstr>Interactive graph of expenditure</vt:lpstr>
      <vt:lpstr>Automated budget track</vt:lpstr>
      <vt:lpstr>Code snippet example</vt:lpstr>
      <vt:lpstr>Where is the value offering?</vt:lpstr>
      <vt:lpstr>Next steps?</vt:lpstr>
      <vt:lpstr>Issues to consider</vt:lpstr>
      <vt:lpstr>Project conclusion</vt:lpstr>
      <vt:lpstr>END OF PRESENTATION Thanks for reading/listening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BankBot PROGRAMMABLE BANKING PRESENTATION</dc:title>
  <dc:creator>Russell Knight</dc:creator>
  <cp:lastModifiedBy>Russell Knight</cp:lastModifiedBy>
  <cp:revision>4</cp:revision>
  <dcterms:created xsi:type="dcterms:W3CDTF">2021-11-08T07:35:52Z</dcterms:created>
  <dcterms:modified xsi:type="dcterms:W3CDTF">2021-11-25T19:37:32Z</dcterms:modified>
</cp:coreProperties>
</file>