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PT Sans Narrow"/>
      <p:regular r:id="rId36"/>
      <p:bold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6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bold.fntdata"/><Relationship Id="rId10" Type="http://schemas.openxmlformats.org/officeDocument/2006/relationships/slide" Target="slides/slide6.xml"/><Relationship Id="rId32" Type="http://schemas.openxmlformats.org/officeDocument/2006/relationships/font" Target="fonts/Roboto-regular.fntdata"/><Relationship Id="rId13" Type="http://schemas.openxmlformats.org/officeDocument/2006/relationships/slide" Target="slides/slide9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-italic.fntdata"/><Relationship Id="rId15" Type="http://schemas.openxmlformats.org/officeDocument/2006/relationships/slide" Target="slides/slide11.xml"/><Relationship Id="rId37" Type="http://schemas.openxmlformats.org/officeDocument/2006/relationships/font" Target="fonts/PTSansNarrow-bold.fntdata"/><Relationship Id="rId14" Type="http://schemas.openxmlformats.org/officeDocument/2006/relationships/slide" Target="slides/slide10.xml"/><Relationship Id="rId36" Type="http://schemas.openxmlformats.org/officeDocument/2006/relationships/font" Target="fonts/PTSansNarrow-regular.fntdata"/><Relationship Id="rId17" Type="http://schemas.openxmlformats.org/officeDocument/2006/relationships/slide" Target="slides/slide13.xml"/><Relationship Id="rId39" Type="http://schemas.openxmlformats.org/officeDocument/2006/relationships/font" Target="fonts/OpenSans-bold.fntdata"/><Relationship Id="rId16" Type="http://schemas.openxmlformats.org/officeDocument/2006/relationships/slide" Target="slides/slide12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400"/>
              <a:buNone/>
              <a:defRPr sz="5400"/>
            </a:lvl1pPr>
            <a:lvl2pPr lvl="1" algn="ctr">
              <a:spcBef>
                <a:spcPts val="0"/>
              </a:spcBef>
              <a:buSzPts val="5400"/>
              <a:buNone/>
              <a:defRPr sz="5400"/>
            </a:lvl2pPr>
            <a:lvl3pPr lvl="2" algn="ctr">
              <a:spcBef>
                <a:spcPts val="0"/>
              </a:spcBef>
              <a:buSzPts val="5400"/>
              <a:buNone/>
              <a:defRPr sz="5400"/>
            </a:lvl3pPr>
            <a:lvl4pPr lvl="3" algn="ctr">
              <a:spcBef>
                <a:spcPts val="0"/>
              </a:spcBef>
              <a:buSzPts val="5400"/>
              <a:buNone/>
              <a:defRPr sz="5400"/>
            </a:lvl4pPr>
            <a:lvl5pPr lvl="4" algn="ctr">
              <a:spcBef>
                <a:spcPts val="0"/>
              </a:spcBef>
              <a:buSzPts val="5400"/>
              <a:buNone/>
              <a:defRPr sz="5400"/>
            </a:lvl5pPr>
            <a:lvl6pPr lvl="5" algn="ctr">
              <a:spcBef>
                <a:spcPts val="0"/>
              </a:spcBef>
              <a:buSzPts val="5400"/>
              <a:buNone/>
              <a:defRPr sz="5400"/>
            </a:lvl6pPr>
            <a:lvl7pPr lvl="6" algn="ctr">
              <a:spcBef>
                <a:spcPts val="0"/>
              </a:spcBef>
              <a:buSzPts val="5400"/>
              <a:buNone/>
              <a:defRPr sz="5400"/>
            </a:lvl7pPr>
            <a:lvl8pPr lvl="7" algn="ctr">
              <a:spcBef>
                <a:spcPts val="0"/>
              </a:spcBef>
              <a:buSzPts val="5400"/>
              <a:buNone/>
              <a:defRPr sz="5400"/>
            </a:lvl8pPr>
            <a:lvl9pPr lvl="8" algn="ctr">
              <a:spcBef>
                <a:spcPts val="0"/>
              </a:spcBef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/>
            </a:lvl1pPr>
            <a:lvl2pPr lvl="1" algn="ctr">
              <a:spcBef>
                <a:spcPts val="0"/>
              </a:spcBef>
              <a:buSzPts val="3600"/>
              <a:buNone/>
              <a:defRPr/>
            </a:lvl2pPr>
            <a:lvl3pPr lvl="2" algn="ctr">
              <a:spcBef>
                <a:spcPts val="0"/>
              </a:spcBef>
              <a:buSzPts val="3600"/>
              <a:buNone/>
              <a:defRPr/>
            </a:lvl3pPr>
            <a:lvl4pPr lvl="3" algn="ctr">
              <a:spcBef>
                <a:spcPts val="0"/>
              </a:spcBef>
              <a:buSzPts val="3600"/>
              <a:buNone/>
              <a:defRPr/>
            </a:lvl4pPr>
            <a:lvl5pPr lvl="4" algn="ctr">
              <a:spcBef>
                <a:spcPts val="0"/>
              </a:spcBef>
              <a:buSzPts val="3600"/>
              <a:buNone/>
              <a:defRPr/>
            </a:lvl5pPr>
            <a:lvl6pPr lvl="5" algn="ctr">
              <a:spcBef>
                <a:spcPts val="0"/>
              </a:spcBef>
              <a:buSzPts val="3600"/>
              <a:buNone/>
              <a:defRPr/>
            </a:lvl6pPr>
            <a:lvl7pPr lvl="6" algn="ctr">
              <a:spcBef>
                <a:spcPts val="0"/>
              </a:spcBef>
              <a:buSzPts val="3600"/>
              <a:buNone/>
              <a:defRPr/>
            </a:lvl7pPr>
            <a:lvl8pPr lvl="7" algn="ctr">
              <a:spcBef>
                <a:spcPts val="0"/>
              </a:spcBef>
              <a:buSzPts val="3600"/>
              <a:buNone/>
              <a:defRPr/>
            </a:lvl8pPr>
            <a:lvl9pPr lvl="8" algn="ctr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witter.com/search?q=%23boycottPepsi&amp;src=typd" TargetMode="External"/><Relationship Id="rId4" Type="http://schemas.openxmlformats.org/officeDocument/2006/relationships/hyperlink" Target="https://twitter.com/search?q=%23Pepsiboycott&amp;src=typ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311700" y="3091300"/>
            <a:ext cx="8520600" cy="162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600">
                <a:solidFill>
                  <a:srgbClr val="3C78D8"/>
                </a:solidFill>
              </a:rPr>
              <a:t>Fake News Defender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3C78D8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2400">
                <a:solidFill>
                  <a:srgbClr val="3C78D8"/>
                </a:solidFill>
              </a:rPr>
              <a:t>Group 10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2400">
                <a:solidFill>
                  <a:srgbClr val="3C78D8"/>
                </a:solidFill>
              </a:rPr>
              <a:t>Fadi    Russell   Walter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C78D8"/>
              </a:solidFill>
            </a:endParaRP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625" y="285750"/>
            <a:ext cx="5096750" cy="25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302150"/>
            <a:ext cx="2103000" cy="96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Replying to Fake News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0050" y="152050"/>
            <a:ext cx="2927400" cy="476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6150" y="152050"/>
            <a:ext cx="2590800" cy="462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What if it's from a new source?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Reddit and Twitter bots can obtain text from posted links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 sz="1800"/>
              <a:t>Use BeautifulSoup HTML parser to extract text from unclassified article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Given the text as input, we need to be able to classify new documents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Performed using an </a:t>
            </a:r>
            <a:r>
              <a:rPr lang="en"/>
              <a:t>A</a:t>
            </a:r>
            <a:r>
              <a:rPr lang="en"/>
              <a:t>rtificial Neural Network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How does that work, then?	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Keras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Neural Network library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We use it to create a CNN+LSTM Neural Network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88% accurate</a:t>
            </a:r>
            <a:br>
              <a:rPr b="1" lang="en"/>
            </a:b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b="1" lang="en"/>
              <a:t>Our Neural Network: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438" y="2990849"/>
            <a:ext cx="6289125" cy="20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Embedding Layer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/>
              <a:t>-Takes words as input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/>
              <a:t>-Transforms them into high-dimensional vectors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Example:   </a:t>
            </a:r>
            <a:br>
              <a:rPr b="1" lang="en"/>
            </a:br>
            <a:r>
              <a:rPr b="1" lang="en"/>
              <a:t> 		    Few → (0.1, 0.5, -0.7, 0.4, 0.6, …..)</a:t>
            </a:r>
            <a:br>
              <a:rPr b="1" lang="en"/>
            </a:br>
            <a:r>
              <a:rPr b="1" lang="en"/>
              <a:t> 		    Couple → </a:t>
            </a:r>
            <a:r>
              <a:rPr b="1" lang="en"/>
              <a:t>(0.1, 0.3, -0.6, 0.4, 0.5, …..)</a:t>
            </a:r>
            <a:br>
              <a:rPr b="1" lang="en"/>
            </a:br>
            <a:r>
              <a:rPr b="1" lang="en"/>
              <a:t> 		    Sing → (0.7, 0.1, 0.9, -0.5, -0.2, …)</a:t>
            </a:r>
            <a:br>
              <a:rPr b="1" lang="en"/>
            </a:br>
            <a:r>
              <a:rPr b="1" lang="en"/>
              <a:t>   	           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Embedding Layer (cont'd)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/>
              <a:t>-The mapping function is trained to achieve a certain task (in this case, part of the neural network that classifies documents)</a:t>
            </a:r>
            <a:br>
              <a:rPr b="1" lang="en"/>
            </a:br>
            <a:br>
              <a:rPr b="1" lang="en"/>
            </a:br>
            <a:r>
              <a:rPr b="1" lang="en"/>
              <a:t>-The vectors change as the mapping function learn</a:t>
            </a:r>
            <a:br>
              <a:rPr b="1" lang="en"/>
            </a:br>
            <a:br>
              <a:rPr b="1" lang="en"/>
            </a:br>
            <a:r>
              <a:rPr b="1" lang="en"/>
              <a:t>-As the mapping function learns, similar words end up with similar vectors</a:t>
            </a:r>
            <a:br>
              <a:rPr b="1" lang="en"/>
            </a:b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Embedding layers in practice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5" name="Shape 155"/>
          <p:cNvCxnSpPr/>
          <p:nvPr/>
        </p:nvCxnSpPr>
        <p:spPr>
          <a:xfrm flipH="1" rot="10800000">
            <a:off x="618375" y="2204375"/>
            <a:ext cx="1367700" cy="75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6" name="Shape 156"/>
          <p:cNvCxnSpPr/>
          <p:nvPr/>
        </p:nvCxnSpPr>
        <p:spPr>
          <a:xfrm>
            <a:off x="625650" y="2975525"/>
            <a:ext cx="1418700" cy="7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7" name="Shape 157"/>
          <p:cNvSpPr txBox="1"/>
          <p:nvPr/>
        </p:nvSpPr>
        <p:spPr>
          <a:xfrm>
            <a:off x="632925" y="1462300"/>
            <a:ext cx="17388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Few People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Embedding layers in practice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4" name="Shape 164"/>
          <p:cNvCxnSpPr/>
          <p:nvPr/>
        </p:nvCxnSpPr>
        <p:spPr>
          <a:xfrm flipH="1" rot="10800000">
            <a:off x="618375" y="2204375"/>
            <a:ext cx="1367700" cy="75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5" name="Shape 165"/>
          <p:cNvCxnSpPr/>
          <p:nvPr/>
        </p:nvCxnSpPr>
        <p:spPr>
          <a:xfrm>
            <a:off x="625650" y="2975525"/>
            <a:ext cx="1418700" cy="7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6" name="Shape 166"/>
          <p:cNvCxnSpPr/>
          <p:nvPr/>
        </p:nvCxnSpPr>
        <p:spPr>
          <a:xfrm flipH="1" rot="10800000">
            <a:off x="3026450" y="2699075"/>
            <a:ext cx="1520400" cy="261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7" name="Shape 167"/>
          <p:cNvCxnSpPr/>
          <p:nvPr/>
        </p:nvCxnSpPr>
        <p:spPr>
          <a:xfrm flipH="1" rot="10800000">
            <a:off x="3033725" y="2939150"/>
            <a:ext cx="1527900" cy="29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8" name="Shape 168"/>
          <p:cNvSpPr txBox="1"/>
          <p:nvPr/>
        </p:nvSpPr>
        <p:spPr>
          <a:xfrm>
            <a:off x="632925" y="1462300"/>
            <a:ext cx="17388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Few People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2996950" y="1462300"/>
            <a:ext cx="17388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Some People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Embedding layers in practice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6" name="Shape 176"/>
          <p:cNvCxnSpPr/>
          <p:nvPr/>
        </p:nvCxnSpPr>
        <p:spPr>
          <a:xfrm flipH="1" rot="10800000">
            <a:off x="618375" y="2204375"/>
            <a:ext cx="1367700" cy="75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7" name="Shape 177"/>
          <p:cNvCxnSpPr/>
          <p:nvPr/>
        </p:nvCxnSpPr>
        <p:spPr>
          <a:xfrm>
            <a:off x="625650" y="2975525"/>
            <a:ext cx="1418700" cy="7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8" name="Shape 178"/>
          <p:cNvCxnSpPr/>
          <p:nvPr/>
        </p:nvCxnSpPr>
        <p:spPr>
          <a:xfrm flipH="1" rot="10800000">
            <a:off x="3026450" y="2699075"/>
            <a:ext cx="1520400" cy="261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9" name="Shape 179"/>
          <p:cNvCxnSpPr/>
          <p:nvPr/>
        </p:nvCxnSpPr>
        <p:spPr>
          <a:xfrm flipH="1" rot="10800000">
            <a:off x="3033725" y="2939150"/>
            <a:ext cx="1527900" cy="29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0" name="Shape 180"/>
          <p:cNvCxnSpPr/>
          <p:nvPr/>
        </p:nvCxnSpPr>
        <p:spPr>
          <a:xfrm rot="10800000">
            <a:off x="5761750" y="2262425"/>
            <a:ext cx="975000" cy="74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1" name="Shape 181"/>
          <p:cNvCxnSpPr/>
          <p:nvPr/>
        </p:nvCxnSpPr>
        <p:spPr>
          <a:xfrm>
            <a:off x="6744025" y="3011900"/>
            <a:ext cx="1571400" cy="7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2" name="Shape 182"/>
          <p:cNvSpPr txBox="1"/>
          <p:nvPr/>
        </p:nvSpPr>
        <p:spPr>
          <a:xfrm>
            <a:off x="632925" y="1462300"/>
            <a:ext cx="17388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/>
              <a:t>Few People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2996950" y="1462300"/>
            <a:ext cx="17388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Some People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6379525" y="1521875"/>
            <a:ext cx="17388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Lizard People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Dropout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075" y="1152425"/>
            <a:ext cx="3359922" cy="37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Dropout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075" y="1152425"/>
            <a:ext cx="6971850" cy="37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160050" y="4811400"/>
            <a:ext cx="3150000" cy="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700"/>
              <a:t>http://blog.christianperone.com/wp-content/uploads/2015/08/dropout.jpeg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Fake News Numbers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/>
              <a:t>From Kaggle Fake News Dataset: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-In one Month, from 10/25/2016 to 11/25/2016.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-12,999 Fake News posts.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- 244 websites as sources of Fake News.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Convolutional Layer and Max Pooling Layer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4990725" y="4794275"/>
            <a:ext cx="36957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700"/>
              <a:t>http://www.wildml.com/2015/11/understanding-convolutional-neural-networks-for-nlp/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55046"/>
            <a:ext cx="8520601" cy="2033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27357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300"/>
              <a:t>Recurrent Neural Network - Long Short-term Memory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57" y="1024471"/>
            <a:ext cx="7218696" cy="180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157175" y="4448175"/>
            <a:ext cx="85869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https://blog.altoros.com/wp-content/uploads/2017/01/deep-learning-using-tensorflow-and-long-short-term-memory.png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975" y="1066700"/>
            <a:ext cx="7452059" cy="386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>
            <p:ph type="title"/>
          </p:nvPr>
        </p:nvSpPr>
        <p:spPr>
          <a:xfrm>
            <a:off x="311700" y="27357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300"/>
              <a:t>Recurrent Neural Network - Long Short-term Memory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8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657" y="1029546"/>
            <a:ext cx="7218696" cy="180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157175" y="4429125"/>
            <a:ext cx="85869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https://blog.altoros.com/wp-content/uploads/2017/01/deep-learning-using-tensorflow-and-long-short-term-memory.png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Dense Layer	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Interprets output from RNN-LSTM layer as a value between 0 and 1</a:t>
            </a:r>
            <a:br>
              <a:rPr lang="en"/>
            </a:b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These values are used to delineate between fake news and real news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Automatic Classification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75" y="1241550"/>
            <a:ext cx="441271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4" y="1241550"/>
            <a:ext cx="4274081" cy="3537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Business specifics	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No direct competitors, so pricing was somewhat generalized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Companies do exist that focus on social media, but usually oriented around keeping organizations apprised of general sentiment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50" y="302413"/>
            <a:ext cx="8073299" cy="453867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9234500" y="9763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Fake News Impact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-In 2013, AP Twitter account tweeted</a:t>
            </a:r>
            <a:r>
              <a:rPr b="1" lang="en">
                <a:solidFill>
                  <a:srgbClr val="000000"/>
                </a:solidFill>
              </a:rPr>
              <a:t> “President Barack Obama is injured in an explosion at The White House”.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-The impact? stock market lost $130 billion in stocks values.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- AP twitter account had been hacked and suspended.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-$130 Billions recovered.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Fake News Impact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-On 11/12/2016,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Pepsi CEO Indra Nooyi told Donald Trump supporters to "take their business elsewhere." It was Fake News.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- The truth? She says that some of her employees are worried after the President Trump victory.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-But people took over SM and threatening </a:t>
            </a:r>
            <a:r>
              <a:rPr b="1" lang="en" u="sng">
                <a:solidFill>
                  <a:srgbClr val="000000"/>
                </a:solidFill>
                <a:highlight>
                  <a:srgbClr val="FFFFFF"/>
                </a:highlight>
                <a:hlinkClick r:id="rId3"/>
              </a:rPr>
              <a:t>#boycottPepsi</a:t>
            </a:r>
            <a:r>
              <a:rPr b="1" lang="en">
                <a:solidFill>
                  <a:srgbClr val="000000"/>
                </a:solidFill>
              </a:rPr>
              <a:t> and </a:t>
            </a:r>
            <a:r>
              <a:rPr b="1" lang="en" u="sng">
                <a:solidFill>
                  <a:srgbClr val="000000"/>
                </a:solidFill>
                <a:highlight>
                  <a:srgbClr val="FFFFFF"/>
                </a:highlight>
                <a:hlinkClick r:id="rId4"/>
              </a:rPr>
              <a:t>#Pepsiboycott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Impact on PEPSI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8013149" cy="357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How can we turn this into a business?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</a:t>
            </a:r>
            <a:r>
              <a:rPr b="1" lang="en"/>
              <a:t>mmediately detect fake news articles pertaining to any interested company being shared on social media</a:t>
            </a:r>
            <a:br>
              <a:rPr b="1" lang="en"/>
            </a:b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Identify them as false to all readers</a:t>
            </a:r>
            <a:br>
              <a:rPr b="1" lang="en"/>
            </a:b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b="1" lang="en"/>
              <a:t>Prevent viral fake news from causing impacts like those seen with Pepsi</a:t>
            </a:r>
            <a:br>
              <a:rPr b="1" lang="en"/>
            </a:b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Social Media Hubs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Reddit and Twitter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Each has over 250 million users</a:t>
            </a:r>
            <a:br>
              <a:rPr b="1" lang="en"/>
            </a:b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High traffic provides avenue for </a:t>
            </a:r>
            <a:r>
              <a:rPr b="1" lang="en"/>
              <a:t>propagation of fake news </a:t>
            </a:r>
            <a:br>
              <a:rPr b="1" lang="en"/>
            </a:br>
            <a:r>
              <a:rPr b="1" lang="en"/>
              <a:t>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b="1" lang="en"/>
              <a:t>Reddit and Twitter APIs both enable automatically generated responses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Utilization of automatic responses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Reddit bot!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Implemented with Praw package for Reddit API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Searches through submissions. If submission mentions our customer’s keyword and links to a known fake news source, the bot replies warning readers of the site’s fraudulent nature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Twitter bot!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Implemented with Tweepy p</a:t>
            </a:r>
            <a:r>
              <a:rPr b="1" lang="en"/>
              <a:t>ackage for Twitter API. 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b="1" lang="en"/>
              <a:t>Streams Tweets, filtering on our client’s keyword. If Tweet contains keyword and a link to a known fake news source, the bot replies to the user and let them know of the site’s fraudulent nature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What is OpenSources?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Established by Dr. Melissa Zimdars of Merrimack College</a:t>
            </a:r>
            <a:br>
              <a:rPr b="1" lang="en"/>
            </a:b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</a:t>
            </a:r>
            <a:r>
              <a:rPr b="1" lang="en"/>
              <a:t>urated list of websites that are frequent sources of misleading or false news stories </a:t>
            </a:r>
            <a:br>
              <a:rPr b="1" lang="en"/>
            </a:b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b="1" lang="en"/>
              <a:t>Used as the reference for our bots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