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9CC20E3-45E2-499F-9DA8-302FD250D7AE}">
  <a:tblStyle styleId="{B9CC20E3-45E2-499F-9DA8-302FD250D7AE}"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Shape 54"/>
          <p:cNvSpPr txBox="1"/>
          <p:nvPr/>
        </p:nvSpPr>
        <p:spPr>
          <a:xfrm>
            <a:off x="6331425" y="882875"/>
            <a:ext cx="870300" cy="8325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55" name="Shape 55"/>
          <p:cNvSpPr txBox="1"/>
          <p:nvPr>
            <p:ph type="title"/>
          </p:nvPr>
        </p:nvSpPr>
        <p:spPr>
          <a:xfrm>
            <a:off x="0" y="0"/>
            <a:ext cx="9144000" cy="1094100"/>
          </a:xfrm>
          <a:prstGeom prst="rect">
            <a:avLst/>
          </a:prstGeom>
          <a:solidFill>
            <a:srgbClr val="EFEFEF"/>
          </a:solidFill>
          <a:ln cap="flat" cmpd="sng" w="9525">
            <a:solidFill>
              <a:srgbClr val="EFEFEF"/>
            </a:solidFill>
            <a:prstDash val="solid"/>
            <a:round/>
            <a:headEnd len="med" w="med" type="none"/>
            <a:tailEnd len="med" w="med" type="none"/>
          </a:ln>
        </p:spPr>
        <p:txBody>
          <a:bodyPr anchorCtr="0" anchor="t" bIns="91425" lIns="91425" rIns="91425" wrap="square" tIns="91425">
            <a:noAutofit/>
          </a:bodyPr>
          <a:lstStyle/>
          <a:p>
            <a:pPr lvl="0" algn="ctr">
              <a:spcBef>
                <a:spcPts val="0"/>
              </a:spcBef>
              <a:buNone/>
            </a:pPr>
            <a:r>
              <a:rPr lang="en"/>
              <a:t>Application of Text Quantification and  Analysis for Document Classification</a:t>
            </a:r>
          </a:p>
        </p:txBody>
      </p:sp>
      <p:sp>
        <p:nvSpPr>
          <p:cNvPr id="56" name="Shape 5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Best results for Linear SCV and KNN Classification	</a:t>
            </a:r>
          </a:p>
        </p:txBody>
      </p:sp>
      <p:sp>
        <p:nvSpPr>
          <p:cNvPr id="150" name="Shape 15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457200" lvl="0">
              <a:spcBef>
                <a:spcPts val="0"/>
              </a:spcBef>
              <a:buNone/>
            </a:pPr>
            <a:r>
              <a:rPr lang="en" sz="3100" u="sng"/>
              <a:t>Linear SCV					KNN Classification</a:t>
            </a:r>
          </a:p>
          <a:p>
            <a:pPr lvl="0" rtl="0">
              <a:spcBef>
                <a:spcPts val="0"/>
              </a:spcBef>
              <a:buNone/>
            </a:pPr>
            <a:r>
              <a:rPr lang="en" sz="1900"/>
              <a:t> </a:t>
            </a:r>
          </a:p>
          <a:p>
            <a:pPr lvl="0">
              <a:spcBef>
                <a:spcPts val="0"/>
              </a:spcBef>
              <a:buNone/>
            </a:pPr>
            <a:r>
              <a:t/>
            </a:r>
            <a:endParaRPr sz="1900"/>
          </a:p>
        </p:txBody>
      </p:sp>
      <p:graphicFrame>
        <p:nvGraphicFramePr>
          <p:cNvPr id="151" name="Shape 151"/>
          <p:cNvGraphicFramePr/>
          <p:nvPr/>
        </p:nvGraphicFramePr>
        <p:xfrm>
          <a:off x="667975" y="1962725"/>
          <a:ext cx="3000000" cy="3000000"/>
        </p:xfrm>
        <a:graphic>
          <a:graphicData uri="http://schemas.openxmlformats.org/drawingml/2006/table">
            <a:tbl>
              <a:tblPr>
                <a:noFill/>
                <a:tableStyleId>{B9CC20E3-45E2-499F-9DA8-302FD250D7AE}</a:tableStyleId>
              </a:tblPr>
              <a:tblGrid>
                <a:gridCol w="1143225"/>
                <a:gridCol w="1909725"/>
              </a:tblGrid>
              <a:tr h="359525">
                <a:tc>
                  <a:txBody>
                    <a:bodyPr>
                      <a:noAutofit/>
                    </a:bodyPr>
                    <a:lstStyle/>
                    <a:p>
                      <a:pPr lvl="0">
                        <a:spcBef>
                          <a:spcPts val="0"/>
                        </a:spcBef>
                        <a:buNone/>
                      </a:pPr>
                      <a:r>
                        <a:rPr lang="en"/>
                        <a:t>Min DF</a:t>
                      </a:r>
                    </a:p>
                  </a:txBody>
                  <a:tcPr marT="91425" marB="91425" marR="91425" marL="91425"/>
                </a:tc>
                <a:tc>
                  <a:txBody>
                    <a:bodyPr>
                      <a:noAutofit/>
                    </a:bodyPr>
                    <a:lstStyle/>
                    <a:p>
                      <a:pPr lvl="0">
                        <a:spcBef>
                          <a:spcPts val="0"/>
                        </a:spcBef>
                        <a:buNone/>
                      </a:pPr>
                      <a:r>
                        <a:rPr lang="en"/>
                        <a:t>1</a:t>
                      </a:r>
                    </a:p>
                  </a:txBody>
                  <a:tcPr marT="91425" marB="91425" marR="91425" marL="91425"/>
                </a:tc>
              </a:tr>
              <a:tr h="359525">
                <a:tc>
                  <a:txBody>
                    <a:bodyPr>
                      <a:noAutofit/>
                    </a:bodyPr>
                    <a:lstStyle/>
                    <a:p>
                      <a:pPr lvl="0">
                        <a:spcBef>
                          <a:spcPts val="0"/>
                        </a:spcBef>
                        <a:buNone/>
                      </a:pPr>
                      <a:r>
                        <a:rPr lang="en"/>
                        <a:t>Max DF</a:t>
                      </a:r>
                    </a:p>
                  </a:txBody>
                  <a:tcPr marT="91425" marB="91425" marR="91425" marL="91425"/>
                </a:tc>
                <a:tc>
                  <a:txBody>
                    <a:bodyPr>
                      <a:noAutofit/>
                    </a:bodyPr>
                    <a:lstStyle/>
                    <a:p>
                      <a:pPr lvl="0">
                        <a:spcBef>
                          <a:spcPts val="0"/>
                        </a:spcBef>
                        <a:buNone/>
                      </a:pPr>
                      <a:r>
                        <a:rPr lang="en"/>
                        <a:t>.75</a:t>
                      </a:r>
                    </a:p>
                  </a:txBody>
                  <a:tcPr marT="91425" marB="91425" marR="91425" marL="91425"/>
                </a:tc>
              </a:tr>
              <a:tr h="609825">
                <a:tc>
                  <a:txBody>
                    <a:bodyPr>
                      <a:noAutofit/>
                    </a:bodyPr>
                    <a:lstStyle/>
                    <a:p>
                      <a:pPr lvl="0">
                        <a:spcBef>
                          <a:spcPts val="0"/>
                        </a:spcBef>
                        <a:buNone/>
                      </a:pPr>
                      <a:r>
                        <a:rPr lang="en"/>
                        <a:t>N-gram Range</a:t>
                      </a:r>
                    </a:p>
                  </a:txBody>
                  <a:tcPr marT="91425" marB="91425" marR="91425" marL="91425"/>
                </a:tc>
                <a:tc>
                  <a:txBody>
                    <a:bodyPr>
                      <a:noAutofit/>
                    </a:bodyPr>
                    <a:lstStyle/>
                    <a:p>
                      <a:pPr lvl="0">
                        <a:spcBef>
                          <a:spcPts val="0"/>
                        </a:spcBef>
                        <a:buNone/>
                      </a:pPr>
                      <a:r>
                        <a:rPr lang="en"/>
                        <a:t>(1,2)</a:t>
                      </a:r>
                    </a:p>
                  </a:txBody>
                  <a:tcPr marT="91425" marB="91425" marR="91425" marL="91425"/>
                </a:tc>
              </a:tr>
              <a:tr h="484675">
                <a:tc>
                  <a:txBody>
                    <a:bodyPr>
                      <a:noAutofit/>
                    </a:bodyPr>
                    <a:lstStyle/>
                    <a:p>
                      <a:pPr lvl="0">
                        <a:spcBef>
                          <a:spcPts val="0"/>
                        </a:spcBef>
                        <a:buNone/>
                      </a:pPr>
                      <a:r>
                        <a:rPr lang="en"/>
                        <a:t>Confusion Matrix</a:t>
                      </a:r>
                    </a:p>
                  </a:txBody>
                  <a:tcPr marT="91425" marB="91425" marR="91425" marL="91425"/>
                </a:tc>
                <a:tc>
                  <a:txBody>
                    <a:bodyPr>
                      <a:noAutofit/>
                    </a:bodyPr>
                    <a:lstStyle/>
                    <a:p>
                      <a:pPr lvl="0">
                        <a:spcBef>
                          <a:spcPts val="0"/>
                        </a:spcBef>
                        <a:buClr>
                          <a:schemeClr val="dk1"/>
                        </a:buClr>
                        <a:buSzPct val="78571"/>
                        <a:buFont typeface="Arial"/>
                        <a:buNone/>
                      </a:pPr>
                      <a:r>
                        <a:rPr lang="en"/>
                        <a:t>195  49</a:t>
                      </a:r>
                    </a:p>
                    <a:p>
                      <a:pPr lvl="0">
                        <a:spcBef>
                          <a:spcPts val="0"/>
                        </a:spcBef>
                        <a:buClr>
                          <a:schemeClr val="dk1"/>
                        </a:buClr>
                        <a:buSzPct val="78571"/>
                        <a:buFont typeface="Arial"/>
                        <a:buNone/>
                      </a:pPr>
                      <a:r>
                        <a:rPr lang="en"/>
                        <a:t> 35   221</a:t>
                      </a:r>
                    </a:p>
                    <a:p>
                      <a:pPr lvl="0">
                        <a:spcBef>
                          <a:spcPts val="0"/>
                        </a:spcBef>
                        <a:buNone/>
                      </a:pPr>
                      <a:r>
                        <a:t/>
                      </a:r>
                      <a:endParaRPr/>
                    </a:p>
                  </a:txBody>
                  <a:tcPr marT="91425" marB="91425" marR="91425" marL="91425"/>
                </a:tc>
              </a:tr>
              <a:tr h="484675">
                <a:tc>
                  <a:txBody>
                    <a:bodyPr>
                      <a:noAutofit/>
                    </a:bodyPr>
                    <a:lstStyle/>
                    <a:p>
                      <a:pPr lvl="0">
                        <a:spcBef>
                          <a:spcPts val="0"/>
                        </a:spcBef>
                        <a:buNone/>
                      </a:pPr>
                      <a:r>
                        <a:rPr lang="en"/>
                        <a:t>Success Rate</a:t>
                      </a:r>
                    </a:p>
                  </a:txBody>
                  <a:tcPr marT="91425" marB="91425" marR="91425" marL="91425"/>
                </a:tc>
                <a:tc>
                  <a:txBody>
                    <a:bodyPr>
                      <a:noAutofit/>
                    </a:bodyPr>
                    <a:lstStyle/>
                    <a:p>
                      <a:pPr lvl="0">
                        <a:spcBef>
                          <a:spcPts val="0"/>
                        </a:spcBef>
                        <a:buNone/>
                      </a:pPr>
                      <a:r>
                        <a:rPr lang="en"/>
                        <a:t>83.2%</a:t>
                      </a:r>
                    </a:p>
                  </a:txBody>
                  <a:tcPr marT="91425" marB="91425" marR="91425" marL="91425"/>
                </a:tc>
              </a:tr>
            </a:tbl>
          </a:graphicData>
        </a:graphic>
      </p:graphicFrame>
      <p:graphicFrame>
        <p:nvGraphicFramePr>
          <p:cNvPr id="152" name="Shape 152"/>
          <p:cNvGraphicFramePr/>
          <p:nvPr/>
        </p:nvGraphicFramePr>
        <p:xfrm>
          <a:off x="5000450" y="2022100"/>
          <a:ext cx="3000000" cy="3000000"/>
        </p:xfrm>
        <a:graphic>
          <a:graphicData uri="http://schemas.openxmlformats.org/drawingml/2006/table">
            <a:tbl>
              <a:tblPr>
                <a:noFill/>
                <a:tableStyleId>{B9CC20E3-45E2-499F-9DA8-302FD250D7AE}</a:tableStyleId>
              </a:tblPr>
              <a:tblGrid>
                <a:gridCol w="1143225"/>
                <a:gridCol w="1909725"/>
              </a:tblGrid>
              <a:tr h="359525">
                <a:tc>
                  <a:txBody>
                    <a:bodyPr>
                      <a:noAutofit/>
                    </a:bodyPr>
                    <a:lstStyle/>
                    <a:p>
                      <a:pPr lvl="0" rtl="0">
                        <a:spcBef>
                          <a:spcPts val="0"/>
                        </a:spcBef>
                        <a:buNone/>
                      </a:pPr>
                      <a:r>
                        <a:rPr lang="en"/>
                        <a:t>Min DF</a:t>
                      </a:r>
                    </a:p>
                  </a:txBody>
                  <a:tcPr marT="91425" marB="91425" marR="91425" marL="91425"/>
                </a:tc>
                <a:tc>
                  <a:txBody>
                    <a:bodyPr>
                      <a:noAutofit/>
                    </a:bodyPr>
                    <a:lstStyle/>
                    <a:p>
                      <a:pPr lvl="0" rtl="0">
                        <a:spcBef>
                          <a:spcPts val="0"/>
                        </a:spcBef>
                        <a:buNone/>
                      </a:pPr>
                      <a:r>
                        <a:rPr lang="en"/>
                        <a:t>1</a:t>
                      </a:r>
                    </a:p>
                  </a:txBody>
                  <a:tcPr marT="91425" marB="91425" marR="91425" marL="91425"/>
                </a:tc>
              </a:tr>
              <a:tr h="359525">
                <a:tc>
                  <a:txBody>
                    <a:bodyPr>
                      <a:noAutofit/>
                    </a:bodyPr>
                    <a:lstStyle/>
                    <a:p>
                      <a:pPr lvl="0" rtl="0">
                        <a:spcBef>
                          <a:spcPts val="0"/>
                        </a:spcBef>
                        <a:buNone/>
                      </a:pPr>
                      <a:r>
                        <a:rPr lang="en"/>
                        <a:t>Max DF</a:t>
                      </a:r>
                    </a:p>
                  </a:txBody>
                  <a:tcPr marT="91425" marB="91425" marR="91425" marL="91425"/>
                </a:tc>
                <a:tc>
                  <a:txBody>
                    <a:bodyPr>
                      <a:noAutofit/>
                    </a:bodyPr>
                    <a:lstStyle/>
                    <a:p>
                      <a:pPr lvl="0" rtl="0">
                        <a:spcBef>
                          <a:spcPts val="0"/>
                        </a:spcBef>
                        <a:buNone/>
                      </a:pPr>
                      <a:r>
                        <a:rPr lang="en"/>
                        <a:t>.85</a:t>
                      </a:r>
                    </a:p>
                  </a:txBody>
                  <a:tcPr marT="91425" marB="91425" marR="91425" marL="91425"/>
                </a:tc>
              </a:tr>
              <a:tr h="609825">
                <a:tc>
                  <a:txBody>
                    <a:bodyPr>
                      <a:noAutofit/>
                    </a:bodyPr>
                    <a:lstStyle/>
                    <a:p>
                      <a:pPr lvl="0" rtl="0">
                        <a:spcBef>
                          <a:spcPts val="0"/>
                        </a:spcBef>
                        <a:buNone/>
                      </a:pPr>
                      <a:r>
                        <a:rPr lang="en"/>
                        <a:t>N-gram Range</a:t>
                      </a:r>
                    </a:p>
                  </a:txBody>
                  <a:tcPr marT="91425" marB="91425" marR="91425" marL="91425"/>
                </a:tc>
                <a:tc>
                  <a:txBody>
                    <a:bodyPr>
                      <a:noAutofit/>
                    </a:bodyPr>
                    <a:lstStyle/>
                    <a:p>
                      <a:pPr lvl="0" rtl="0">
                        <a:spcBef>
                          <a:spcPts val="0"/>
                        </a:spcBef>
                        <a:buNone/>
                      </a:pPr>
                      <a:r>
                        <a:rPr lang="en"/>
                        <a:t>(1,3)</a:t>
                      </a:r>
                    </a:p>
                  </a:txBody>
                  <a:tcPr marT="91425" marB="91425" marR="91425" marL="91425"/>
                </a:tc>
              </a:tr>
              <a:tr h="484675">
                <a:tc>
                  <a:txBody>
                    <a:bodyPr>
                      <a:noAutofit/>
                    </a:bodyPr>
                    <a:lstStyle/>
                    <a:p>
                      <a:pPr lvl="0" rtl="0">
                        <a:spcBef>
                          <a:spcPts val="0"/>
                        </a:spcBef>
                        <a:buNone/>
                      </a:pPr>
                      <a:r>
                        <a:rPr lang="en"/>
                        <a:t>Confusion Matrix</a:t>
                      </a:r>
                    </a:p>
                  </a:txBody>
                  <a:tcPr marT="91425" marB="91425" marR="91425" marL="91425"/>
                </a:tc>
                <a:tc>
                  <a:txBody>
                    <a:bodyPr>
                      <a:noAutofit/>
                    </a:bodyPr>
                    <a:lstStyle/>
                    <a:p>
                      <a:pPr lvl="0">
                        <a:spcBef>
                          <a:spcPts val="0"/>
                        </a:spcBef>
                        <a:buClr>
                          <a:schemeClr val="dk1"/>
                        </a:buClr>
                        <a:buSzPct val="78571"/>
                        <a:buFont typeface="Arial"/>
                        <a:buNone/>
                      </a:pPr>
                      <a:r>
                        <a:rPr lang="en"/>
                        <a:t>171  73</a:t>
                      </a:r>
                    </a:p>
                    <a:p>
                      <a:pPr lvl="0">
                        <a:spcBef>
                          <a:spcPts val="0"/>
                        </a:spcBef>
                        <a:buClr>
                          <a:schemeClr val="dk1"/>
                        </a:buClr>
                        <a:buSzPct val="78571"/>
                        <a:buFont typeface="Arial"/>
                        <a:buNone/>
                      </a:pPr>
                      <a:r>
                        <a:rPr lang="en"/>
                        <a:t>40    216</a:t>
                      </a:r>
                    </a:p>
                    <a:p>
                      <a:pPr lvl="0" rtl="0">
                        <a:spcBef>
                          <a:spcPts val="0"/>
                        </a:spcBef>
                        <a:buNone/>
                      </a:pPr>
                      <a:r>
                        <a:t/>
                      </a:r>
                      <a:endParaRPr/>
                    </a:p>
                  </a:txBody>
                  <a:tcPr marT="91425" marB="91425" marR="91425" marL="91425"/>
                </a:tc>
              </a:tr>
              <a:tr h="484675">
                <a:tc>
                  <a:txBody>
                    <a:bodyPr>
                      <a:noAutofit/>
                    </a:bodyPr>
                    <a:lstStyle/>
                    <a:p>
                      <a:pPr lvl="0" rtl="0">
                        <a:spcBef>
                          <a:spcPts val="0"/>
                        </a:spcBef>
                        <a:buNone/>
                      </a:pPr>
                      <a:r>
                        <a:rPr lang="en"/>
                        <a:t>Success Rate</a:t>
                      </a:r>
                    </a:p>
                  </a:txBody>
                  <a:tcPr marT="91425" marB="91425" marR="91425" marL="91425"/>
                </a:tc>
                <a:tc>
                  <a:txBody>
                    <a:bodyPr>
                      <a:noAutofit/>
                    </a:bodyPr>
                    <a:lstStyle/>
                    <a:p>
                      <a:pPr lvl="0">
                        <a:spcBef>
                          <a:spcPts val="0"/>
                        </a:spcBef>
                        <a:buNone/>
                      </a:pPr>
                      <a:r>
                        <a:rPr lang="en"/>
                        <a:t>77.4%</a:t>
                      </a: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Misclassified documents</a:t>
            </a:r>
          </a:p>
        </p:txBody>
      </p:sp>
      <p:sp>
        <p:nvSpPr>
          <p:cNvPr id="158" name="Shape 15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pPr>
            <a:r>
              <a:rPr lang="en"/>
              <a:t>Some documents had very limited clear positive or negative sentiment</a:t>
            </a:r>
          </a:p>
          <a:p>
            <a:pPr indent="-342900" lvl="0" marL="457200" rtl="0">
              <a:spcBef>
                <a:spcPts val="0"/>
              </a:spcBef>
              <a:buSzPct val="100000"/>
            </a:pPr>
            <a:r>
              <a:rPr lang="en"/>
              <a:t>Excerpts: </a:t>
            </a:r>
          </a:p>
          <a:p>
            <a:pPr lvl="0" rtl="0">
              <a:spcBef>
                <a:spcPts val="0"/>
              </a:spcBef>
              <a:buNone/>
            </a:pPr>
            <a:r>
              <a:t/>
            </a:r>
            <a:endParaRPr baseline="-25000"/>
          </a:p>
          <a:p>
            <a:pPr lvl="0" rtl="0">
              <a:spcBef>
                <a:spcPts val="0"/>
              </a:spcBef>
              <a:buNone/>
            </a:pPr>
            <a:r>
              <a:t/>
            </a:r>
            <a:endParaRPr baseline="-25000"/>
          </a:p>
          <a:p>
            <a:pPr lvl="0" rtl="0">
              <a:spcBef>
                <a:spcPts val="0"/>
              </a:spcBef>
              <a:buNone/>
            </a:pPr>
            <a:r>
              <a:t/>
            </a:r>
            <a:endParaRPr/>
          </a:p>
          <a:p>
            <a:pPr indent="0" lvl="0" marL="0" rtl="0">
              <a:spcBef>
                <a:spcPts val="0"/>
              </a:spcBef>
              <a:buNone/>
            </a:pPr>
            <a:r>
              <a:t/>
            </a:r>
            <a:endParaRPr/>
          </a:p>
        </p:txBody>
      </p:sp>
      <p:sp>
        <p:nvSpPr>
          <p:cNvPr id="159" name="Shape 159"/>
          <p:cNvSpPr txBox="1"/>
          <p:nvPr/>
        </p:nvSpPr>
        <p:spPr>
          <a:xfrm>
            <a:off x="1795125" y="1561175"/>
            <a:ext cx="6170700" cy="1545000"/>
          </a:xfrm>
          <a:prstGeom prst="rect">
            <a:avLst/>
          </a:prstGeom>
          <a:noFill/>
          <a:ln>
            <a:noFill/>
          </a:ln>
        </p:spPr>
        <p:txBody>
          <a:bodyPr anchorCtr="0" anchor="t" bIns="91425" lIns="91425" rIns="91425" wrap="square" tIns="91425">
            <a:noAutofit/>
          </a:bodyPr>
          <a:lstStyle/>
          <a:p>
            <a:pPr lvl="0" rtl="0">
              <a:lnSpc>
                <a:spcPct val="100000"/>
              </a:lnSpc>
              <a:spcBef>
                <a:spcPts val="0"/>
              </a:spcBef>
              <a:spcAft>
                <a:spcPts val="1600"/>
              </a:spcAft>
              <a:buClr>
                <a:schemeClr val="dk1"/>
              </a:buClr>
              <a:buSzPct val="61111"/>
              <a:buFont typeface="Arial"/>
              <a:buNone/>
            </a:pPr>
            <a:r>
              <a:rPr baseline="-25000" lang="en" sz="1800">
                <a:solidFill>
                  <a:schemeClr val="dk2"/>
                </a:solidFill>
              </a:rPr>
              <a:t>"i was pleasantly surprised how sharp the comedy was, with very funny scenes...</a:t>
            </a:r>
            <a:br>
              <a:rPr baseline="-25000" lang="en" sz="1800">
                <a:solidFill>
                  <a:schemeClr val="dk2"/>
                </a:solidFill>
              </a:rPr>
            </a:br>
            <a:r>
              <a:rPr baseline="-25000" lang="en" sz="1800">
                <a:solidFill>
                  <a:schemeClr val="dk2"/>
                </a:solidFill>
              </a:rPr>
              <a:t>Particularly enjoyed a shot of sammy dangling his legs from a max-sized chair...</a:t>
            </a:r>
            <a:br>
              <a:rPr baseline="-25000" lang="en" sz="1800">
                <a:solidFill>
                  <a:schemeClr val="dk2"/>
                </a:solidFill>
              </a:rPr>
            </a:br>
            <a:r>
              <a:rPr baseline="-25000" lang="en" sz="1800">
                <a:solidFill>
                  <a:schemeClr val="dk2"/>
                </a:solidFill>
              </a:rPr>
              <a:t>The characters head to new york and the film takes a dive. off the high board...</a:t>
            </a:r>
            <a:br>
              <a:rPr baseline="-25000" lang="en" sz="1800">
                <a:solidFill>
                  <a:schemeClr val="dk2"/>
                </a:solidFill>
              </a:rPr>
            </a:br>
            <a:r>
              <a:rPr baseline="-25000" lang="en" sz="1800">
                <a:solidFill>
                  <a:schemeClr val="dk2"/>
                </a:solidFill>
              </a:rPr>
              <a:t>Indeed, many scenes stuck out of this film like incorrectly placed puzzle piece."</a:t>
            </a:r>
          </a:p>
        </p:txBody>
      </p:sp>
      <p:sp>
        <p:nvSpPr>
          <p:cNvPr id="160" name="Shape 160"/>
          <p:cNvSpPr txBox="1"/>
          <p:nvPr/>
        </p:nvSpPr>
        <p:spPr>
          <a:xfrm>
            <a:off x="1795125" y="2714925"/>
            <a:ext cx="6557100" cy="2560200"/>
          </a:xfrm>
          <a:prstGeom prst="rect">
            <a:avLst/>
          </a:prstGeom>
          <a:noFill/>
          <a:ln>
            <a:noFill/>
          </a:ln>
        </p:spPr>
        <p:txBody>
          <a:bodyPr anchorCtr="0" anchor="ctr" bIns="91425" lIns="91425" rIns="91425" wrap="square" tIns="91425">
            <a:noAutofit/>
          </a:bodyPr>
          <a:lstStyle/>
          <a:p>
            <a:pPr lvl="0" rtl="0">
              <a:spcBef>
                <a:spcPts val="0"/>
              </a:spcBef>
              <a:spcAft>
                <a:spcPts val="1600"/>
              </a:spcAft>
              <a:buNone/>
            </a:pPr>
            <a:r>
              <a:rPr baseline="-25000" lang="en" sz="1600">
                <a:solidFill>
                  <a:schemeClr val="dk2"/>
                </a:solidFill>
              </a:rPr>
              <a:t>"</a:t>
            </a:r>
            <a:r>
              <a:rPr baseline="-25000" lang="en" sz="1600">
                <a:solidFill>
                  <a:schemeClr val="dk2"/>
                </a:solidFill>
              </a:rPr>
              <a:t>Urban legend begins with a sequence that reminded me of the classic scream opener, not so much i</a:t>
            </a:r>
            <a:r>
              <a:rPr baseline="-25000" lang="en" sz="1600">
                <a:solidFill>
                  <a:schemeClr val="dk2"/>
                </a:solidFill>
              </a:rPr>
              <a:t>n</a:t>
            </a:r>
            <a:r>
              <a:rPr baseline="-25000" lang="en" sz="1600">
                <a:solidFill>
                  <a:schemeClr val="dk2"/>
                </a:solidFill>
              </a:rPr>
              <a:t>  </a:t>
            </a:r>
            <a:br>
              <a:rPr baseline="-25000" lang="en" sz="1600">
                <a:solidFill>
                  <a:schemeClr val="dk2"/>
                </a:solidFill>
              </a:rPr>
            </a:br>
            <a:r>
              <a:rPr baseline="-25000" lang="en" sz="1600">
                <a:solidFill>
                  <a:schemeClr val="dk2"/>
                </a:solidFill>
              </a:rPr>
              <a:t>plotting as in attention to detail that makes for an absolutely chilling teaser for the rest of the film…</a:t>
            </a:r>
            <a:br>
              <a:rPr baseline="-25000" lang="en" sz="1600">
                <a:solidFill>
                  <a:schemeClr val="dk2"/>
                </a:solidFill>
              </a:rPr>
            </a:br>
            <a:r>
              <a:rPr baseline="-25000" lang="en" sz="1600">
                <a:solidFill>
                  <a:schemeClr val="dk2"/>
                </a:solidFill>
              </a:rPr>
              <a:t>The attendant ends up coaxing her onto the main building to sort out a problem with the credit card company…</a:t>
            </a:r>
            <a:br>
              <a:rPr baseline="-25000" lang="en" sz="1600">
                <a:solidFill>
                  <a:schemeClr val="dk2"/>
                </a:solidFill>
              </a:rPr>
            </a:br>
            <a:r>
              <a:rPr baseline="-25000" lang="en" sz="1600">
                <a:solidFill>
                  <a:schemeClr val="dk2"/>
                </a:solidFill>
              </a:rPr>
              <a:t>The obvious candidate is the slightly off-kilter professor at the college the girl went to…"</a:t>
            </a:r>
            <a:br>
              <a:rPr baseline="-25000" lang="en" sz="1600">
                <a:solidFill>
                  <a:schemeClr val="dk2"/>
                </a:solidFill>
              </a:rPr>
            </a:b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2-Dimensional Data Visualization	</a:t>
            </a:r>
          </a:p>
        </p:txBody>
      </p:sp>
      <p:sp>
        <p:nvSpPr>
          <p:cNvPr id="166" name="Shape 16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pPr>
            <a:r>
              <a:rPr lang="en"/>
              <a:t>Because the data focuses on sentiment polarity, the reviews can be assessed using sentiment analysis and visualized accordingly</a:t>
            </a:r>
          </a:p>
          <a:p>
            <a:pPr indent="-342900" lvl="0" marL="457200" rtl="0">
              <a:spcBef>
                <a:spcPts val="0"/>
              </a:spcBef>
              <a:spcAft>
                <a:spcPts val="0"/>
              </a:spcAft>
              <a:buSzPct val="100000"/>
            </a:pPr>
            <a:r>
              <a:rPr lang="en"/>
              <a:t>After being transformed into TF-IDF vectors, complexity increases significantly</a:t>
            </a:r>
          </a:p>
          <a:p>
            <a:pPr indent="-317500" lvl="1" marL="914400" rtl="0">
              <a:spcBef>
                <a:spcPts val="0"/>
              </a:spcBef>
              <a:spcAft>
                <a:spcPts val="0"/>
              </a:spcAft>
              <a:buSzPct val="100000"/>
            </a:pPr>
            <a:r>
              <a:rPr lang="en"/>
              <a:t>Because the data now exists in high dimensions, some transformation is required</a:t>
            </a:r>
          </a:p>
          <a:p>
            <a:pPr indent="-317500" lvl="1" marL="914400" rtl="0">
              <a:spcBef>
                <a:spcPts val="0"/>
              </a:spcBef>
              <a:spcAft>
                <a:spcPts val="0"/>
              </a:spcAft>
              <a:buSzPct val="100000"/>
            </a:pPr>
            <a:r>
              <a:rPr lang="en"/>
              <a:t>Since we are interested in a 2-dimensional visualization, dimension reduction tools are needed</a:t>
            </a:r>
          </a:p>
          <a:p>
            <a:pPr indent="-342900" lvl="0" marL="457200" rtl="0">
              <a:spcBef>
                <a:spcPts val="0"/>
              </a:spcBef>
              <a:spcAft>
                <a:spcPts val="0"/>
              </a:spcAft>
              <a:buSzPct val="100000"/>
            </a:pPr>
            <a:r>
              <a:rPr lang="en"/>
              <a:t>Randy's Favorite: Principal Component Analysis</a:t>
            </a:r>
          </a:p>
          <a:p>
            <a:pPr indent="-342900" lvl="0" marL="457200" rtl="0">
              <a:spcBef>
                <a:spcPts val="0"/>
              </a:spcBef>
              <a:buSzPct val="100000"/>
            </a:pPr>
            <a:r>
              <a:rPr lang="en"/>
              <a:t>Manifold Learning (Non-linear dimensionality reduction)</a:t>
            </a:r>
          </a:p>
          <a:p>
            <a:pPr indent="0" lvl="0" marL="45720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Sentiment Analysis	</a:t>
            </a:r>
          </a:p>
        </p:txBody>
      </p:sp>
      <p:sp>
        <p:nvSpPr>
          <p:cNvPr id="172" name="Shape 17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pPr>
            <a:r>
              <a:rPr lang="en"/>
              <a:t>Good results</a:t>
            </a:r>
          </a:p>
          <a:p>
            <a:pPr indent="-342900" lvl="0" marL="457200" rtl="0">
              <a:spcBef>
                <a:spcPts val="0"/>
              </a:spcBef>
              <a:spcAft>
                <a:spcPts val="0"/>
              </a:spcAft>
              <a:buSzPct val="100000"/>
            </a:pPr>
            <a:r>
              <a:rPr lang="en"/>
              <a:t>Only works because the data set is</a:t>
            </a:r>
            <a:br>
              <a:rPr lang="en"/>
            </a:br>
            <a:r>
              <a:rPr lang="en"/>
              <a:t>s</a:t>
            </a:r>
            <a:r>
              <a:rPr lang="en"/>
              <a:t>pecifically focused on sentiment polarity</a:t>
            </a:r>
          </a:p>
          <a:p>
            <a:pPr indent="-342900" lvl="0" marL="457200" rtl="0">
              <a:spcBef>
                <a:spcPts val="0"/>
              </a:spcBef>
              <a:buSzPct val="100000"/>
            </a:pPr>
            <a:r>
              <a:rPr lang="en"/>
              <a:t>Not generalizable</a:t>
            </a:r>
          </a:p>
        </p:txBody>
      </p:sp>
      <p:pic>
        <p:nvPicPr>
          <p:cNvPr id="173" name="Shape 173"/>
          <p:cNvPicPr preferRelativeResize="0"/>
          <p:nvPr/>
        </p:nvPicPr>
        <p:blipFill rotWithShape="1">
          <a:blip r:embed="rId3">
            <a:alphaModFix/>
          </a:blip>
          <a:srcRect b="0" l="1965" r="12927" t="20293"/>
          <a:stretch/>
        </p:blipFill>
        <p:spPr>
          <a:xfrm>
            <a:off x="4151150" y="2190200"/>
            <a:ext cx="4766101" cy="2869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Principal Component Analysis</a:t>
            </a:r>
          </a:p>
        </p:txBody>
      </p:sp>
      <p:sp>
        <p:nvSpPr>
          <p:cNvPr id="179" name="Shape 17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pPr>
            <a:r>
              <a:rPr lang="en"/>
              <a:t>Some separation, but not great</a:t>
            </a:r>
          </a:p>
          <a:p>
            <a:pPr indent="-342900" lvl="0" marL="457200" rtl="0">
              <a:spcBef>
                <a:spcPts val="0"/>
              </a:spcBef>
              <a:spcAft>
                <a:spcPts val="0"/>
              </a:spcAft>
              <a:buSzPct val="100000"/>
            </a:pPr>
            <a:r>
              <a:rPr lang="en"/>
              <a:t>PCA assumes linear </a:t>
            </a:r>
            <a:br>
              <a:rPr lang="en"/>
            </a:br>
            <a:r>
              <a:rPr lang="en"/>
              <a:t>relationships in data</a:t>
            </a:r>
          </a:p>
          <a:p>
            <a:pPr indent="-317500" lvl="1" marL="914400" rtl="0">
              <a:spcBef>
                <a:spcPts val="0"/>
              </a:spcBef>
              <a:spcAft>
                <a:spcPts val="0"/>
              </a:spcAft>
              <a:buSzPct val="100000"/>
            </a:pPr>
            <a:r>
              <a:rPr lang="en"/>
              <a:t>Relationships between words in</a:t>
            </a:r>
            <a:br>
              <a:rPr lang="en"/>
            </a:br>
            <a:r>
              <a:rPr lang="en"/>
              <a:t>English sentences are not linear</a:t>
            </a:r>
          </a:p>
          <a:p>
            <a:pPr indent="-342900" lvl="0" marL="457200" rtl="0">
              <a:spcBef>
                <a:spcPts val="0"/>
              </a:spcBef>
              <a:buSzPct val="100000"/>
            </a:pPr>
            <a:r>
              <a:rPr lang="en"/>
              <a:t>For example: </a:t>
            </a:r>
          </a:p>
          <a:p>
            <a:pPr indent="0" lvl="0" marL="457200" rtl="0">
              <a:spcBef>
                <a:spcPts val="0"/>
              </a:spcBef>
              <a:buNone/>
            </a:pPr>
            <a:r>
              <a:t/>
            </a:r>
            <a:endParaRPr/>
          </a:p>
        </p:txBody>
      </p:sp>
      <p:pic>
        <p:nvPicPr>
          <p:cNvPr id="180" name="Shape 180"/>
          <p:cNvPicPr preferRelativeResize="0"/>
          <p:nvPr/>
        </p:nvPicPr>
        <p:blipFill rotWithShape="1">
          <a:blip r:embed="rId3">
            <a:alphaModFix/>
          </a:blip>
          <a:srcRect b="7290" l="0" r="12709" t="21378"/>
          <a:stretch/>
        </p:blipFill>
        <p:spPr>
          <a:xfrm>
            <a:off x="4200250" y="1152475"/>
            <a:ext cx="4632051" cy="3649850"/>
          </a:xfrm>
          <a:prstGeom prst="rect">
            <a:avLst/>
          </a:prstGeom>
          <a:noFill/>
          <a:ln>
            <a:noFill/>
          </a:ln>
        </p:spPr>
      </p:pic>
      <p:sp>
        <p:nvSpPr>
          <p:cNvPr id="181" name="Shape 181"/>
          <p:cNvSpPr txBox="1"/>
          <p:nvPr/>
        </p:nvSpPr>
        <p:spPr>
          <a:xfrm>
            <a:off x="880300" y="3106475"/>
            <a:ext cx="2844600" cy="415200"/>
          </a:xfrm>
          <a:prstGeom prst="rect">
            <a:avLst/>
          </a:prstGeom>
          <a:noFill/>
          <a:ln>
            <a:noFill/>
          </a:ln>
        </p:spPr>
        <p:txBody>
          <a:bodyPr anchorCtr="0" anchor="t" bIns="91425" lIns="91425" rIns="91425" wrap="square" tIns="91425">
            <a:noAutofit/>
          </a:bodyPr>
          <a:lstStyle/>
          <a:p>
            <a:pPr lvl="0">
              <a:spcBef>
                <a:spcPts val="0"/>
              </a:spcBef>
              <a:buNone/>
            </a:pPr>
            <a:r>
              <a:rPr lang="en"/>
              <a:t>Hey</a:t>
            </a:r>
          </a:p>
        </p:txBody>
      </p:sp>
      <p:sp>
        <p:nvSpPr>
          <p:cNvPr id="182" name="Shape 182"/>
          <p:cNvSpPr txBox="1"/>
          <p:nvPr/>
        </p:nvSpPr>
        <p:spPr>
          <a:xfrm>
            <a:off x="880300" y="3106475"/>
            <a:ext cx="2633700" cy="415200"/>
          </a:xfrm>
          <a:prstGeom prst="rect">
            <a:avLst/>
          </a:prstGeom>
          <a:noFill/>
          <a:ln>
            <a:noFill/>
          </a:ln>
        </p:spPr>
        <p:txBody>
          <a:bodyPr anchorCtr="0" anchor="t" bIns="91425" lIns="91425" rIns="91425" wrap="square" tIns="91425">
            <a:noAutofit/>
          </a:bodyPr>
          <a:lstStyle/>
          <a:p>
            <a:pPr lvl="0" rtl="0">
              <a:spcBef>
                <a:spcPts val="0"/>
              </a:spcBef>
              <a:buNone/>
            </a:pPr>
            <a:r>
              <a:rPr lang="en"/>
              <a:t>Hey Jude</a:t>
            </a:r>
          </a:p>
        </p:txBody>
      </p:sp>
      <p:sp>
        <p:nvSpPr>
          <p:cNvPr id="183" name="Shape 183"/>
          <p:cNvSpPr txBox="1"/>
          <p:nvPr/>
        </p:nvSpPr>
        <p:spPr>
          <a:xfrm>
            <a:off x="883900" y="3106475"/>
            <a:ext cx="2466300" cy="343800"/>
          </a:xfrm>
          <a:prstGeom prst="rect">
            <a:avLst/>
          </a:prstGeom>
          <a:noFill/>
          <a:ln>
            <a:noFill/>
          </a:ln>
        </p:spPr>
        <p:txBody>
          <a:bodyPr anchorCtr="0" anchor="t" bIns="91425" lIns="91425" rIns="91425" wrap="square" tIns="91425">
            <a:noAutofit/>
          </a:bodyPr>
          <a:lstStyle/>
          <a:p>
            <a:pPr lvl="0" rtl="0">
              <a:spcBef>
                <a:spcPts val="0"/>
              </a:spcBef>
              <a:buNone/>
            </a:pPr>
            <a:r>
              <a:rPr lang="en"/>
              <a:t>Hey Jude, don't</a:t>
            </a:r>
          </a:p>
        </p:txBody>
      </p:sp>
      <p:sp>
        <p:nvSpPr>
          <p:cNvPr id="184" name="Shape 184"/>
          <p:cNvSpPr txBox="1"/>
          <p:nvPr/>
        </p:nvSpPr>
        <p:spPr>
          <a:xfrm>
            <a:off x="869425" y="3106475"/>
            <a:ext cx="2295300" cy="343800"/>
          </a:xfrm>
          <a:prstGeom prst="rect">
            <a:avLst/>
          </a:prstGeom>
          <a:noFill/>
          <a:ln>
            <a:noFill/>
          </a:ln>
        </p:spPr>
        <p:txBody>
          <a:bodyPr anchorCtr="0" anchor="t" bIns="91425" lIns="91425" rIns="91425" wrap="square" tIns="91425">
            <a:noAutofit/>
          </a:bodyPr>
          <a:lstStyle/>
          <a:p>
            <a:pPr lvl="0" rtl="0">
              <a:spcBef>
                <a:spcPts val="0"/>
              </a:spcBef>
              <a:buNone/>
            </a:pPr>
            <a:r>
              <a:rPr lang="en"/>
              <a:t>Hey Jude, don't make</a:t>
            </a:r>
          </a:p>
        </p:txBody>
      </p:sp>
      <p:sp>
        <p:nvSpPr>
          <p:cNvPr id="185" name="Shape 185"/>
          <p:cNvSpPr txBox="1"/>
          <p:nvPr/>
        </p:nvSpPr>
        <p:spPr>
          <a:xfrm>
            <a:off x="880300" y="3106475"/>
            <a:ext cx="2204400" cy="343800"/>
          </a:xfrm>
          <a:prstGeom prst="rect">
            <a:avLst/>
          </a:prstGeom>
          <a:noFill/>
          <a:ln>
            <a:noFill/>
          </a:ln>
        </p:spPr>
        <p:txBody>
          <a:bodyPr anchorCtr="0" anchor="t" bIns="91425" lIns="91425" rIns="91425" wrap="square" tIns="91425">
            <a:noAutofit/>
          </a:bodyPr>
          <a:lstStyle/>
          <a:p>
            <a:pPr lvl="0" rtl="0">
              <a:spcBef>
                <a:spcPts val="0"/>
              </a:spcBef>
              <a:buNone/>
            </a:pPr>
            <a:r>
              <a:rPr lang="en"/>
              <a:t>Hey Jude, don't make it</a:t>
            </a:r>
          </a:p>
        </p:txBody>
      </p:sp>
      <p:sp>
        <p:nvSpPr>
          <p:cNvPr id="186" name="Shape 186"/>
          <p:cNvSpPr txBox="1"/>
          <p:nvPr/>
        </p:nvSpPr>
        <p:spPr>
          <a:xfrm>
            <a:off x="869425" y="3106475"/>
            <a:ext cx="2404500" cy="343800"/>
          </a:xfrm>
          <a:prstGeom prst="rect">
            <a:avLst/>
          </a:prstGeom>
          <a:noFill/>
          <a:ln>
            <a:noFill/>
          </a:ln>
        </p:spPr>
        <p:txBody>
          <a:bodyPr anchorCtr="0" anchor="t" bIns="91425" lIns="91425" rIns="91425" wrap="square" tIns="91425">
            <a:noAutofit/>
          </a:bodyPr>
          <a:lstStyle/>
          <a:p>
            <a:pPr lvl="0" rtl="0">
              <a:spcBef>
                <a:spcPts val="0"/>
              </a:spcBef>
              <a:buNone/>
            </a:pPr>
            <a:r>
              <a:rPr lang="en"/>
              <a:t>Hey Jude, don't make it bad</a:t>
            </a:r>
          </a:p>
        </p:txBody>
      </p:sp>
      <p:sp>
        <p:nvSpPr>
          <p:cNvPr id="187" name="Shape 187"/>
          <p:cNvSpPr txBox="1"/>
          <p:nvPr/>
        </p:nvSpPr>
        <p:spPr>
          <a:xfrm>
            <a:off x="880300" y="3106475"/>
            <a:ext cx="1331400" cy="305400"/>
          </a:xfrm>
          <a:prstGeom prst="rect">
            <a:avLst/>
          </a:prstGeom>
          <a:noFill/>
          <a:ln>
            <a:noFill/>
          </a:ln>
        </p:spPr>
        <p:txBody>
          <a:bodyPr anchorCtr="0" anchor="t" bIns="91425" lIns="91425" rIns="91425" wrap="square" tIns="91425">
            <a:noAutofit/>
          </a:bodyPr>
          <a:lstStyle/>
          <a:p>
            <a:pPr lvl="0">
              <a:spcBef>
                <a:spcPts val="0"/>
              </a:spcBef>
              <a:buNone/>
            </a:pPr>
            <a:r>
              <a:rPr lang="en"/>
              <a:t>Hey</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Manifold Learning</a:t>
            </a:r>
          </a:p>
        </p:txBody>
      </p:sp>
      <p:sp>
        <p:nvSpPr>
          <p:cNvPr id="193" name="Shape 19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pPr>
            <a:r>
              <a:rPr lang="en"/>
              <a:t>Does not assume linear relationships</a:t>
            </a:r>
          </a:p>
          <a:p>
            <a:pPr indent="-342900" lvl="0" marL="457200" rtl="0">
              <a:spcBef>
                <a:spcPts val="0"/>
              </a:spcBef>
              <a:spcAft>
                <a:spcPts val="0"/>
              </a:spcAft>
              <a:buSzPct val="100000"/>
            </a:pPr>
            <a:r>
              <a:rPr lang="en"/>
              <a:t>Many different methodologies, all</a:t>
            </a:r>
            <a:br>
              <a:rPr lang="en"/>
            </a:br>
            <a:r>
              <a:rPr lang="en"/>
              <a:t>e</a:t>
            </a:r>
            <a:r>
              <a:rPr lang="en"/>
              <a:t>xtremely complex </a:t>
            </a:r>
          </a:p>
          <a:p>
            <a:pPr indent="-342900" lvl="0" marL="457200" rtl="0">
              <a:spcBef>
                <a:spcPts val="0"/>
              </a:spcBef>
              <a:spcAft>
                <a:spcPts val="0"/>
              </a:spcAft>
              <a:buSzPct val="100000"/>
            </a:pPr>
            <a:r>
              <a:rPr lang="en"/>
              <a:t>We tried several and settled on</a:t>
            </a:r>
            <a:br>
              <a:rPr lang="en"/>
            </a:br>
            <a:r>
              <a:rPr lang="en"/>
              <a:t>o</a:t>
            </a:r>
            <a:r>
              <a:rPr lang="en"/>
              <a:t>ne called spectral embedding</a:t>
            </a:r>
          </a:p>
          <a:p>
            <a:pPr indent="-342900" lvl="0" marL="457200">
              <a:spcBef>
                <a:spcPts val="0"/>
              </a:spcBef>
              <a:buSzPct val="100000"/>
            </a:pPr>
            <a:r>
              <a:rPr lang="en"/>
              <a:t>Uses Laplacian Eigenmaps</a:t>
            </a:r>
          </a:p>
        </p:txBody>
      </p:sp>
      <p:pic>
        <p:nvPicPr>
          <p:cNvPr id="194" name="Shape 194"/>
          <p:cNvPicPr preferRelativeResize="0"/>
          <p:nvPr/>
        </p:nvPicPr>
        <p:blipFill>
          <a:blip r:embed="rId3">
            <a:alphaModFix/>
          </a:blip>
          <a:stretch>
            <a:fillRect/>
          </a:stretch>
        </p:blipFill>
        <p:spPr>
          <a:xfrm>
            <a:off x="4782100" y="1152475"/>
            <a:ext cx="4050200" cy="3656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Applications of TF-IDF vectorization</a:t>
            </a:r>
          </a:p>
        </p:txBody>
      </p:sp>
      <p:sp>
        <p:nvSpPr>
          <p:cNvPr id="200" name="Shape 20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lnSpc>
                <a:spcPct val="150000"/>
              </a:lnSpc>
              <a:spcBef>
                <a:spcPts val="0"/>
              </a:spcBef>
              <a:spcAft>
                <a:spcPts val="0"/>
              </a:spcAft>
              <a:buSzPct val="100000"/>
            </a:pPr>
            <a:r>
              <a:rPr lang="en"/>
              <a:t>Visualization plots were a bit messy but classification wo</a:t>
            </a:r>
            <a:r>
              <a:rPr lang="en"/>
              <a:t>rked relatively well</a:t>
            </a:r>
          </a:p>
          <a:p>
            <a:pPr indent="-342900" lvl="0" marL="457200" rtl="0">
              <a:lnSpc>
                <a:spcPct val="150000"/>
              </a:lnSpc>
              <a:spcBef>
                <a:spcPts val="0"/>
              </a:spcBef>
              <a:spcAft>
                <a:spcPts val="0"/>
              </a:spcAft>
              <a:buSzPct val="100000"/>
            </a:pPr>
            <a:r>
              <a:rPr lang="en"/>
              <a:t>So what can we do with classification?</a:t>
            </a:r>
          </a:p>
          <a:p>
            <a:pPr indent="-317500" lvl="1" marL="914400" rtl="0">
              <a:lnSpc>
                <a:spcPct val="150000"/>
              </a:lnSpc>
              <a:spcBef>
                <a:spcPts val="0"/>
              </a:spcBef>
              <a:spcAft>
                <a:spcPts val="0"/>
              </a:spcAft>
              <a:buSzPct val="100000"/>
            </a:pPr>
            <a:r>
              <a:rPr lang="en"/>
              <a:t>Search engine optimization</a:t>
            </a:r>
          </a:p>
          <a:p>
            <a:pPr indent="-317500" lvl="2" marL="1371600" rtl="0">
              <a:lnSpc>
                <a:spcPct val="150000"/>
              </a:lnSpc>
              <a:spcBef>
                <a:spcPts val="0"/>
              </a:spcBef>
              <a:spcAft>
                <a:spcPts val="0"/>
              </a:spcAft>
              <a:buSzPct val="100000"/>
            </a:pPr>
            <a:r>
              <a:rPr lang="en"/>
              <a:t>Relies on correlation of key words</a:t>
            </a:r>
          </a:p>
          <a:p>
            <a:pPr indent="-317500" lvl="1" marL="914400" rtl="0">
              <a:lnSpc>
                <a:spcPct val="150000"/>
              </a:lnSpc>
              <a:spcBef>
                <a:spcPts val="0"/>
              </a:spcBef>
              <a:spcAft>
                <a:spcPts val="0"/>
              </a:spcAft>
              <a:buSzPct val="100000"/>
            </a:pPr>
            <a:r>
              <a:rPr lang="en"/>
              <a:t>Document recommendation schemes</a:t>
            </a:r>
          </a:p>
          <a:p>
            <a:pPr indent="-317500" lvl="2" marL="1371600" rtl="0">
              <a:lnSpc>
                <a:spcPct val="150000"/>
              </a:lnSpc>
              <a:spcBef>
                <a:spcPts val="0"/>
              </a:spcBef>
              <a:spcAft>
                <a:spcPts val="0"/>
              </a:spcAft>
              <a:buSzPct val="100000"/>
            </a:pPr>
            <a:r>
              <a:rPr lang="en"/>
              <a:t>Relies on correlation of topics</a:t>
            </a:r>
          </a:p>
          <a:p>
            <a:pPr indent="-317500" lvl="1" marL="914400" rtl="0">
              <a:lnSpc>
                <a:spcPct val="150000"/>
              </a:lnSpc>
              <a:spcBef>
                <a:spcPts val="0"/>
              </a:spcBef>
              <a:spcAft>
                <a:spcPts val="0"/>
              </a:spcAft>
              <a:buSzPct val="100000"/>
            </a:pPr>
            <a:r>
              <a:rPr lang="en"/>
              <a:t>User modeling</a:t>
            </a:r>
          </a:p>
          <a:p>
            <a:pPr indent="-317500" lvl="2" marL="1371600" rtl="0">
              <a:lnSpc>
                <a:spcPct val="150000"/>
              </a:lnSpc>
              <a:spcBef>
                <a:spcPts val="0"/>
              </a:spcBef>
              <a:spcAft>
                <a:spcPts val="0"/>
              </a:spcAft>
              <a:buSzPct val="100000"/>
            </a:pPr>
            <a:r>
              <a:rPr lang="en"/>
              <a:t>Customizes a system based on a user's particular focus</a:t>
            </a:r>
          </a:p>
          <a:p>
            <a:pPr indent="-317500" lvl="2" marL="1371600" rtl="0">
              <a:lnSpc>
                <a:spcPct val="150000"/>
              </a:lnSpc>
              <a:spcBef>
                <a:spcPts val="0"/>
              </a:spcBef>
              <a:buSzPct val="100000"/>
            </a:pPr>
            <a:r>
              <a:rPr lang="en"/>
              <a:t>Fundamentally, a modification of the weighting scheme used by TF-IDF</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Other applications</a:t>
            </a:r>
          </a:p>
        </p:txBody>
      </p:sp>
      <p:sp>
        <p:nvSpPr>
          <p:cNvPr id="206" name="Shape 20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a:spcBef>
                <a:spcPts val="0"/>
              </a:spcBef>
              <a:buSzPct val="100000"/>
            </a:pPr>
            <a:r>
              <a:rPr lang="en"/>
              <a:t>Automated classification </a:t>
            </a:r>
            <a:r>
              <a:rPr lang="en"/>
              <a:t>o</a:t>
            </a:r>
            <a:r>
              <a:rPr lang="en"/>
              <a:t>f user-generated corpus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10" name="Shape 210"/>
        <p:cNvGrpSpPr/>
        <p:nvPr/>
      </p:nvGrpSpPr>
      <p:grpSpPr>
        <a:xfrm>
          <a:off x="0" y="0"/>
          <a:ext cx="0" cy="0"/>
          <a:chOff x="0" y="0"/>
          <a:chExt cx="0" cy="0"/>
        </a:xfrm>
      </p:grpSpPr>
      <p:sp>
        <p:nvSpPr>
          <p:cNvPr id="211" name="Shape 21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t/>
            </a:r>
            <a:endParaRPr/>
          </a:p>
        </p:txBody>
      </p:sp>
      <p:sp>
        <p:nvSpPr>
          <p:cNvPr id="212" name="Shape 21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Questions?</a:t>
            </a:r>
          </a:p>
        </p:txBody>
      </p:sp>
      <p:sp>
        <p:nvSpPr>
          <p:cNvPr id="218" name="Shape 21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219" name="Shape 219"/>
          <p:cNvPicPr preferRelativeResize="0"/>
          <p:nvPr/>
        </p:nvPicPr>
        <p:blipFill>
          <a:blip r:embed="rId3">
            <a:alphaModFix/>
          </a:blip>
          <a:stretch>
            <a:fillRect/>
          </a:stretch>
        </p:blipFill>
        <p:spPr>
          <a:xfrm>
            <a:off x="311700" y="1152475"/>
            <a:ext cx="8520601" cy="34164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sz="3600"/>
              <a:t>Outline</a:t>
            </a:r>
          </a:p>
        </p:txBody>
      </p:sp>
      <p:sp>
        <p:nvSpPr>
          <p:cNvPr id="62" name="Shape 6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61950" lvl="0" marL="457200" rtl="0">
              <a:lnSpc>
                <a:spcPct val="150000"/>
              </a:lnSpc>
              <a:spcBef>
                <a:spcPts val="0"/>
              </a:spcBef>
              <a:spcAft>
                <a:spcPts val="0"/>
              </a:spcAft>
              <a:buSzPct val="100000"/>
              <a:buChar char="●"/>
            </a:pPr>
            <a:r>
              <a:rPr lang="en" sz="2100"/>
              <a:t>What data set will we use?</a:t>
            </a:r>
          </a:p>
          <a:p>
            <a:pPr indent="-361950" lvl="0" marL="457200" rtl="0">
              <a:lnSpc>
                <a:spcPct val="150000"/>
              </a:lnSpc>
              <a:spcBef>
                <a:spcPts val="0"/>
              </a:spcBef>
              <a:spcAft>
                <a:spcPts val="0"/>
              </a:spcAft>
              <a:buSzPct val="100000"/>
              <a:buChar char="●"/>
            </a:pPr>
            <a:r>
              <a:rPr lang="en" sz="2100"/>
              <a:t>How will we quantify and transform the data?</a:t>
            </a:r>
          </a:p>
          <a:p>
            <a:pPr indent="-361950" lvl="0" marL="457200" rtl="0">
              <a:lnSpc>
                <a:spcPct val="150000"/>
              </a:lnSpc>
              <a:spcBef>
                <a:spcPts val="0"/>
              </a:spcBef>
              <a:spcAft>
                <a:spcPts val="0"/>
              </a:spcAft>
              <a:buSzPct val="100000"/>
              <a:buChar char="●"/>
            </a:pPr>
            <a:r>
              <a:rPr lang="en" sz="2100"/>
              <a:t>How can the transformation be used for classification?</a:t>
            </a:r>
          </a:p>
          <a:p>
            <a:pPr indent="-361950" lvl="0" marL="457200" rtl="0">
              <a:lnSpc>
                <a:spcPct val="150000"/>
              </a:lnSpc>
              <a:spcBef>
                <a:spcPts val="0"/>
              </a:spcBef>
              <a:spcAft>
                <a:spcPts val="0"/>
              </a:spcAft>
              <a:buSzPct val="100000"/>
              <a:buChar char="●"/>
            </a:pPr>
            <a:r>
              <a:rPr lang="en" sz="2100"/>
              <a:t>How can we visualize the data?</a:t>
            </a:r>
          </a:p>
          <a:p>
            <a:pPr indent="-361950" lvl="0" marL="457200" rtl="0">
              <a:lnSpc>
                <a:spcPct val="150000"/>
              </a:lnSpc>
              <a:spcBef>
                <a:spcPts val="0"/>
              </a:spcBef>
              <a:buSzPct val="100000"/>
              <a:buChar char="●"/>
            </a:pPr>
            <a:r>
              <a:rPr lang="en" sz="2100"/>
              <a:t>What practical applications does this have?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Data: Textual Movie Reviews</a:t>
            </a:r>
          </a:p>
        </p:txBody>
      </p:sp>
      <p:sp>
        <p:nvSpPr>
          <p:cNvPr id="68" name="Shape 6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55600" lvl="0" marL="457200" rtl="0">
              <a:lnSpc>
                <a:spcPct val="150000"/>
              </a:lnSpc>
              <a:spcBef>
                <a:spcPts val="0"/>
              </a:spcBef>
              <a:spcAft>
                <a:spcPts val="0"/>
              </a:spcAft>
              <a:buSzPct val="100000"/>
              <a:buChar char="●"/>
            </a:pPr>
            <a:r>
              <a:rPr lang="en" sz="2000"/>
              <a:t>Provided by Cornell University</a:t>
            </a:r>
          </a:p>
          <a:p>
            <a:pPr indent="-355600" lvl="0" marL="457200" rtl="0">
              <a:lnSpc>
                <a:spcPct val="150000"/>
              </a:lnSpc>
              <a:spcBef>
                <a:spcPts val="0"/>
              </a:spcBef>
              <a:spcAft>
                <a:spcPts val="0"/>
              </a:spcAft>
              <a:buSzPct val="100000"/>
              <a:buChar char="●"/>
            </a:pPr>
            <a:r>
              <a:rPr lang="en" sz="2000"/>
              <a:t>1000 positive movie reviews</a:t>
            </a:r>
          </a:p>
          <a:p>
            <a:pPr indent="-355600" lvl="0" marL="457200" rtl="0">
              <a:lnSpc>
                <a:spcPct val="150000"/>
              </a:lnSpc>
              <a:spcBef>
                <a:spcPts val="0"/>
              </a:spcBef>
              <a:buSzPct val="100000"/>
              <a:buChar char="●"/>
            </a:pPr>
            <a:r>
              <a:rPr lang="en" sz="2000"/>
              <a:t>1000 negative movie reviews</a:t>
            </a:r>
          </a:p>
          <a:p>
            <a:pPr lvl="0" rtl="0">
              <a:spcBef>
                <a:spcPts val="0"/>
              </a:spcBef>
              <a:buNone/>
            </a:pPr>
            <a:r>
              <a:t/>
            </a:r>
            <a:endParaRP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Quantification and Transformation: TF-IDF</a:t>
            </a:r>
          </a:p>
        </p:txBody>
      </p:sp>
      <p:sp>
        <p:nvSpPr>
          <p:cNvPr id="74" name="Shape 7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pPr>
            <a:r>
              <a:rPr lang="en"/>
              <a:t>Term Frequency</a:t>
            </a:r>
          </a:p>
          <a:p>
            <a:pPr indent="-317500" lvl="1" marL="914400" rtl="0">
              <a:spcBef>
                <a:spcPts val="0"/>
              </a:spcBef>
              <a:spcAft>
                <a:spcPts val="0"/>
              </a:spcAft>
              <a:buSzPct val="100000"/>
            </a:pPr>
            <a:r>
              <a:rPr lang="en"/>
              <a:t>How many times does it appear in the document currently being investigated?</a:t>
            </a:r>
          </a:p>
          <a:p>
            <a:pPr indent="-342900" lvl="0" marL="457200" rtl="0">
              <a:spcBef>
                <a:spcPts val="0"/>
              </a:spcBef>
              <a:spcAft>
                <a:spcPts val="0"/>
              </a:spcAft>
              <a:buSzPct val="100000"/>
            </a:pPr>
            <a:r>
              <a:rPr lang="en"/>
              <a:t>Inverse Document Frequency</a:t>
            </a:r>
          </a:p>
          <a:p>
            <a:pPr indent="-317500" lvl="1" marL="914400" rtl="0">
              <a:spcBef>
                <a:spcPts val="0"/>
              </a:spcBef>
              <a:spcAft>
                <a:spcPts val="0"/>
              </a:spcAft>
              <a:buSzPct val="100000"/>
            </a:pPr>
            <a:r>
              <a:rPr lang="en"/>
              <a:t>How many times does it appear in the corpus?</a:t>
            </a:r>
          </a:p>
          <a:p>
            <a:pPr indent="-342900" lvl="0" marL="457200" rtl="0">
              <a:spcBef>
                <a:spcPts val="0"/>
              </a:spcBef>
              <a:spcAft>
                <a:spcPts val="0"/>
              </a:spcAft>
              <a:buSzPct val="100000"/>
            </a:pPr>
            <a:r>
              <a:rPr lang="en"/>
              <a:t>Term weighting</a:t>
            </a:r>
          </a:p>
          <a:p>
            <a:pPr indent="-317500" lvl="1" marL="914400" rtl="0">
              <a:spcBef>
                <a:spcPts val="0"/>
              </a:spcBef>
              <a:spcAft>
                <a:spcPts val="0"/>
              </a:spcAft>
              <a:buSzPct val="100000"/>
            </a:pPr>
            <a:r>
              <a:rPr lang="en"/>
              <a:t>Simplified: </a:t>
            </a:r>
          </a:p>
          <a:p>
            <a:pPr indent="-342900" lvl="0" marL="457200" rtl="0">
              <a:spcBef>
                <a:spcPts val="0"/>
              </a:spcBef>
              <a:spcAft>
                <a:spcPts val="0"/>
              </a:spcAft>
              <a:buSzPct val="100000"/>
            </a:pPr>
            <a:r>
              <a:rPr lang="en"/>
              <a:t>Essential Parameters:</a:t>
            </a:r>
          </a:p>
          <a:p>
            <a:pPr indent="-317500" lvl="1" marL="914400" rtl="0">
              <a:spcBef>
                <a:spcPts val="0"/>
              </a:spcBef>
              <a:spcAft>
                <a:spcPts val="0"/>
              </a:spcAft>
              <a:buSzPct val="100000"/>
            </a:pPr>
            <a:r>
              <a:rPr lang="en"/>
              <a:t>Minimum Document Frequency</a:t>
            </a:r>
          </a:p>
          <a:p>
            <a:pPr indent="-317500" lvl="1" marL="914400" rtl="0">
              <a:spcBef>
                <a:spcPts val="0"/>
              </a:spcBef>
              <a:spcAft>
                <a:spcPts val="0"/>
              </a:spcAft>
              <a:buSzPct val="100000"/>
            </a:pPr>
            <a:r>
              <a:rPr lang="en"/>
              <a:t>Maximum Document Frequency</a:t>
            </a:r>
          </a:p>
          <a:p>
            <a:pPr indent="-317500" lvl="1" marL="914400" rtl="0">
              <a:spcBef>
                <a:spcPts val="0"/>
              </a:spcBef>
              <a:spcAft>
                <a:spcPts val="0"/>
              </a:spcAft>
              <a:buSzPct val="100000"/>
            </a:pPr>
            <a:r>
              <a:rPr lang="en"/>
              <a:t>N-gram Range</a:t>
            </a:r>
          </a:p>
          <a:p>
            <a:pPr indent="-342900" lvl="0" marL="457200" rtl="0">
              <a:spcBef>
                <a:spcPts val="0"/>
              </a:spcBef>
              <a:spcAft>
                <a:spcPts val="0"/>
              </a:spcAft>
              <a:buSzPct val="100000"/>
            </a:pPr>
            <a:r>
              <a:rPr lang="en"/>
              <a:t>Vectorization</a:t>
            </a:r>
          </a:p>
          <a:p>
            <a:pPr indent="-317500" lvl="1" marL="914400" rtl="0">
              <a:spcBef>
                <a:spcPts val="0"/>
              </a:spcBef>
              <a:spcAft>
                <a:spcPts val="0"/>
              </a:spcAft>
              <a:buSzPct val="100000"/>
            </a:pPr>
            <a:r>
              <a:rPr lang="en"/>
              <a:t>Each document becomes a sparse vector</a:t>
            </a:r>
          </a:p>
          <a:p>
            <a:pPr indent="-317500" lvl="1" marL="914400" rtl="0">
              <a:spcBef>
                <a:spcPts val="0"/>
              </a:spcBef>
              <a:spcAft>
                <a:spcPts val="0"/>
              </a:spcAft>
              <a:buSzPct val="100000"/>
            </a:pPr>
            <a:r>
              <a:rPr lang="en"/>
              <a:t>A positive number for each n-gram that appears in the document</a:t>
            </a:r>
          </a:p>
          <a:p>
            <a:pPr indent="-317500" lvl="1" marL="914400" rtl="0">
              <a:spcBef>
                <a:spcPts val="0"/>
              </a:spcBef>
              <a:buSzPct val="100000"/>
            </a:pPr>
            <a:r>
              <a:rPr lang="en"/>
              <a:t>A zero for each n-gram that appears in other documents, but not that particular one</a:t>
            </a:r>
          </a:p>
        </p:txBody>
      </p:sp>
      <p:pic>
        <p:nvPicPr>
          <p:cNvPr id="75" name="Shape 75"/>
          <p:cNvPicPr preferRelativeResize="0"/>
          <p:nvPr/>
        </p:nvPicPr>
        <p:blipFill>
          <a:blip r:embed="rId3">
            <a:alphaModFix/>
          </a:blip>
          <a:stretch>
            <a:fillRect/>
          </a:stretch>
        </p:blipFill>
        <p:spPr>
          <a:xfrm>
            <a:off x="2230575" y="2666388"/>
            <a:ext cx="1422051" cy="269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nvSpPr>
        <p:spPr>
          <a:xfrm>
            <a:off x="6370475" y="4253675"/>
            <a:ext cx="1220100" cy="370800"/>
          </a:xfrm>
          <a:prstGeom prst="rect">
            <a:avLst/>
          </a:prstGeom>
          <a:noFill/>
          <a:ln>
            <a:noFill/>
          </a:ln>
        </p:spPr>
        <p:txBody>
          <a:bodyPr anchorCtr="0" anchor="t" bIns="91425" lIns="91425" rIns="91425" wrap="square" tIns="91425">
            <a:noAutofit/>
          </a:bodyPr>
          <a:lstStyle/>
          <a:p>
            <a:pPr lvl="0">
              <a:spcBef>
                <a:spcPts val="0"/>
              </a:spcBef>
              <a:buNone/>
            </a:pPr>
            <a:r>
              <a:rPr b="1" lang="en"/>
              <a:t>Total terms:</a:t>
            </a:r>
          </a:p>
        </p:txBody>
      </p:sp>
      <p:sp>
        <p:nvSpPr>
          <p:cNvPr id="81" name="Shape 8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Explaining TF-IDF Parameters</a:t>
            </a:r>
          </a:p>
        </p:txBody>
      </p:sp>
      <p:sp>
        <p:nvSpPr>
          <p:cNvPr id="82" name="Shape 82"/>
          <p:cNvSpPr txBox="1"/>
          <p:nvPr/>
        </p:nvSpPr>
        <p:spPr>
          <a:xfrm>
            <a:off x="616675" y="2840025"/>
            <a:ext cx="3812400" cy="5727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600"/>
              </a:spcAft>
              <a:buClr>
                <a:schemeClr val="dk1"/>
              </a:buClr>
              <a:buSzPct val="61111"/>
              <a:buFont typeface="Arial"/>
              <a:buNone/>
            </a:pPr>
            <a:r>
              <a:rPr b="1" lang="en" sz="1800">
                <a:solidFill>
                  <a:schemeClr val="dk2"/>
                </a:solidFill>
              </a:rPr>
              <a:t>Minimum document frequency = </a:t>
            </a:r>
          </a:p>
          <a:p>
            <a:pPr lvl="0">
              <a:spcBef>
                <a:spcPts val="0"/>
              </a:spcBef>
              <a:buNone/>
            </a:pPr>
            <a:r>
              <a:t/>
            </a:r>
            <a:endParaRPr sz="2300"/>
          </a:p>
        </p:txBody>
      </p:sp>
      <p:sp>
        <p:nvSpPr>
          <p:cNvPr id="83" name="Shape 83"/>
          <p:cNvSpPr txBox="1"/>
          <p:nvPr/>
        </p:nvSpPr>
        <p:spPr>
          <a:xfrm>
            <a:off x="616675" y="2285400"/>
            <a:ext cx="3812400" cy="5727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600"/>
              </a:spcAft>
              <a:buClr>
                <a:schemeClr val="dk1"/>
              </a:buClr>
              <a:buSzPct val="61111"/>
              <a:buFont typeface="Arial"/>
              <a:buNone/>
            </a:pPr>
            <a:r>
              <a:rPr b="1" lang="en" sz="1800">
                <a:solidFill>
                  <a:schemeClr val="dk2"/>
                </a:solidFill>
              </a:rPr>
              <a:t>Maximum document frequency = </a:t>
            </a:r>
          </a:p>
          <a:p>
            <a:pPr lvl="0" rtl="0">
              <a:spcBef>
                <a:spcPts val="0"/>
              </a:spcBef>
              <a:buNone/>
            </a:pPr>
            <a:r>
              <a:t/>
            </a:r>
            <a:endParaRPr b="1" sz="1800">
              <a:solidFill>
                <a:schemeClr val="dk2"/>
              </a:solidFill>
            </a:endParaRPr>
          </a:p>
        </p:txBody>
      </p:sp>
      <p:sp>
        <p:nvSpPr>
          <p:cNvPr id="84" name="Shape 84"/>
          <p:cNvSpPr txBox="1"/>
          <p:nvPr/>
        </p:nvSpPr>
        <p:spPr>
          <a:xfrm>
            <a:off x="4403400" y="2855900"/>
            <a:ext cx="337200" cy="424800"/>
          </a:xfrm>
          <a:prstGeom prst="rect">
            <a:avLst/>
          </a:prstGeom>
          <a:noFill/>
          <a:ln>
            <a:noFill/>
          </a:ln>
        </p:spPr>
        <p:txBody>
          <a:bodyPr anchorCtr="0" anchor="t" bIns="91425" lIns="91425" rIns="91425" wrap="square" tIns="91425">
            <a:noAutofit/>
          </a:bodyPr>
          <a:lstStyle/>
          <a:p>
            <a:pPr lvl="0">
              <a:spcBef>
                <a:spcPts val="0"/>
              </a:spcBef>
              <a:buNone/>
            </a:pPr>
            <a:r>
              <a:rPr lang="en"/>
              <a:t>1</a:t>
            </a:r>
          </a:p>
        </p:txBody>
      </p:sp>
      <p:sp>
        <p:nvSpPr>
          <p:cNvPr id="85" name="Shape 85"/>
          <p:cNvSpPr txBox="1"/>
          <p:nvPr/>
        </p:nvSpPr>
        <p:spPr>
          <a:xfrm>
            <a:off x="4403400" y="2855900"/>
            <a:ext cx="726900" cy="424800"/>
          </a:xfrm>
          <a:prstGeom prst="rect">
            <a:avLst/>
          </a:prstGeom>
          <a:noFill/>
          <a:ln>
            <a:noFill/>
          </a:ln>
        </p:spPr>
        <p:txBody>
          <a:bodyPr anchorCtr="0" anchor="t" bIns="91425" lIns="91425" rIns="91425" wrap="square" tIns="91425">
            <a:noAutofit/>
          </a:bodyPr>
          <a:lstStyle/>
          <a:p>
            <a:pPr lvl="0" rtl="0">
              <a:spcBef>
                <a:spcPts val="0"/>
              </a:spcBef>
              <a:buNone/>
            </a:pPr>
            <a:r>
              <a:rPr lang="en"/>
              <a:t>2</a:t>
            </a:r>
          </a:p>
        </p:txBody>
      </p:sp>
      <p:sp>
        <p:nvSpPr>
          <p:cNvPr id="86" name="Shape 86"/>
          <p:cNvSpPr txBox="1"/>
          <p:nvPr/>
        </p:nvSpPr>
        <p:spPr>
          <a:xfrm>
            <a:off x="4429075" y="2855900"/>
            <a:ext cx="1220100" cy="4248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87" name="Shape 87"/>
          <p:cNvSpPr txBox="1"/>
          <p:nvPr/>
        </p:nvSpPr>
        <p:spPr>
          <a:xfrm>
            <a:off x="4429075" y="2324500"/>
            <a:ext cx="726900" cy="424800"/>
          </a:xfrm>
          <a:prstGeom prst="rect">
            <a:avLst/>
          </a:prstGeom>
          <a:noFill/>
          <a:ln>
            <a:noFill/>
          </a:ln>
        </p:spPr>
        <p:txBody>
          <a:bodyPr anchorCtr="0" anchor="t" bIns="91425" lIns="91425" rIns="91425" wrap="square" tIns="91425">
            <a:noAutofit/>
          </a:bodyPr>
          <a:lstStyle/>
          <a:p>
            <a:pPr lvl="0" rtl="0">
              <a:spcBef>
                <a:spcPts val="0"/>
              </a:spcBef>
              <a:buNone/>
            </a:pPr>
            <a:r>
              <a:rPr lang="en"/>
              <a:t>2</a:t>
            </a:r>
          </a:p>
        </p:txBody>
      </p:sp>
      <p:sp>
        <p:nvSpPr>
          <p:cNvPr id="88" name="Shape 88"/>
          <p:cNvSpPr txBox="1"/>
          <p:nvPr/>
        </p:nvSpPr>
        <p:spPr>
          <a:xfrm>
            <a:off x="4403400" y="2324500"/>
            <a:ext cx="337200" cy="424800"/>
          </a:xfrm>
          <a:prstGeom prst="rect">
            <a:avLst/>
          </a:prstGeom>
          <a:noFill/>
          <a:ln>
            <a:noFill/>
          </a:ln>
        </p:spPr>
        <p:txBody>
          <a:bodyPr anchorCtr="0" anchor="t" bIns="91425" lIns="91425" rIns="91425" wrap="square" tIns="91425">
            <a:noAutofit/>
          </a:bodyPr>
          <a:lstStyle/>
          <a:p>
            <a:pPr lvl="0" rtl="0">
              <a:spcBef>
                <a:spcPts val="0"/>
              </a:spcBef>
              <a:buNone/>
            </a:pPr>
            <a:r>
              <a:rPr lang="en"/>
              <a:t>3</a:t>
            </a:r>
          </a:p>
        </p:txBody>
      </p:sp>
      <p:sp>
        <p:nvSpPr>
          <p:cNvPr id="89" name="Shape 89"/>
          <p:cNvSpPr txBox="1"/>
          <p:nvPr/>
        </p:nvSpPr>
        <p:spPr>
          <a:xfrm>
            <a:off x="616675" y="3412725"/>
            <a:ext cx="1803300" cy="424800"/>
          </a:xfrm>
          <a:prstGeom prst="rect">
            <a:avLst/>
          </a:prstGeom>
          <a:noFill/>
          <a:ln>
            <a:noFill/>
          </a:ln>
        </p:spPr>
        <p:txBody>
          <a:bodyPr anchorCtr="0" anchor="t" bIns="91425" lIns="91425" rIns="91425" wrap="square" tIns="91425">
            <a:noAutofit/>
          </a:bodyPr>
          <a:lstStyle/>
          <a:p>
            <a:pPr lvl="0">
              <a:spcBef>
                <a:spcPts val="0"/>
              </a:spcBef>
              <a:buNone/>
            </a:pPr>
            <a:r>
              <a:rPr b="1" lang="en" sz="1800">
                <a:solidFill>
                  <a:schemeClr val="dk2"/>
                </a:solidFill>
              </a:rPr>
              <a:t>N-gram Size:</a:t>
            </a:r>
          </a:p>
        </p:txBody>
      </p:sp>
      <p:sp>
        <p:nvSpPr>
          <p:cNvPr id="90" name="Shape 90"/>
          <p:cNvSpPr txBox="1"/>
          <p:nvPr/>
        </p:nvSpPr>
        <p:spPr>
          <a:xfrm>
            <a:off x="2453650" y="3446425"/>
            <a:ext cx="1220100" cy="424800"/>
          </a:xfrm>
          <a:prstGeom prst="rect">
            <a:avLst/>
          </a:prstGeom>
          <a:noFill/>
          <a:ln>
            <a:noFill/>
          </a:ln>
        </p:spPr>
        <p:txBody>
          <a:bodyPr anchorCtr="0" anchor="t" bIns="91425" lIns="91425" rIns="91425" wrap="square" tIns="91425">
            <a:noAutofit/>
          </a:bodyPr>
          <a:lstStyle/>
          <a:p>
            <a:pPr lvl="0" rtl="0">
              <a:spcBef>
                <a:spcPts val="0"/>
              </a:spcBef>
              <a:buClr>
                <a:schemeClr val="dk1"/>
              </a:buClr>
              <a:buSzPct val="78571"/>
              <a:buFont typeface="Arial"/>
              <a:buNone/>
            </a:pPr>
            <a:r>
              <a:rPr lang="en">
                <a:solidFill>
                  <a:schemeClr val="dk1"/>
                </a:solidFill>
              </a:rPr>
              <a:t>1</a:t>
            </a:r>
          </a:p>
        </p:txBody>
      </p:sp>
      <p:sp>
        <p:nvSpPr>
          <p:cNvPr id="91" name="Shape 91"/>
          <p:cNvSpPr txBox="1"/>
          <p:nvPr/>
        </p:nvSpPr>
        <p:spPr>
          <a:xfrm>
            <a:off x="2453650" y="3446425"/>
            <a:ext cx="634800" cy="424800"/>
          </a:xfrm>
          <a:prstGeom prst="rect">
            <a:avLst/>
          </a:prstGeom>
          <a:noFill/>
          <a:ln>
            <a:noFill/>
          </a:ln>
        </p:spPr>
        <p:txBody>
          <a:bodyPr anchorCtr="0" anchor="t" bIns="91425" lIns="91425" rIns="91425" wrap="square" tIns="91425">
            <a:noAutofit/>
          </a:bodyPr>
          <a:lstStyle/>
          <a:p>
            <a:pPr lvl="0" rtl="0">
              <a:spcBef>
                <a:spcPts val="0"/>
              </a:spcBef>
              <a:buNone/>
            </a:pPr>
            <a:r>
              <a:rPr lang="en"/>
              <a:t>2</a:t>
            </a:r>
          </a:p>
        </p:txBody>
      </p:sp>
      <p:sp>
        <p:nvSpPr>
          <p:cNvPr id="92" name="Shape 92"/>
          <p:cNvSpPr txBox="1"/>
          <p:nvPr/>
        </p:nvSpPr>
        <p:spPr>
          <a:xfrm>
            <a:off x="2453650" y="3434188"/>
            <a:ext cx="337200" cy="424800"/>
          </a:xfrm>
          <a:prstGeom prst="rect">
            <a:avLst/>
          </a:prstGeom>
          <a:noFill/>
          <a:ln>
            <a:noFill/>
          </a:ln>
        </p:spPr>
        <p:txBody>
          <a:bodyPr anchorCtr="0" anchor="t" bIns="91425" lIns="91425" rIns="91425" wrap="square" tIns="91425">
            <a:noAutofit/>
          </a:bodyPr>
          <a:lstStyle/>
          <a:p>
            <a:pPr lvl="0" rtl="0">
              <a:spcBef>
                <a:spcPts val="0"/>
              </a:spcBef>
              <a:buNone/>
            </a:pPr>
            <a:r>
              <a:rPr lang="en"/>
              <a:t>3</a:t>
            </a:r>
          </a:p>
        </p:txBody>
      </p:sp>
      <p:sp>
        <p:nvSpPr>
          <p:cNvPr id="93" name="Shape 93"/>
          <p:cNvSpPr txBox="1"/>
          <p:nvPr/>
        </p:nvSpPr>
        <p:spPr>
          <a:xfrm>
            <a:off x="694350" y="1253850"/>
            <a:ext cx="7590600" cy="330300"/>
          </a:xfrm>
          <a:prstGeom prst="rect">
            <a:avLst/>
          </a:prstGeom>
          <a:noFill/>
          <a:ln>
            <a:noFill/>
          </a:ln>
        </p:spPr>
        <p:txBody>
          <a:bodyPr anchorCtr="0" anchor="t" bIns="91425" lIns="91425" rIns="91425" wrap="square" tIns="91425">
            <a:noAutofit/>
          </a:bodyPr>
          <a:lstStyle/>
          <a:p>
            <a:pPr lvl="0">
              <a:spcBef>
                <a:spcPts val="0"/>
              </a:spcBef>
              <a:buNone/>
            </a:pPr>
            <a:r>
              <a:rPr b="1" lang="en"/>
              <a:t>The quick brown fox jumps over the lazy dog.</a:t>
            </a:r>
          </a:p>
        </p:txBody>
      </p:sp>
      <p:sp>
        <p:nvSpPr>
          <p:cNvPr id="94" name="Shape 94"/>
          <p:cNvSpPr txBox="1"/>
          <p:nvPr/>
        </p:nvSpPr>
        <p:spPr>
          <a:xfrm>
            <a:off x="694350" y="1584150"/>
            <a:ext cx="7590600" cy="269700"/>
          </a:xfrm>
          <a:prstGeom prst="rect">
            <a:avLst/>
          </a:prstGeom>
          <a:noFill/>
          <a:ln>
            <a:noFill/>
          </a:ln>
        </p:spPr>
        <p:txBody>
          <a:bodyPr anchorCtr="0" anchor="t" bIns="91425" lIns="91425" rIns="91425" wrap="square" tIns="91425">
            <a:noAutofit/>
          </a:bodyPr>
          <a:lstStyle/>
          <a:p>
            <a:pPr lvl="0">
              <a:spcBef>
                <a:spcPts val="0"/>
              </a:spcBef>
              <a:buNone/>
            </a:pPr>
            <a:r>
              <a:rPr b="1" lang="en"/>
              <a:t>The fast brown fox hurdles the cute dog.</a:t>
            </a:r>
          </a:p>
        </p:txBody>
      </p:sp>
      <p:sp>
        <p:nvSpPr>
          <p:cNvPr id="95" name="Shape 95"/>
          <p:cNvSpPr txBox="1"/>
          <p:nvPr/>
        </p:nvSpPr>
        <p:spPr>
          <a:xfrm>
            <a:off x="700375" y="1887600"/>
            <a:ext cx="7590600" cy="330300"/>
          </a:xfrm>
          <a:prstGeom prst="rect">
            <a:avLst/>
          </a:prstGeom>
          <a:noFill/>
          <a:ln>
            <a:noFill/>
          </a:ln>
        </p:spPr>
        <p:txBody>
          <a:bodyPr anchorCtr="0" anchor="t" bIns="91425" lIns="91425" rIns="91425" wrap="square" tIns="91425">
            <a:noAutofit/>
          </a:bodyPr>
          <a:lstStyle/>
          <a:p>
            <a:pPr lvl="0">
              <a:spcBef>
                <a:spcPts val="0"/>
              </a:spcBef>
              <a:buNone/>
            </a:pPr>
            <a:r>
              <a:rPr b="1" lang="en"/>
              <a:t>The fast fox hurdles the cute dog.</a:t>
            </a:r>
          </a:p>
        </p:txBody>
      </p:sp>
      <p:sp>
        <p:nvSpPr>
          <p:cNvPr id="96" name="Shape 96"/>
          <p:cNvSpPr txBox="1"/>
          <p:nvPr/>
        </p:nvSpPr>
        <p:spPr>
          <a:xfrm>
            <a:off x="694350" y="1253850"/>
            <a:ext cx="6858300" cy="330300"/>
          </a:xfrm>
          <a:prstGeom prst="rect">
            <a:avLst/>
          </a:prstGeom>
          <a:noFill/>
          <a:ln>
            <a:noFill/>
          </a:ln>
        </p:spPr>
        <p:txBody>
          <a:bodyPr anchorCtr="0" anchor="t" bIns="91425" lIns="91425" rIns="91425" wrap="square" tIns="91425">
            <a:noAutofit/>
          </a:bodyPr>
          <a:lstStyle/>
          <a:p>
            <a:pPr lvl="0" rtl="0">
              <a:spcBef>
                <a:spcPts val="0"/>
              </a:spcBef>
              <a:buNone/>
            </a:pPr>
            <a:r>
              <a:rPr b="1" lang="en"/>
              <a:t>The </a:t>
            </a:r>
            <a:r>
              <a:rPr lang="en" strike="sngStrike"/>
              <a:t>quick</a:t>
            </a:r>
            <a:r>
              <a:rPr lang="en"/>
              <a:t> </a:t>
            </a:r>
            <a:r>
              <a:rPr b="1" lang="en"/>
              <a:t>brown fox </a:t>
            </a:r>
            <a:r>
              <a:rPr lang="en" strike="sngStrike"/>
              <a:t>jumps</a:t>
            </a:r>
            <a:r>
              <a:rPr lang="en"/>
              <a:t> </a:t>
            </a:r>
            <a:r>
              <a:rPr b="1" lang="en"/>
              <a:t>over the </a:t>
            </a:r>
            <a:r>
              <a:rPr lang="en" strike="sngStrike"/>
              <a:t>lazy</a:t>
            </a:r>
            <a:r>
              <a:rPr lang="en"/>
              <a:t> </a:t>
            </a:r>
            <a:r>
              <a:rPr b="1" lang="en"/>
              <a:t>dog</a:t>
            </a:r>
            <a:r>
              <a:rPr lang="en"/>
              <a:t>.</a:t>
            </a:r>
          </a:p>
        </p:txBody>
      </p:sp>
      <p:sp>
        <p:nvSpPr>
          <p:cNvPr id="97" name="Shape 97"/>
          <p:cNvSpPr txBox="1"/>
          <p:nvPr/>
        </p:nvSpPr>
        <p:spPr>
          <a:xfrm>
            <a:off x="700375" y="1253838"/>
            <a:ext cx="5769000" cy="330300"/>
          </a:xfrm>
          <a:prstGeom prst="rect">
            <a:avLst/>
          </a:prstGeom>
          <a:noFill/>
          <a:ln>
            <a:noFill/>
          </a:ln>
        </p:spPr>
        <p:txBody>
          <a:bodyPr anchorCtr="0" anchor="t" bIns="91425" lIns="91425" rIns="91425" wrap="square" tIns="91425">
            <a:noAutofit/>
          </a:bodyPr>
          <a:lstStyle/>
          <a:p>
            <a:pPr lvl="0" rtl="0">
              <a:spcBef>
                <a:spcPts val="0"/>
              </a:spcBef>
              <a:buNone/>
            </a:pPr>
            <a:r>
              <a:rPr lang="en" strike="sngStrike"/>
              <a:t>The</a:t>
            </a:r>
            <a:r>
              <a:rPr lang="en"/>
              <a:t> </a:t>
            </a:r>
            <a:r>
              <a:rPr b="1" lang="en"/>
              <a:t>quick brown </a:t>
            </a:r>
            <a:r>
              <a:rPr lang="en" strike="sngStrike"/>
              <a:t>fox</a:t>
            </a:r>
            <a:r>
              <a:rPr lang="en"/>
              <a:t> </a:t>
            </a:r>
            <a:r>
              <a:rPr b="1" lang="en"/>
              <a:t>jumps over </a:t>
            </a:r>
            <a:r>
              <a:rPr lang="en" strike="sngStrike"/>
              <a:t>the</a:t>
            </a:r>
            <a:r>
              <a:rPr lang="en"/>
              <a:t> </a:t>
            </a:r>
            <a:r>
              <a:rPr b="1" lang="en"/>
              <a:t>lazy </a:t>
            </a:r>
            <a:r>
              <a:rPr lang="en" strike="sngStrike"/>
              <a:t>dog</a:t>
            </a:r>
            <a:r>
              <a:rPr b="1" lang="en"/>
              <a:t>.</a:t>
            </a:r>
          </a:p>
        </p:txBody>
      </p:sp>
      <p:sp>
        <p:nvSpPr>
          <p:cNvPr id="98" name="Shape 98"/>
          <p:cNvSpPr txBox="1"/>
          <p:nvPr/>
        </p:nvSpPr>
        <p:spPr>
          <a:xfrm>
            <a:off x="694350" y="1601025"/>
            <a:ext cx="6943500" cy="269700"/>
          </a:xfrm>
          <a:prstGeom prst="rect">
            <a:avLst/>
          </a:prstGeom>
          <a:noFill/>
          <a:ln>
            <a:noFill/>
          </a:ln>
        </p:spPr>
        <p:txBody>
          <a:bodyPr anchorCtr="0" anchor="t" bIns="91425" lIns="91425" rIns="91425" wrap="square" tIns="91425">
            <a:noAutofit/>
          </a:bodyPr>
          <a:lstStyle/>
          <a:p>
            <a:pPr lvl="0" rtl="0">
              <a:spcBef>
                <a:spcPts val="0"/>
              </a:spcBef>
              <a:buNone/>
            </a:pPr>
            <a:r>
              <a:rPr lang="en" strike="sngStrike"/>
              <a:t>The</a:t>
            </a:r>
            <a:r>
              <a:rPr lang="en"/>
              <a:t> </a:t>
            </a:r>
            <a:r>
              <a:rPr b="1" lang="en"/>
              <a:t>fast brown </a:t>
            </a:r>
            <a:r>
              <a:rPr lang="en" strike="sngStrike"/>
              <a:t>fox</a:t>
            </a:r>
            <a:r>
              <a:rPr lang="en"/>
              <a:t> </a:t>
            </a:r>
            <a:r>
              <a:rPr b="1" lang="en"/>
              <a:t>hurdles </a:t>
            </a:r>
            <a:r>
              <a:rPr lang="en" strike="sngStrike"/>
              <a:t>the</a:t>
            </a:r>
            <a:r>
              <a:rPr b="1" lang="en"/>
              <a:t> cute </a:t>
            </a:r>
            <a:r>
              <a:rPr lang="en" strike="sngStrike"/>
              <a:t>dog</a:t>
            </a:r>
            <a:r>
              <a:rPr b="1" lang="en"/>
              <a:t>.</a:t>
            </a:r>
          </a:p>
        </p:txBody>
      </p:sp>
      <p:sp>
        <p:nvSpPr>
          <p:cNvPr id="99" name="Shape 99"/>
          <p:cNvSpPr txBox="1"/>
          <p:nvPr/>
        </p:nvSpPr>
        <p:spPr>
          <a:xfrm>
            <a:off x="694350" y="1904475"/>
            <a:ext cx="5837700" cy="330300"/>
          </a:xfrm>
          <a:prstGeom prst="rect">
            <a:avLst/>
          </a:prstGeom>
          <a:noFill/>
          <a:ln>
            <a:noFill/>
          </a:ln>
        </p:spPr>
        <p:txBody>
          <a:bodyPr anchorCtr="0" anchor="t" bIns="91425" lIns="91425" rIns="91425" wrap="square" tIns="91425">
            <a:noAutofit/>
          </a:bodyPr>
          <a:lstStyle/>
          <a:p>
            <a:pPr lvl="0" rtl="0">
              <a:spcBef>
                <a:spcPts val="0"/>
              </a:spcBef>
              <a:buNone/>
            </a:pPr>
            <a:r>
              <a:rPr lang="en" strike="sngStrike"/>
              <a:t>The</a:t>
            </a:r>
            <a:r>
              <a:rPr b="1" lang="en"/>
              <a:t> fast </a:t>
            </a:r>
            <a:r>
              <a:rPr lang="en" strike="sngStrike"/>
              <a:t>fox</a:t>
            </a:r>
            <a:r>
              <a:rPr b="1" lang="en"/>
              <a:t> hurdles </a:t>
            </a:r>
            <a:r>
              <a:rPr lang="en" strike="sngStrike"/>
              <a:t>the</a:t>
            </a:r>
            <a:r>
              <a:rPr b="1" lang="en"/>
              <a:t> cute </a:t>
            </a:r>
            <a:r>
              <a:rPr lang="en" strike="sngStrike"/>
              <a:t>dog</a:t>
            </a:r>
            <a:r>
              <a:rPr lang="en"/>
              <a:t>.</a:t>
            </a:r>
          </a:p>
        </p:txBody>
      </p:sp>
      <p:sp>
        <p:nvSpPr>
          <p:cNvPr id="100" name="Shape 100"/>
          <p:cNvSpPr txBox="1"/>
          <p:nvPr/>
        </p:nvSpPr>
        <p:spPr>
          <a:xfrm>
            <a:off x="757975" y="3880450"/>
            <a:ext cx="5653800" cy="330300"/>
          </a:xfrm>
          <a:prstGeom prst="rect">
            <a:avLst/>
          </a:prstGeom>
          <a:noFill/>
          <a:ln>
            <a:noFill/>
          </a:ln>
        </p:spPr>
        <p:txBody>
          <a:bodyPr anchorCtr="0" anchor="t" bIns="91425" lIns="91425" rIns="91425" wrap="square" tIns="91425">
            <a:noAutofit/>
          </a:bodyPr>
          <a:lstStyle/>
          <a:p>
            <a:pPr lvl="0">
              <a:spcBef>
                <a:spcPts val="0"/>
              </a:spcBef>
              <a:buNone/>
            </a:pPr>
            <a:r>
              <a:rPr b="1" lang="en"/>
              <a:t>The quick fast brown fox jumps hurdles over lazy cute dog</a:t>
            </a:r>
          </a:p>
        </p:txBody>
      </p:sp>
      <p:sp>
        <p:nvSpPr>
          <p:cNvPr id="101" name="Shape 101"/>
          <p:cNvSpPr txBox="1"/>
          <p:nvPr/>
        </p:nvSpPr>
        <p:spPr>
          <a:xfrm>
            <a:off x="827800" y="4096213"/>
            <a:ext cx="5392800" cy="478500"/>
          </a:xfrm>
          <a:prstGeom prst="rect">
            <a:avLst/>
          </a:prstGeom>
          <a:noFill/>
          <a:ln>
            <a:noFill/>
          </a:ln>
        </p:spPr>
        <p:txBody>
          <a:bodyPr anchorCtr="0" anchor="t" bIns="91425" lIns="91425" rIns="91425" wrap="square" tIns="91425">
            <a:noAutofit/>
          </a:bodyPr>
          <a:lstStyle/>
          <a:p>
            <a:pPr lvl="0" rtl="0">
              <a:spcBef>
                <a:spcPts val="0"/>
              </a:spcBef>
              <a:buNone/>
            </a:pPr>
            <a:r>
              <a:rPr b="1" lang="en"/>
              <a:t>6       1        2       2       3       1          2           1     1      2       3</a:t>
            </a:r>
          </a:p>
        </p:txBody>
      </p:sp>
      <p:sp>
        <p:nvSpPr>
          <p:cNvPr id="102" name="Shape 102"/>
          <p:cNvSpPr txBox="1"/>
          <p:nvPr/>
        </p:nvSpPr>
        <p:spPr>
          <a:xfrm>
            <a:off x="644700" y="3957900"/>
            <a:ext cx="8244300" cy="330300"/>
          </a:xfrm>
          <a:prstGeom prst="rect">
            <a:avLst/>
          </a:prstGeom>
          <a:noFill/>
          <a:ln>
            <a:noFill/>
          </a:ln>
        </p:spPr>
        <p:txBody>
          <a:bodyPr anchorCtr="0" anchor="t" bIns="91425" lIns="91425" rIns="91425" wrap="square" tIns="91425">
            <a:noAutofit/>
          </a:bodyPr>
          <a:lstStyle/>
          <a:p>
            <a:pPr lvl="0">
              <a:spcBef>
                <a:spcPts val="0"/>
              </a:spcBef>
              <a:buNone/>
            </a:pPr>
            <a:r>
              <a:rPr lang="en" sz="600"/>
              <a:t>The quick        quick brown</a:t>
            </a:r>
            <a:r>
              <a:rPr lang="en" sz="600">
                <a:solidFill>
                  <a:schemeClr val="dk1"/>
                </a:solidFill>
              </a:rPr>
              <a:t>        </a:t>
            </a:r>
            <a:r>
              <a:rPr lang="en" sz="600"/>
              <a:t>brown fox</a:t>
            </a:r>
            <a:r>
              <a:rPr lang="en" sz="600">
                <a:solidFill>
                  <a:schemeClr val="dk1"/>
                </a:solidFill>
              </a:rPr>
              <a:t>        </a:t>
            </a:r>
            <a:r>
              <a:rPr lang="en" sz="600"/>
              <a:t>fox jumps</a:t>
            </a:r>
            <a:r>
              <a:rPr lang="en" sz="600">
                <a:solidFill>
                  <a:schemeClr val="dk1"/>
                </a:solidFill>
              </a:rPr>
              <a:t>        </a:t>
            </a:r>
            <a:r>
              <a:rPr lang="en" sz="600"/>
              <a:t>jumps over</a:t>
            </a:r>
            <a:r>
              <a:rPr lang="en" sz="600">
                <a:solidFill>
                  <a:schemeClr val="dk1"/>
                </a:solidFill>
              </a:rPr>
              <a:t>        </a:t>
            </a:r>
            <a:r>
              <a:rPr lang="en" sz="600"/>
              <a:t>over the </a:t>
            </a:r>
            <a:r>
              <a:rPr lang="en" sz="600">
                <a:solidFill>
                  <a:schemeClr val="dk1"/>
                </a:solidFill>
              </a:rPr>
              <a:t>        </a:t>
            </a:r>
            <a:r>
              <a:rPr lang="en" sz="600"/>
              <a:t>the lazy</a:t>
            </a:r>
            <a:r>
              <a:rPr lang="en" sz="600">
                <a:solidFill>
                  <a:schemeClr val="dk1"/>
                </a:solidFill>
              </a:rPr>
              <a:t>        </a:t>
            </a:r>
            <a:r>
              <a:rPr lang="en" sz="600"/>
              <a:t>lazy dog</a:t>
            </a:r>
            <a:r>
              <a:rPr lang="en" sz="600">
                <a:solidFill>
                  <a:schemeClr val="dk1"/>
                </a:solidFill>
              </a:rPr>
              <a:t>        </a:t>
            </a:r>
            <a:r>
              <a:rPr lang="en" sz="600"/>
              <a:t>The fast</a:t>
            </a:r>
            <a:r>
              <a:rPr lang="en" sz="600">
                <a:solidFill>
                  <a:schemeClr val="dk1"/>
                </a:solidFill>
              </a:rPr>
              <a:t>        </a:t>
            </a:r>
            <a:r>
              <a:rPr lang="en" sz="600"/>
              <a:t>fast brown</a:t>
            </a:r>
            <a:r>
              <a:rPr lang="en" sz="600">
                <a:solidFill>
                  <a:schemeClr val="dk1"/>
                </a:solidFill>
              </a:rPr>
              <a:t>        </a:t>
            </a:r>
            <a:r>
              <a:rPr lang="en" sz="600"/>
              <a:t>fox hurdles</a:t>
            </a:r>
            <a:r>
              <a:rPr lang="en" sz="600">
                <a:solidFill>
                  <a:schemeClr val="dk1"/>
                </a:solidFill>
              </a:rPr>
              <a:t>        </a:t>
            </a:r>
            <a:r>
              <a:rPr lang="en" sz="600"/>
              <a:t>hurdles the</a:t>
            </a:r>
            <a:r>
              <a:rPr lang="en" sz="600">
                <a:solidFill>
                  <a:schemeClr val="dk1"/>
                </a:solidFill>
              </a:rPr>
              <a:t>        </a:t>
            </a:r>
            <a:r>
              <a:rPr lang="en" sz="600"/>
              <a:t>the cute</a:t>
            </a:r>
            <a:r>
              <a:rPr lang="en" sz="600">
                <a:solidFill>
                  <a:schemeClr val="dk1"/>
                </a:solidFill>
              </a:rPr>
              <a:t>        </a:t>
            </a:r>
            <a:r>
              <a:rPr lang="en" sz="600"/>
              <a:t>cute dog</a:t>
            </a:r>
            <a:r>
              <a:rPr lang="en" sz="600">
                <a:solidFill>
                  <a:schemeClr val="dk1"/>
                </a:solidFill>
              </a:rPr>
              <a:t>        </a:t>
            </a:r>
            <a:r>
              <a:rPr lang="en" sz="600"/>
              <a:t>fast fox         </a:t>
            </a:r>
          </a:p>
        </p:txBody>
      </p:sp>
      <p:sp>
        <p:nvSpPr>
          <p:cNvPr id="103" name="Shape 103"/>
          <p:cNvSpPr txBox="1"/>
          <p:nvPr/>
        </p:nvSpPr>
        <p:spPr>
          <a:xfrm>
            <a:off x="7552650" y="4253675"/>
            <a:ext cx="552900" cy="269700"/>
          </a:xfrm>
          <a:prstGeom prst="rect">
            <a:avLst/>
          </a:prstGeom>
          <a:noFill/>
          <a:ln>
            <a:noFill/>
          </a:ln>
        </p:spPr>
        <p:txBody>
          <a:bodyPr anchorCtr="0" anchor="t" bIns="91425" lIns="91425" rIns="91425" wrap="square" tIns="91425">
            <a:noAutofit/>
          </a:bodyPr>
          <a:lstStyle/>
          <a:p>
            <a:pPr lvl="0">
              <a:spcBef>
                <a:spcPts val="0"/>
              </a:spcBef>
              <a:buNone/>
            </a:pPr>
            <a:r>
              <a:rPr b="1" lang="en"/>
              <a:t>11</a:t>
            </a:r>
          </a:p>
        </p:txBody>
      </p:sp>
      <p:sp>
        <p:nvSpPr>
          <p:cNvPr id="104" name="Shape 104"/>
          <p:cNvSpPr txBox="1"/>
          <p:nvPr/>
        </p:nvSpPr>
        <p:spPr>
          <a:xfrm>
            <a:off x="757975" y="4125775"/>
            <a:ext cx="7206300" cy="195600"/>
          </a:xfrm>
          <a:prstGeom prst="rect">
            <a:avLst/>
          </a:prstGeom>
          <a:noFill/>
          <a:ln>
            <a:noFill/>
          </a:ln>
        </p:spPr>
        <p:txBody>
          <a:bodyPr anchorCtr="0" anchor="t" bIns="91425" lIns="91425" rIns="91425" wrap="square" tIns="91425">
            <a:noAutofit/>
          </a:bodyPr>
          <a:lstStyle/>
          <a:p>
            <a:pPr lvl="0">
              <a:spcBef>
                <a:spcPts val="0"/>
              </a:spcBef>
              <a:buNone/>
            </a:pPr>
            <a:r>
              <a:rPr lang="en" sz="600"/>
              <a:t>1 	   1	       2	         1 	             1	                1	               1 	               1 	               2 	               1 	                   2 	2 	   2 	   2                    1 		</a:t>
            </a:r>
          </a:p>
        </p:txBody>
      </p:sp>
      <p:sp>
        <p:nvSpPr>
          <p:cNvPr id="105" name="Shape 105"/>
          <p:cNvSpPr txBox="1"/>
          <p:nvPr/>
        </p:nvSpPr>
        <p:spPr>
          <a:xfrm>
            <a:off x="7552650" y="4253675"/>
            <a:ext cx="552900" cy="269700"/>
          </a:xfrm>
          <a:prstGeom prst="rect">
            <a:avLst/>
          </a:prstGeom>
          <a:noFill/>
          <a:ln>
            <a:noFill/>
          </a:ln>
        </p:spPr>
        <p:txBody>
          <a:bodyPr anchorCtr="0" anchor="t" bIns="91425" lIns="91425" rIns="91425" wrap="square" tIns="91425">
            <a:noAutofit/>
          </a:bodyPr>
          <a:lstStyle/>
          <a:p>
            <a:pPr lvl="0" rtl="0">
              <a:spcBef>
                <a:spcPts val="0"/>
              </a:spcBef>
              <a:buNone/>
            </a:pPr>
            <a:r>
              <a:rPr b="1" lang="en"/>
              <a:t>15</a:t>
            </a:r>
          </a:p>
        </p:txBody>
      </p:sp>
      <p:sp>
        <p:nvSpPr>
          <p:cNvPr id="106" name="Shape 106"/>
          <p:cNvSpPr txBox="1"/>
          <p:nvPr/>
        </p:nvSpPr>
        <p:spPr>
          <a:xfrm>
            <a:off x="491050" y="3957900"/>
            <a:ext cx="8764800" cy="330300"/>
          </a:xfrm>
          <a:prstGeom prst="rect">
            <a:avLst/>
          </a:prstGeom>
          <a:noFill/>
          <a:ln>
            <a:noFill/>
          </a:ln>
        </p:spPr>
        <p:txBody>
          <a:bodyPr anchorCtr="0" anchor="t" bIns="91425" lIns="91425" rIns="91425" wrap="square" tIns="91425">
            <a:noAutofit/>
          </a:bodyPr>
          <a:lstStyle/>
          <a:p>
            <a:pPr lvl="0">
              <a:spcBef>
                <a:spcPts val="0"/>
              </a:spcBef>
              <a:buNone/>
            </a:pPr>
            <a:r>
              <a:rPr lang="en" sz="600"/>
              <a:t>The quick brown</a:t>
            </a:r>
            <a:r>
              <a:rPr lang="en" sz="600">
                <a:solidFill>
                  <a:schemeClr val="dk1"/>
                </a:solidFill>
              </a:rPr>
              <a:t>    quick brown fox    brown fox jumps     fox jumps over     over the lazy     the lazy dog     the fast brown     fast brown fox     brown fox hurdles     fox hurdles the     hurdles the cute     the cute dog     the fast fox     fast fox hurdles        </a:t>
            </a:r>
          </a:p>
        </p:txBody>
      </p:sp>
      <p:sp>
        <p:nvSpPr>
          <p:cNvPr id="107" name="Shape 107"/>
          <p:cNvSpPr txBox="1"/>
          <p:nvPr/>
        </p:nvSpPr>
        <p:spPr>
          <a:xfrm>
            <a:off x="491050" y="3984900"/>
            <a:ext cx="8244300" cy="1551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108" name="Shape 108"/>
          <p:cNvSpPr txBox="1"/>
          <p:nvPr/>
        </p:nvSpPr>
        <p:spPr>
          <a:xfrm>
            <a:off x="644700" y="4173025"/>
            <a:ext cx="8244300" cy="101100"/>
          </a:xfrm>
          <a:prstGeom prst="rect">
            <a:avLst/>
          </a:prstGeom>
          <a:noFill/>
          <a:ln>
            <a:noFill/>
          </a:ln>
        </p:spPr>
        <p:txBody>
          <a:bodyPr anchorCtr="0" anchor="t" bIns="91425" lIns="91425" rIns="91425" wrap="square" tIns="91425">
            <a:noAutofit/>
          </a:bodyPr>
          <a:lstStyle/>
          <a:p>
            <a:pPr lvl="0">
              <a:spcBef>
                <a:spcPts val="0"/>
              </a:spcBef>
              <a:buNone/>
            </a:pPr>
            <a:r>
              <a:rPr lang="en" sz="600"/>
              <a:t>1	           1 		1 	     1 	           1 	                 1 		1 	    1 	            1 		2 	         2 	                 2 	                  1  	1</a:t>
            </a:r>
          </a:p>
        </p:txBody>
      </p:sp>
      <p:sp>
        <p:nvSpPr>
          <p:cNvPr id="109" name="Shape 109"/>
          <p:cNvSpPr txBox="1"/>
          <p:nvPr/>
        </p:nvSpPr>
        <p:spPr>
          <a:xfrm>
            <a:off x="7552650" y="4252100"/>
            <a:ext cx="552900" cy="155100"/>
          </a:xfrm>
          <a:prstGeom prst="rect">
            <a:avLst/>
          </a:prstGeom>
          <a:noFill/>
          <a:ln>
            <a:noFill/>
          </a:ln>
        </p:spPr>
        <p:txBody>
          <a:bodyPr anchorCtr="0" anchor="t" bIns="91425" lIns="91425" rIns="91425" wrap="square" tIns="91425">
            <a:noAutofit/>
          </a:bodyPr>
          <a:lstStyle/>
          <a:p>
            <a:pPr lvl="0">
              <a:spcBef>
                <a:spcPts val="0"/>
              </a:spcBef>
              <a:buNone/>
            </a:pPr>
            <a:r>
              <a:rPr b="1" lang="en"/>
              <a:t>14</a:t>
            </a:r>
          </a:p>
        </p:txBody>
      </p:sp>
      <p:sp>
        <p:nvSpPr>
          <p:cNvPr id="110" name="Shape 110"/>
          <p:cNvSpPr txBox="1"/>
          <p:nvPr/>
        </p:nvSpPr>
        <p:spPr>
          <a:xfrm>
            <a:off x="6191250" y="4519300"/>
            <a:ext cx="1446600" cy="370800"/>
          </a:xfrm>
          <a:prstGeom prst="rect">
            <a:avLst/>
          </a:prstGeom>
          <a:noFill/>
          <a:ln>
            <a:noFill/>
          </a:ln>
        </p:spPr>
        <p:txBody>
          <a:bodyPr anchorCtr="0" anchor="t" bIns="91425" lIns="91425" rIns="91425" wrap="square" tIns="91425">
            <a:noAutofit/>
          </a:bodyPr>
          <a:lstStyle/>
          <a:p>
            <a:pPr lvl="0" rtl="0">
              <a:spcBef>
                <a:spcPts val="0"/>
              </a:spcBef>
              <a:buNone/>
            </a:pPr>
            <a:r>
              <a:rPr b="1" lang="en"/>
              <a:t>Feature count:</a:t>
            </a:r>
          </a:p>
        </p:txBody>
      </p:sp>
      <p:sp>
        <p:nvSpPr>
          <p:cNvPr id="111" name="Shape 111"/>
          <p:cNvSpPr txBox="1"/>
          <p:nvPr/>
        </p:nvSpPr>
        <p:spPr>
          <a:xfrm>
            <a:off x="7552650" y="4519300"/>
            <a:ext cx="552900" cy="330300"/>
          </a:xfrm>
          <a:prstGeom prst="rect">
            <a:avLst/>
          </a:prstGeom>
          <a:noFill/>
          <a:ln>
            <a:noFill/>
          </a:ln>
        </p:spPr>
        <p:txBody>
          <a:bodyPr anchorCtr="0" anchor="t" bIns="91425" lIns="91425" rIns="91425" wrap="square" tIns="91425">
            <a:noAutofit/>
          </a:bodyPr>
          <a:lstStyle/>
          <a:p>
            <a:pPr lvl="0">
              <a:spcBef>
                <a:spcPts val="0"/>
              </a:spcBef>
              <a:buNone/>
            </a:pPr>
            <a:r>
              <a:rPr lang="en"/>
              <a:t>24</a:t>
            </a:r>
          </a:p>
        </p:txBody>
      </p:sp>
      <p:sp>
        <p:nvSpPr>
          <p:cNvPr id="112" name="Shape 112"/>
          <p:cNvSpPr txBox="1"/>
          <p:nvPr/>
        </p:nvSpPr>
        <p:spPr>
          <a:xfrm>
            <a:off x="7552650" y="4519300"/>
            <a:ext cx="552900" cy="330300"/>
          </a:xfrm>
          <a:prstGeom prst="rect">
            <a:avLst/>
          </a:prstGeom>
          <a:noFill/>
          <a:ln>
            <a:noFill/>
          </a:ln>
        </p:spPr>
        <p:txBody>
          <a:bodyPr anchorCtr="0" anchor="t" bIns="91425" lIns="91425" rIns="91425" wrap="square" tIns="91425">
            <a:noAutofit/>
          </a:bodyPr>
          <a:lstStyle/>
          <a:p>
            <a:pPr lvl="0" rtl="0">
              <a:spcBef>
                <a:spcPts val="0"/>
              </a:spcBef>
              <a:buNone/>
            </a:pPr>
            <a:r>
              <a:rPr lang="en"/>
              <a:t>21</a:t>
            </a:r>
          </a:p>
        </p:txBody>
      </p:sp>
      <p:sp>
        <p:nvSpPr>
          <p:cNvPr id="113" name="Shape 113"/>
          <p:cNvSpPr txBox="1"/>
          <p:nvPr/>
        </p:nvSpPr>
        <p:spPr>
          <a:xfrm>
            <a:off x="7552650" y="4519300"/>
            <a:ext cx="552900" cy="330300"/>
          </a:xfrm>
          <a:prstGeom prst="rect">
            <a:avLst/>
          </a:prstGeom>
          <a:noFill/>
          <a:ln>
            <a:noFill/>
          </a:ln>
        </p:spPr>
        <p:txBody>
          <a:bodyPr anchorCtr="0" anchor="t" bIns="91425" lIns="91425" rIns="91425" wrap="square" tIns="91425">
            <a:noAutofit/>
          </a:bodyPr>
          <a:lstStyle/>
          <a:p>
            <a:pPr lvl="0" rtl="0">
              <a:spcBef>
                <a:spcPts val="0"/>
              </a:spcBef>
              <a:buNone/>
            </a:pPr>
            <a:r>
              <a:rPr lang="en"/>
              <a:t>17</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8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9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8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9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8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9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9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9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8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9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9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9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90"/>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000"/>
                                          </p:stCondLst>
                                        </p:cTn>
                                        <p:tgtEl>
                                          <p:spTgt spid="10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0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1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0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9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0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0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1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0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Effect of parameter variation on training data set</a:t>
            </a:r>
          </a:p>
        </p:txBody>
      </p:sp>
      <p:pic>
        <p:nvPicPr>
          <p:cNvPr id="119" name="Shape 119"/>
          <p:cNvPicPr preferRelativeResize="0"/>
          <p:nvPr/>
        </p:nvPicPr>
        <p:blipFill rotWithShape="1">
          <a:blip r:embed="rId3">
            <a:alphaModFix/>
          </a:blip>
          <a:srcRect b="0" l="0" r="0" t="19211"/>
          <a:stretch/>
        </p:blipFill>
        <p:spPr>
          <a:xfrm>
            <a:off x="4050650" y="1017725"/>
            <a:ext cx="5059624" cy="2627650"/>
          </a:xfrm>
          <a:prstGeom prst="rect">
            <a:avLst/>
          </a:prstGeom>
          <a:noFill/>
          <a:ln>
            <a:noFill/>
          </a:ln>
        </p:spPr>
      </p:pic>
      <p:pic>
        <p:nvPicPr>
          <p:cNvPr id="120" name="Shape 120"/>
          <p:cNvPicPr preferRelativeResize="0"/>
          <p:nvPr/>
        </p:nvPicPr>
        <p:blipFill rotWithShape="1">
          <a:blip r:embed="rId4">
            <a:alphaModFix/>
          </a:blip>
          <a:srcRect b="0" l="0" r="13111" t="0"/>
          <a:stretch/>
        </p:blipFill>
        <p:spPr>
          <a:xfrm>
            <a:off x="193800" y="1017725"/>
            <a:ext cx="3551501" cy="2627650"/>
          </a:xfrm>
          <a:prstGeom prst="rect">
            <a:avLst/>
          </a:prstGeom>
          <a:noFill/>
          <a:ln>
            <a:noFill/>
          </a:ln>
        </p:spPr>
      </p:pic>
      <p:sp>
        <p:nvSpPr>
          <p:cNvPr id="121" name="Shape 121"/>
          <p:cNvSpPr txBox="1"/>
          <p:nvPr/>
        </p:nvSpPr>
        <p:spPr>
          <a:xfrm>
            <a:off x="478625" y="3707625"/>
            <a:ext cx="3903000" cy="262800"/>
          </a:xfrm>
          <a:prstGeom prst="rect">
            <a:avLst/>
          </a:prstGeom>
          <a:noFill/>
          <a:ln>
            <a:noFill/>
          </a:ln>
        </p:spPr>
        <p:txBody>
          <a:bodyPr anchorCtr="0" anchor="t" bIns="91425" lIns="91425" rIns="91425" wrap="square" tIns="91425">
            <a:noAutofit/>
          </a:bodyPr>
          <a:lstStyle/>
          <a:p>
            <a:pPr indent="-292100" lvl="0" marL="457200" rtl="0">
              <a:spcBef>
                <a:spcPts val="0"/>
              </a:spcBef>
              <a:spcAft>
                <a:spcPts val="0"/>
              </a:spcAft>
              <a:buSzPct val="100000"/>
              <a:buChar char="●"/>
            </a:pPr>
            <a:r>
              <a:rPr lang="en" sz="1000"/>
              <a:t>Feature count rapidly decreases as min_df increases</a:t>
            </a:r>
          </a:p>
          <a:p>
            <a:pPr indent="-292100" lvl="1" marL="914400" rtl="0">
              <a:spcBef>
                <a:spcPts val="0"/>
              </a:spcBef>
              <a:spcAft>
                <a:spcPts val="0"/>
              </a:spcAft>
              <a:buSzPct val="100000"/>
              <a:buChar char="○"/>
            </a:pPr>
            <a:r>
              <a:rPr lang="en" sz="1000"/>
              <a:t>Most terms don't appear in more than a few documents</a:t>
            </a:r>
          </a:p>
          <a:p>
            <a:pPr indent="-292100" lvl="0" marL="457200" rtl="0">
              <a:spcBef>
                <a:spcPts val="0"/>
              </a:spcBef>
              <a:spcAft>
                <a:spcPts val="0"/>
              </a:spcAft>
              <a:buSzPct val="100000"/>
              <a:buChar char="●"/>
            </a:pPr>
            <a:r>
              <a:rPr lang="en" sz="1000"/>
              <a:t>Feature count doesn't significantly decrease until max_df is in single digits</a:t>
            </a:r>
          </a:p>
          <a:p>
            <a:pPr indent="-292100" lvl="1" marL="914400">
              <a:spcBef>
                <a:spcPts val="0"/>
              </a:spcBef>
              <a:buSzPct val="100000"/>
              <a:buChar char="○"/>
            </a:pPr>
            <a:r>
              <a:rPr lang="en" sz="1000"/>
              <a:t>Confirming that most terms don't appear in more than a few documents</a:t>
            </a:r>
          </a:p>
        </p:txBody>
      </p:sp>
      <p:sp>
        <p:nvSpPr>
          <p:cNvPr id="122" name="Shape 122"/>
          <p:cNvSpPr txBox="1"/>
          <p:nvPr/>
        </p:nvSpPr>
        <p:spPr>
          <a:xfrm>
            <a:off x="4637925" y="3802000"/>
            <a:ext cx="3586200" cy="1200000"/>
          </a:xfrm>
          <a:prstGeom prst="rect">
            <a:avLst/>
          </a:prstGeom>
          <a:noFill/>
          <a:ln>
            <a:noFill/>
          </a:ln>
        </p:spPr>
        <p:txBody>
          <a:bodyPr anchorCtr="0" anchor="t" bIns="91425" lIns="91425" rIns="91425" wrap="square" tIns="91425">
            <a:noAutofit/>
          </a:bodyPr>
          <a:lstStyle/>
          <a:p>
            <a:pPr indent="-292100" lvl="0" marL="457200" rtl="0">
              <a:spcBef>
                <a:spcPts val="0"/>
              </a:spcBef>
              <a:spcAft>
                <a:spcPts val="0"/>
              </a:spcAft>
              <a:buSzPct val="100000"/>
              <a:buChar char="●"/>
            </a:pPr>
            <a:r>
              <a:rPr lang="en" sz="1000"/>
              <a:t>Feature count is cumulative</a:t>
            </a:r>
          </a:p>
          <a:p>
            <a:pPr indent="-292100" lvl="0" marL="457200" rtl="0">
              <a:spcBef>
                <a:spcPts val="0"/>
              </a:spcBef>
              <a:spcAft>
                <a:spcPts val="0"/>
              </a:spcAft>
              <a:buSzPct val="100000"/>
              <a:buChar char="●"/>
            </a:pPr>
            <a:r>
              <a:rPr lang="en" sz="1000"/>
              <a:t>The count increases linearly past an n-gram range of 3</a:t>
            </a:r>
          </a:p>
          <a:p>
            <a:pPr indent="-292100" lvl="1" marL="914400">
              <a:spcBef>
                <a:spcPts val="0"/>
              </a:spcBef>
              <a:buSzPct val="100000"/>
              <a:buChar char="○"/>
            </a:pPr>
            <a:r>
              <a:rPr lang="en" sz="1000"/>
              <a:t>No new phrases are uncovered after this point, only extensions of previously found phrases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Applying the vectorization: Document Classification</a:t>
            </a:r>
          </a:p>
        </p:txBody>
      </p:sp>
      <p:sp>
        <p:nvSpPr>
          <p:cNvPr id="128" name="Shape 12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pPr>
            <a:r>
              <a:rPr lang="en"/>
              <a:t>Each document is either a positive or negative review</a:t>
            </a:r>
          </a:p>
          <a:p>
            <a:pPr indent="-342900" lvl="0" marL="457200" rtl="0">
              <a:spcBef>
                <a:spcPts val="0"/>
              </a:spcBef>
              <a:spcAft>
                <a:spcPts val="0"/>
              </a:spcAft>
              <a:buSzPct val="100000"/>
            </a:pPr>
            <a:r>
              <a:rPr lang="en"/>
              <a:t>Using the training set, we vectorize the corpus with a variety of TF-IDF parameters</a:t>
            </a:r>
          </a:p>
          <a:p>
            <a:pPr indent="-317500" lvl="1" marL="914400" rtl="0">
              <a:spcBef>
                <a:spcPts val="0"/>
              </a:spcBef>
              <a:spcAft>
                <a:spcPts val="0"/>
              </a:spcAft>
              <a:buSzPct val="100000"/>
            </a:pPr>
            <a:r>
              <a:rPr lang="en"/>
              <a:t>Each set of TF-IDF parameters generates a unique term-weighting scheme</a:t>
            </a:r>
          </a:p>
          <a:p>
            <a:pPr indent="-342900" lvl="0" marL="457200" rtl="0">
              <a:spcBef>
                <a:spcPts val="0"/>
              </a:spcBef>
              <a:spcAft>
                <a:spcPts val="0"/>
              </a:spcAft>
              <a:buSzPct val="100000"/>
            </a:pPr>
            <a:r>
              <a:rPr lang="en"/>
              <a:t>Each vector is now a high-dimensional set of numbers</a:t>
            </a:r>
          </a:p>
          <a:p>
            <a:pPr indent="-342900" lvl="0" marL="457200" rtl="0">
              <a:spcBef>
                <a:spcPts val="0"/>
              </a:spcBef>
              <a:spcAft>
                <a:spcPts val="0"/>
              </a:spcAft>
              <a:buSzPct val="100000"/>
            </a:pPr>
            <a:r>
              <a:rPr lang="en"/>
              <a:t>We can apply numerical classification tools</a:t>
            </a:r>
          </a:p>
          <a:p>
            <a:pPr indent="-317500" lvl="1" marL="914400" rtl="0">
              <a:spcBef>
                <a:spcPts val="0"/>
              </a:spcBef>
              <a:spcAft>
                <a:spcPts val="0"/>
              </a:spcAft>
              <a:buSzPct val="100000"/>
            </a:pPr>
            <a:r>
              <a:rPr lang="en"/>
              <a:t>K-Nearest Neighbors Classification</a:t>
            </a:r>
          </a:p>
          <a:p>
            <a:pPr indent="-317500" lvl="1" marL="914400" rtl="0">
              <a:spcBef>
                <a:spcPts val="0"/>
              </a:spcBef>
              <a:buSzPct val="100000"/>
            </a:pPr>
            <a:r>
              <a:rPr lang="en"/>
              <a:t>Linear Support Vector Classification</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K-Nearest Neighbor Classification</a:t>
            </a:r>
          </a:p>
        </p:txBody>
      </p:sp>
      <p:sp>
        <p:nvSpPr>
          <p:cNvPr id="134" name="Shape 13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lnSpc>
                <a:spcPct val="150000"/>
              </a:lnSpc>
              <a:spcBef>
                <a:spcPts val="0"/>
              </a:spcBef>
              <a:spcAft>
                <a:spcPts val="0"/>
              </a:spcAft>
              <a:buSzPct val="100000"/>
            </a:pPr>
            <a:r>
              <a:rPr lang="en"/>
              <a:t>Classify based on neighbors</a:t>
            </a:r>
          </a:p>
          <a:p>
            <a:pPr indent="-342900" lvl="0" marL="457200" rtl="0">
              <a:lnSpc>
                <a:spcPct val="150000"/>
              </a:lnSpc>
              <a:spcBef>
                <a:spcPts val="0"/>
              </a:spcBef>
              <a:spcAft>
                <a:spcPts val="0"/>
              </a:spcAft>
              <a:buSzPct val="100000"/>
            </a:pPr>
            <a:r>
              <a:rPr lang="en"/>
              <a:t>Here we see a simple example</a:t>
            </a:r>
          </a:p>
          <a:p>
            <a:pPr indent="-342900" lvl="0" marL="457200" rtl="0">
              <a:lnSpc>
                <a:spcPct val="150000"/>
              </a:lnSpc>
              <a:spcBef>
                <a:spcPts val="0"/>
              </a:spcBef>
              <a:spcAft>
                <a:spcPts val="0"/>
              </a:spcAft>
              <a:buSzPct val="100000"/>
            </a:pPr>
            <a:r>
              <a:rPr lang="en"/>
              <a:t>Ours has many more dimensions</a:t>
            </a:r>
          </a:p>
          <a:p>
            <a:pPr indent="-342900" lvl="0" marL="457200">
              <a:lnSpc>
                <a:spcPct val="150000"/>
              </a:lnSpc>
              <a:spcBef>
                <a:spcPts val="0"/>
              </a:spcBef>
              <a:buSzPct val="100000"/>
            </a:pPr>
            <a:r>
              <a:rPr lang="en"/>
              <a:t>Fully non-parametric</a:t>
            </a:r>
          </a:p>
        </p:txBody>
      </p:sp>
      <p:pic>
        <p:nvPicPr>
          <p:cNvPr id="135" name="Shape 135"/>
          <p:cNvPicPr preferRelativeResize="0"/>
          <p:nvPr/>
        </p:nvPicPr>
        <p:blipFill>
          <a:blip r:embed="rId3">
            <a:alphaModFix/>
          </a:blip>
          <a:stretch>
            <a:fillRect/>
          </a:stretch>
        </p:blipFill>
        <p:spPr>
          <a:xfrm>
            <a:off x="5011375" y="1152475"/>
            <a:ext cx="3820924" cy="3443276"/>
          </a:xfrm>
          <a:prstGeom prst="rect">
            <a:avLst/>
          </a:prstGeom>
          <a:noFill/>
          <a:ln cap="flat" cmpd="sng" w="9525">
            <a:solidFill>
              <a:schemeClr val="dk1"/>
            </a:solidFill>
            <a:prstDash val="solid"/>
            <a:round/>
            <a:headEnd len="med" w="med" type="none"/>
            <a:tailEnd len="med" w="med" type="none"/>
          </a:ln>
        </p:spPr>
      </p:pic>
      <p:sp>
        <p:nvSpPr>
          <p:cNvPr id="136" name="Shape 136"/>
          <p:cNvSpPr txBox="1"/>
          <p:nvPr/>
        </p:nvSpPr>
        <p:spPr>
          <a:xfrm>
            <a:off x="5011375" y="4595750"/>
            <a:ext cx="3978300" cy="249300"/>
          </a:xfrm>
          <a:prstGeom prst="rect">
            <a:avLst/>
          </a:prstGeom>
          <a:noFill/>
          <a:ln>
            <a:noFill/>
          </a:ln>
        </p:spPr>
        <p:txBody>
          <a:bodyPr anchorCtr="0" anchor="t" bIns="91425" lIns="91425" rIns="91425" wrap="square" tIns="91425">
            <a:noAutofit/>
          </a:bodyPr>
          <a:lstStyle/>
          <a:p>
            <a:pPr lvl="0">
              <a:spcBef>
                <a:spcPts val="0"/>
              </a:spcBef>
              <a:buNone/>
            </a:pPr>
            <a:r>
              <a:rPr lang="en" sz="1000"/>
              <a:t>http://en.proft.com.ua/media/science/r_knn_concept.png</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Linear Support Classifier Vectorization </a:t>
            </a:r>
          </a:p>
        </p:txBody>
      </p:sp>
      <p:sp>
        <p:nvSpPr>
          <p:cNvPr id="142" name="Shape 14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pPr>
            <a:r>
              <a:rPr lang="en"/>
              <a:t>Maximizes the margin between </a:t>
            </a:r>
            <a:br>
              <a:rPr lang="en"/>
            </a:br>
            <a:r>
              <a:rPr lang="en"/>
              <a:t>t</a:t>
            </a:r>
            <a:r>
              <a:rPr lang="en"/>
              <a:t>wo </a:t>
            </a:r>
            <a:r>
              <a:rPr lang="en"/>
              <a:t>b</a:t>
            </a:r>
            <a:r>
              <a:rPr lang="en"/>
              <a:t>inary sets of data</a:t>
            </a:r>
          </a:p>
          <a:p>
            <a:pPr indent="-342900" lvl="0" marL="457200" rtl="0">
              <a:spcBef>
                <a:spcPts val="0"/>
              </a:spcBef>
              <a:spcAft>
                <a:spcPts val="0"/>
              </a:spcAft>
              <a:buSzPct val="100000"/>
            </a:pPr>
            <a:r>
              <a:rPr lang="en"/>
              <a:t>Our vectors are much more complex</a:t>
            </a:r>
            <a:br>
              <a:rPr lang="en"/>
            </a:br>
            <a:r>
              <a:rPr lang="en"/>
              <a:t>b</a:t>
            </a:r>
            <a:r>
              <a:rPr lang="en"/>
              <a:t>ut the principle is the same</a:t>
            </a:r>
          </a:p>
          <a:p>
            <a:pPr indent="-342900" lvl="0" marL="457200" rtl="0">
              <a:spcBef>
                <a:spcPts val="0"/>
              </a:spcBef>
              <a:spcAft>
                <a:spcPts val="0"/>
              </a:spcAft>
              <a:buSzPct val="100000"/>
            </a:pPr>
            <a:r>
              <a:rPr lang="en"/>
              <a:t>The penalty for misclassifying data, C, </a:t>
            </a:r>
            <a:br>
              <a:rPr lang="en"/>
            </a:br>
            <a:r>
              <a:rPr lang="en"/>
              <a:t>c</a:t>
            </a:r>
            <a:r>
              <a:rPr lang="en"/>
              <a:t>an be changed to limit overfitting</a:t>
            </a:r>
          </a:p>
          <a:p>
            <a:pPr indent="-342900" lvl="0" marL="457200" rtl="0">
              <a:spcBef>
                <a:spcPts val="0"/>
              </a:spcBef>
              <a:spcAft>
                <a:spcPts val="0"/>
              </a:spcAft>
              <a:buSzPct val="100000"/>
            </a:pPr>
            <a:r>
              <a:rPr lang="en"/>
              <a:t>Assumes linearly separable data sets</a:t>
            </a:r>
          </a:p>
          <a:p>
            <a:pPr indent="-317500" lvl="1" marL="914400" rtl="0">
              <a:spcBef>
                <a:spcPts val="0"/>
              </a:spcBef>
              <a:buSzPct val="100000"/>
            </a:pPr>
            <a:r>
              <a:rPr lang="en"/>
              <a:t>This assumption adds bias but improves</a:t>
            </a:r>
            <a:br>
              <a:rPr lang="en"/>
            </a:br>
            <a:r>
              <a:rPr lang="en"/>
              <a:t>a</a:t>
            </a:r>
            <a:r>
              <a:rPr lang="en"/>
              <a:t>ccuracy when correct</a:t>
            </a:r>
          </a:p>
          <a:p>
            <a:pPr lvl="0">
              <a:spcBef>
                <a:spcPts val="0"/>
              </a:spcBef>
              <a:buNone/>
            </a:pPr>
            <a:r>
              <a:t/>
            </a:r>
            <a:endParaRPr/>
          </a:p>
        </p:txBody>
      </p:sp>
      <p:pic>
        <p:nvPicPr>
          <p:cNvPr id="143" name="Shape 143"/>
          <p:cNvPicPr preferRelativeResize="0"/>
          <p:nvPr/>
        </p:nvPicPr>
        <p:blipFill>
          <a:blip r:embed="rId3">
            <a:alphaModFix/>
          </a:blip>
          <a:stretch>
            <a:fillRect/>
          </a:stretch>
        </p:blipFill>
        <p:spPr>
          <a:xfrm>
            <a:off x="4880750" y="1152475"/>
            <a:ext cx="3951550" cy="3416400"/>
          </a:xfrm>
          <a:prstGeom prst="rect">
            <a:avLst/>
          </a:prstGeom>
          <a:noFill/>
          <a:ln>
            <a:noFill/>
          </a:ln>
        </p:spPr>
      </p:pic>
      <p:sp>
        <p:nvSpPr>
          <p:cNvPr id="144" name="Shape 144"/>
          <p:cNvSpPr txBox="1"/>
          <p:nvPr/>
        </p:nvSpPr>
        <p:spPr>
          <a:xfrm>
            <a:off x="5450800" y="4568875"/>
            <a:ext cx="2873700" cy="273000"/>
          </a:xfrm>
          <a:prstGeom prst="rect">
            <a:avLst/>
          </a:prstGeom>
          <a:noFill/>
          <a:ln>
            <a:noFill/>
          </a:ln>
        </p:spPr>
        <p:txBody>
          <a:bodyPr anchorCtr="0" anchor="t" bIns="91425" lIns="91425" rIns="91425" wrap="square" tIns="91425">
            <a:noAutofit/>
          </a:bodyPr>
          <a:lstStyle/>
          <a:p>
            <a:pPr lvl="0">
              <a:spcBef>
                <a:spcPts val="0"/>
              </a:spcBef>
              <a:buNone/>
            </a:pPr>
            <a:r>
              <a:rPr lang="en" sz="600"/>
              <a:t>http://scikit-learn.sourceforge.net/0.6/_images/plot_separating_hyperplane.png</a:t>
            </a: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