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first question -- do people care at all?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answer -- no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-Compare BB with competitors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-Expect positive corr. Follow and market, if not, then low sentiment for outliers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-Nope. HTC and BB outliers. Maybe b/c low sentiment.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-Incorporates sentiment of tweets directed at these companies.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-HTC and BlackBerry have relatively pos sent associated with them, still low market share.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Sentiment pulled from 200 most recent tweets directed at the companies’ twitter accounts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shop.oreilly.com/" TargetMode="External"/><Relationship Id="rId4" Type="http://schemas.openxmlformats.org/officeDocument/2006/relationships/hyperlink" Target="http://shop.oreilly.com/" TargetMode="External"/><Relationship Id="rId9" Type="http://schemas.openxmlformats.org/officeDocument/2006/relationships/hyperlink" Target="https://doi.org/10.1007/s11747-014-0388-3" TargetMode="External"/><Relationship Id="rId5" Type="http://schemas.openxmlformats.org/officeDocument/2006/relationships/hyperlink" Target="https://doi.org/10.1007/s11747-016-0484-7" TargetMode="External"/><Relationship Id="rId6" Type="http://schemas.openxmlformats.org/officeDocument/2006/relationships/hyperlink" Target="https://doi.org/10.1007/s11747-016-0484-7" TargetMode="External"/><Relationship Id="rId7" Type="http://schemas.openxmlformats.org/officeDocument/2006/relationships/hyperlink" Target="https://doi.org/10.1007/s11747-016-0484-7" TargetMode="External"/><Relationship Id="rId8" Type="http://schemas.openxmlformats.org/officeDocument/2006/relationships/hyperlink" Target="https://doi.org/10.1007/s11747-014-0388-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Shortcomings of Twitter As A Marketing Tool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Fadi Almazyad, Russell Davis, Walter Gerych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Group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1755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Cars</a:t>
            </a:r>
            <a:r>
              <a:rPr lang="en"/>
              <a:t>: Twitter Followers, Market Share, and 	                                        Sentiment Analysis</a:t>
            </a:r>
          </a:p>
        </p:txBody>
      </p:sp>
      <p:pic>
        <p:nvPicPr>
          <p:cNvPr id="115" name="Shape 1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437" y="1102775"/>
            <a:ext cx="6335125" cy="391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 we make of this?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Overall lack of consistency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Sometimes more followers is indicative of a good thing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Sometimes it's not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Positive sentiment doesn't appear to say much at al</a:t>
            </a:r>
            <a:r>
              <a:rPr lang="en"/>
              <a:t>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We probably didn't have enough context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Research indicates that there are key points in a product's life cycle where Twitter exposure can provide significant boosts to sales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Otherwise, it doesn't help nearly as much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we still have a business plan?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Twitter is full of data, but using data well is apparently not trivial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Our hypotheses didn't hold up to the results we found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did we find?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Having a strong Twitter base is usually better than not having a Twitter base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Having positive sentiment is usually better than having negative sentiment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Based on the cited research, timing probably plays a large part in the 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Business Plan 2.0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Find companies with significant social media investment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Globally, $16 billion in 2014, $31 billion in 2016, and continuing to rise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Help them to develop the necessary flexibility in their social media approach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Larger investment at key moments for their products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Lower investment otherwise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Optimization is important!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Works Cited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100">
                <a:solidFill>
                  <a:schemeClr val="dk1"/>
                </a:solidFill>
              </a:rPr>
              <a:t>Romero, Andrea. “Topic: Social Media Marketing.” </a:t>
            </a:r>
            <a:r>
              <a:rPr i="1" lang="en" sz="1100">
                <a:solidFill>
                  <a:schemeClr val="dk1"/>
                </a:solidFill>
              </a:rPr>
              <a:t>www.statista.com</a:t>
            </a:r>
            <a:r>
              <a:rPr lang="en" sz="1100">
                <a:solidFill>
                  <a:schemeClr val="dk1"/>
                </a:solidFill>
              </a:rPr>
              <a:t>, Statista, www.statista.com/topics/1538/social-media-marketing/.                 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100">
                <a:solidFill>
                  <a:schemeClr val="dk1"/>
                </a:solidFill>
              </a:rPr>
              <a:t>Russell, Matthew. Mining the Social Web. O'Reilly Media, 2013. Oreilly.com. Web. Accessed 13 Sep 2017</a:t>
            </a:r>
            <a:r>
              <a:rPr lang="en" sz="1100">
                <a:solidFill>
                  <a:schemeClr val="dk1"/>
                </a:solidFill>
                <a:hlinkClick r:id="rId3"/>
              </a:rPr>
              <a:t> </a:t>
            </a:r>
            <a:r>
              <a:rPr lang="en" sz="1100" u="sng">
                <a:solidFill>
                  <a:srgbClr val="1155CC"/>
                </a:solidFill>
                <a:hlinkClick r:id="rId4"/>
              </a:rPr>
              <a:t>shop.oreilly.com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100">
                <a:solidFill>
                  <a:schemeClr val="dk1"/>
                </a:solidFill>
              </a:rPr>
              <a:t>Roberts, Daniel. “Adidas Has Nearly Doubled Its US Sneaker Market Share - at Nike's Expense.” </a:t>
            </a:r>
            <a:r>
              <a:rPr i="1" lang="en" sz="1100">
                <a:solidFill>
                  <a:schemeClr val="dk1"/>
                </a:solidFill>
              </a:rPr>
              <a:t>Yahoo! Finance</a:t>
            </a:r>
            <a:r>
              <a:rPr lang="en" sz="1100">
                <a:solidFill>
                  <a:schemeClr val="dk1"/>
                </a:solidFill>
              </a:rPr>
              <a:t>, Yahoo!, 23 June 2017, finance.yahoo.com/news/adidas-nearly-doubled-us-sneaker-market-share-nikes-expense-153106743.html. 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100">
                <a:solidFill>
                  <a:schemeClr val="dk1"/>
                </a:solidFill>
              </a:rPr>
              <a:t>“10 Most Cars: Here Are the Best Selling Cars in America for 2015.” </a:t>
            </a:r>
            <a:r>
              <a:rPr i="1" lang="en" sz="1100">
                <a:solidFill>
                  <a:schemeClr val="dk1"/>
                </a:solidFill>
              </a:rPr>
              <a:t>Car and Driver</a:t>
            </a:r>
            <a:r>
              <a:rPr lang="en" sz="1100">
                <a:solidFill>
                  <a:schemeClr val="dk1"/>
                </a:solidFill>
              </a:rPr>
              <a:t>, Car And Driver, www.caranddriver.com/flipbook/10-most-cars-here-are-the-bestselling-cars-in-america-for-2015.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100">
                <a:solidFill>
                  <a:schemeClr val="dk1"/>
                </a:solidFill>
              </a:rPr>
              <a:t>Takahashi, Dean. “Sony Dominates Console Market with 57% Share Worldwide.” </a:t>
            </a:r>
            <a:r>
              <a:rPr i="1" lang="en" sz="1100">
                <a:solidFill>
                  <a:schemeClr val="dk1"/>
                </a:solidFill>
              </a:rPr>
              <a:t>VentureBeat</a:t>
            </a:r>
            <a:r>
              <a:rPr lang="en" sz="1100">
                <a:solidFill>
                  <a:schemeClr val="dk1"/>
                </a:solidFill>
              </a:rPr>
              <a:t>, 16 Mar. 2017, venturebeat.com/2017/03/16/sony-dominates-console-market-with-57-share-worldwide/.   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100">
                <a:solidFill>
                  <a:schemeClr val="dk1"/>
                </a:solidFill>
              </a:rPr>
              <a:t>Kumar, V., Choi, J.B. &amp; Greene, M. J. of the Acad. Mark. Sci. (2017) 45: 268.</a:t>
            </a:r>
            <a:r>
              <a:rPr lang="en" sz="1100">
                <a:solidFill>
                  <a:schemeClr val="dk1"/>
                </a:solidFill>
                <a:hlinkClick r:id="rId5"/>
              </a:rPr>
              <a:t> </a:t>
            </a:r>
            <a:r>
              <a:rPr lang="en" sz="1100" u="sng">
                <a:solidFill>
                  <a:srgbClr val="1155CC"/>
                </a:solidFill>
                <a:hlinkClick r:id="rId6"/>
              </a:rPr>
              <a:t>https://doi.org/10.1007/s11747-016-0484-7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sz="1100">
                <a:solidFill>
                  <a:schemeClr val="dk1"/>
                </a:solidFill>
                <a:hlinkClick r:id="rId7"/>
              </a:rPr>
              <a:t>Hennig-Thurau, T., Wiertz, C. &amp; Feldhaus, F. J. of the Acad. Mark. Sci. (2015) 43: 375.</a:t>
            </a:r>
            <a:r>
              <a:rPr lang="en" sz="1100">
                <a:solidFill>
                  <a:schemeClr val="dk1"/>
                </a:solidFill>
                <a:hlinkClick r:id="rId8"/>
              </a:rPr>
              <a:t> </a:t>
            </a:r>
            <a:r>
              <a:rPr lang="en" sz="1100" u="sng">
                <a:solidFill>
                  <a:srgbClr val="1155CC"/>
                </a:solidFill>
                <a:hlinkClick r:id="rId9"/>
              </a:rPr>
              <a:t>https://doi.org/10.1007/s11747-014-0388-3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Twitter and how can it help?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Media platform where users can broadcast short thoughts to the world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Tweets contain hashtags, text, and can be directed at specific people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Analyzing the messages and quantity of tweets can tell you a great deal about how people view a concept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Applies to anything from sports to natural disasters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Widespread use as a marketing tool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ew_twitter_logo.jp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531" y="2842125"/>
            <a:ext cx="3395474" cy="233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Proposed Business Plan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Assess brand strength and consumer sentiment using Twitter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 general, we expect a large Twitter following to correlate positively with sales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Find failing or failed companies with large Twitter base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We expect to negative sentiment associated with these companies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Work with them on reinventing themselves using Twitter marketing as a base to develop positive sentiment and encourage customers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Assessing public opinion of Blackberry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Blackberry lost market share and stopped primary manufacturing in 2016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Their Twitter page still has 4.5 million followers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top 30 words, after removing stop words, were not promising data.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How about hashtags and user mentions?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op 5 Words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25" y="2263500"/>
            <a:ext cx="2200275" cy="1052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 5 Hashtags.PNG"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25" y="3820325"/>
            <a:ext cx="2200275" cy="1282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 5 User Mentions.PNG"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2975" y="3820325"/>
            <a:ext cx="2100800" cy="128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Let's Go Back To Smartphones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9728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Consider the Twitter follower count for the various brands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099" y="1340425"/>
            <a:ext cx="5043025" cy="34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54200" y="4311900"/>
            <a:ext cx="71271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      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                                                              Data from Q1 2016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53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Smartphones: Twitter Followers, Market Share, and 	                                        Sentiment Analysis</a:t>
            </a:r>
          </a:p>
        </p:txBody>
      </p:sp>
      <p:pic>
        <p:nvPicPr>
          <p:cNvPr id="91" name="Shape 9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475" y="1167701"/>
            <a:ext cx="5523049" cy="379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This Just Smartphones?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We also considered: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Console gaming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Sneakers</a:t>
            </a:r>
          </a:p>
          <a:p>
            <a:pPr indent="-342900" lvl="1" marL="9144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Cars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878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Sneakers</a:t>
            </a:r>
            <a:r>
              <a:rPr lang="en"/>
              <a:t>: Twitter Followers, Market Share, and 	                                        Sentiment Analysis</a:t>
            </a:r>
          </a:p>
        </p:txBody>
      </p:sp>
      <p:pic>
        <p:nvPicPr>
          <p:cNvPr id="103" name="Shape 10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325" y="1259975"/>
            <a:ext cx="6135349" cy="37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1081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Console Gaming Platforms</a:t>
            </a:r>
            <a:r>
              <a:rPr lang="en"/>
              <a:t>: Twitter Followers, Market Share, and Sentiment Analysis</a:t>
            </a:r>
          </a:p>
        </p:txBody>
      </p:sp>
      <p:pic>
        <p:nvPicPr>
          <p:cNvPr id="109" name="Shape 10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525" y="1100575"/>
            <a:ext cx="6374950" cy="394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