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72" r:id="rId6"/>
    <p:sldId id="273" r:id="rId7"/>
    <p:sldId id="274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19" autoAdjust="0"/>
  </p:normalViewPr>
  <p:slideViewPr>
    <p:cSldViewPr snapToGrid="0">
      <p:cViewPr varScale="1">
        <p:scale>
          <a:sx n="83" d="100"/>
          <a:sy n="83" d="100"/>
        </p:scale>
        <p:origin x="45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1/18/2021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1/18/2021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4.sv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4.sv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4.sv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11" Type="http://schemas.openxmlformats.org/officeDocument/2006/relationships/image" Target="../media/image11.svg"/><Relationship Id="rId5" Type="http://schemas.openxmlformats.org/officeDocument/2006/relationships/image" Target="../media/image6.png"/><Relationship Id="rId10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Application Deployment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32C59-27F2-407F-AC45-12DE4A79C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Local Application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2A0C19-65AD-4DEE-8ADC-7A2929B5A625}"/>
              </a:ext>
            </a:extLst>
          </p:cNvPr>
          <p:cNvSpPr/>
          <p:nvPr/>
        </p:nvSpPr>
        <p:spPr>
          <a:xfrm>
            <a:off x="1817305" y="2250501"/>
            <a:ext cx="8149086" cy="3839748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Database with solid fill">
            <a:extLst>
              <a:ext uri="{FF2B5EF4-FFF2-40B4-BE49-F238E27FC236}">
                <a16:creationId xmlns:a16="http://schemas.microsoft.com/office/drawing/2014/main" id="{C665BD64-BA29-4E9D-B05E-0C61D5C7EE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65149" y="2415272"/>
            <a:ext cx="2179608" cy="2179608"/>
          </a:xfrm>
          <a:prstGeom prst="rect">
            <a:avLst/>
          </a:prstGeom>
        </p:spPr>
      </p:pic>
      <p:pic>
        <p:nvPicPr>
          <p:cNvPr id="2050" name="Picture 2" descr="Server Icon - Free Download, PNG and Vector">
            <a:extLst>
              <a:ext uri="{FF2B5EF4-FFF2-40B4-BE49-F238E27FC236}">
                <a16:creationId xmlns:a16="http://schemas.microsoft.com/office/drawing/2014/main" id="{2CC47420-3CC5-4886-AD15-210C757010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2406" y="3429000"/>
            <a:ext cx="1371440" cy="1371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phic 7" descr="Monitor with solid fill">
            <a:extLst>
              <a:ext uri="{FF2B5EF4-FFF2-40B4-BE49-F238E27FC236}">
                <a16:creationId xmlns:a16="http://schemas.microsoft.com/office/drawing/2014/main" id="{FDC71C36-536E-4DEA-AF93-8F981A0857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710156" y="3023488"/>
            <a:ext cx="2104896" cy="2104896"/>
          </a:xfrm>
          <a:prstGeom prst="rect">
            <a:avLst/>
          </a:prstGeom>
        </p:spPr>
      </p:pic>
      <p:pic>
        <p:nvPicPr>
          <p:cNvPr id="11" name="Picture 4" descr="Free Icon | Html file with code symbol">
            <a:extLst>
              <a:ext uri="{FF2B5EF4-FFF2-40B4-BE49-F238E27FC236}">
                <a16:creationId xmlns:a16="http://schemas.microsoft.com/office/drawing/2014/main" id="{C2430F14-2EFA-4D48-8BD4-1145E97230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1060" y="4742493"/>
            <a:ext cx="1006415" cy="1006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Free Icon | Html file with code symbol">
            <a:extLst>
              <a:ext uri="{FF2B5EF4-FFF2-40B4-BE49-F238E27FC236}">
                <a16:creationId xmlns:a16="http://schemas.microsoft.com/office/drawing/2014/main" id="{EB04688D-DA0D-4CCE-9829-8B92B243DA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2703" y="5266074"/>
            <a:ext cx="747704" cy="747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185E5FD-9913-422B-98DA-48E63CAE91E3}"/>
              </a:ext>
            </a:extLst>
          </p:cNvPr>
          <p:cNvCxnSpPr>
            <a:cxnSpLocks/>
          </p:cNvCxnSpPr>
          <p:nvPr/>
        </p:nvCxnSpPr>
        <p:spPr>
          <a:xfrm>
            <a:off x="4496739" y="3386935"/>
            <a:ext cx="841364" cy="397186"/>
          </a:xfrm>
          <a:prstGeom prst="straightConnector1">
            <a:avLst/>
          </a:prstGeom>
          <a:ln w="412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B6077FE-FFA7-42D6-B63E-B732D8D92589}"/>
              </a:ext>
            </a:extLst>
          </p:cNvPr>
          <p:cNvCxnSpPr>
            <a:cxnSpLocks/>
          </p:cNvCxnSpPr>
          <p:nvPr/>
        </p:nvCxnSpPr>
        <p:spPr>
          <a:xfrm flipV="1">
            <a:off x="4496739" y="4314064"/>
            <a:ext cx="841364" cy="528441"/>
          </a:xfrm>
          <a:prstGeom prst="straightConnector1">
            <a:avLst/>
          </a:prstGeom>
          <a:ln w="412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A7984D1-0B3F-4EF8-B9A5-2309695E3C39}"/>
              </a:ext>
            </a:extLst>
          </p:cNvPr>
          <p:cNvCxnSpPr>
            <a:cxnSpLocks/>
          </p:cNvCxnSpPr>
          <p:nvPr/>
        </p:nvCxnSpPr>
        <p:spPr>
          <a:xfrm>
            <a:off x="6531926" y="4108426"/>
            <a:ext cx="1101090" cy="0"/>
          </a:xfrm>
          <a:prstGeom prst="straightConnector1">
            <a:avLst/>
          </a:prstGeom>
          <a:ln w="412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3491104-0984-4319-A5F5-334C2FB158DB}"/>
              </a:ext>
            </a:extLst>
          </p:cNvPr>
          <p:cNvSpPr txBox="1"/>
          <p:nvPr/>
        </p:nvSpPr>
        <p:spPr>
          <a:xfrm>
            <a:off x="4855348" y="2039152"/>
            <a:ext cx="250741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Your Local Machine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4B42F96-E9F6-458E-8BEC-4F45D114B89B}"/>
              </a:ext>
            </a:extLst>
          </p:cNvPr>
          <p:cNvSpPr txBox="1"/>
          <p:nvPr/>
        </p:nvSpPr>
        <p:spPr>
          <a:xfrm>
            <a:off x="2910284" y="2285334"/>
            <a:ext cx="1371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Database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B0E5B84-FD15-4F1A-AFCC-34F910267162}"/>
              </a:ext>
            </a:extLst>
          </p:cNvPr>
          <p:cNvSpPr txBox="1"/>
          <p:nvPr/>
        </p:nvSpPr>
        <p:spPr>
          <a:xfrm>
            <a:off x="2095190" y="4653829"/>
            <a:ext cx="2868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Web files</a:t>
            </a:r>
          </a:p>
          <a:p>
            <a:pPr algn="ctr"/>
            <a:r>
              <a:rPr lang="en-US" dirty="0"/>
              <a:t>(HTML/CSS/JS)</a:t>
            </a:r>
          </a:p>
        </p:txBody>
      </p:sp>
      <p:pic>
        <p:nvPicPr>
          <p:cNvPr id="29" name="Picture 4" descr="Free Icon | Html file with code symbol">
            <a:extLst>
              <a:ext uri="{FF2B5EF4-FFF2-40B4-BE49-F238E27FC236}">
                <a16:creationId xmlns:a16="http://schemas.microsoft.com/office/drawing/2014/main" id="{0E25088A-AB04-4885-8519-F368A584FD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5869" y="5266074"/>
            <a:ext cx="747704" cy="747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 descr="Free Icon | Html file with code symbol">
            <a:extLst>
              <a:ext uri="{FF2B5EF4-FFF2-40B4-BE49-F238E27FC236}">
                <a16:creationId xmlns:a16="http://schemas.microsoft.com/office/drawing/2014/main" id="{61EF06FC-5D62-4B4B-9282-D9FDFB6B6C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9035" y="5261055"/>
            <a:ext cx="747704" cy="747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3C51B2FA-08BA-401F-AD6E-DA44EC197ABD}"/>
              </a:ext>
            </a:extLst>
          </p:cNvPr>
          <p:cNvSpPr txBox="1"/>
          <p:nvPr/>
        </p:nvSpPr>
        <p:spPr>
          <a:xfrm>
            <a:off x="8070808" y="3634849"/>
            <a:ext cx="1299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Local User DOM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E7FA50E-CA43-44FC-B5C4-090337F9AFBA}"/>
              </a:ext>
            </a:extLst>
          </p:cNvPr>
          <p:cNvSpPr txBox="1"/>
          <p:nvPr/>
        </p:nvSpPr>
        <p:spPr>
          <a:xfrm>
            <a:off x="5319816" y="2983326"/>
            <a:ext cx="1371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Flask App</a:t>
            </a:r>
          </a:p>
        </p:txBody>
      </p:sp>
    </p:spTree>
    <p:extLst>
      <p:ext uri="{BB962C8B-B14F-4D97-AF65-F5344CB8AC3E}">
        <p14:creationId xmlns:p14="http://schemas.microsoft.com/office/powerpoint/2010/main" val="24251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32C59-27F2-407F-AC45-12DE4A79C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Deployed to </a:t>
            </a:r>
            <a:r>
              <a:rPr lang="en-US" u="sng" dirty="0" err="1"/>
              <a:t>Github</a:t>
            </a:r>
            <a:r>
              <a:rPr lang="en-US" u="sng" dirty="0"/>
              <a:t> Pages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2A0C19-65AD-4DEE-8ADC-7A2929B5A625}"/>
              </a:ext>
            </a:extLst>
          </p:cNvPr>
          <p:cNvSpPr/>
          <p:nvPr/>
        </p:nvSpPr>
        <p:spPr>
          <a:xfrm>
            <a:off x="634330" y="2925638"/>
            <a:ext cx="2868392" cy="2380729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Database with solid fill">
            <a:extLst>
              <a:ext uri="{FF2B5EF4-FFF2-40B4-BE49-F238E27FC236}">
                <a16:creationId xmlns:a16="http://schemas.microsoft.com/office/drawing/2014/main" id="{C665BD64-BA29-4E9D-B05E-0C61D5C7EE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9579" y="3312223"/>
            <a:ext cx="2179608" cy="2179608"/>
          </a:xfrm>
          <a:prstGeom prst="rect">
            <a:avLst/>
          </a:prstGeom>
        </p:spPr>
      </p:pic>
      <p:pic>
        <p:nvPicPr>
          <p:cNvPr id="2050" name="Picture 2" descr="Server Icon - Free Download, PNG and Vector">
            <a:extLst>
              <a:ext uri="{FF2B5EF4-FFF2-40B4-BE49-F238E27FC236}">
                <a16:creationId xmlns:a16="http://schemas.microsoft.com/office/drawing/2014/main" id="{2CC47420-3CC5-4886-AD15-210C757010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3444" y="3603521"/>
            <a:ext cx="1371440" cy="1371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phic 7" descr="Monitor with solid fill">
            <a:extLst>
              <a:ext uri="{FF2B5EF4-FFF2-40B4-BE49-F238E27FC236}">
                <a16:creationId xmlns:a16="http://schemas.microsoft.com/office/drawing/2014/main" id="{FDC71C36-536E-4DEA-AF93-8F981A0857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05732" y="3250053"/>
            <a:ext cx="2082960" cy="2082960"/>
          </a:xfrm>
          <a:prstGeom prst="rect">
            <a:avLst/>
          </a:prstGeom>
        </p:spPr>
      </p:pic>
      <p:pic>
        <p:nvPicPr>
          <p:cNvPr id="11" name="Picture 4" descr="Free Icon | Html file with code symbol">
            <a:extLst>
              <a:ext uri="{FF2B5EF4-FFF2-40B4-BE49-F238E27FC236}">
                <a16:creationId xmlns:a16="http://schemas.microsoft.com/office/drawing/2014/main" id="{C2430F14-2EFA-4D48-8BD4-1145E97230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7807" y="3587780"/>
            <a:ext cx="1006415" cy="1006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Free Icon | Html file with code symbol">
            <a:extLst>
              <a:ext uri="{FF2B5EF4-FFF2-40B4-BE49-F238E27FC236}">
                <a16:creationId xmlns:a16="http://schemas.microsoft.com/office/drawing/2014/main" id="{EB04688D-DA0D-4CCE-9829-8B92B243DA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9450" y="4111361"/>
            <a:ext cx="747704" cy="747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3491104-0984-4319-A5F5-334C2FB158DB}"/>
              </a:ext>
            </a:extLst>
          </p:cNvPr>
          <p:cNvSpPr txBox="1"/>
          <p:nvPr/>
        </p:nvSpPr>
        <p:spPr>
          <a:xfrm>
            <a:off x="814820" y="2735953"/>
            <a:ext cx="250741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Your Local Machine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4B42F96-E9F6-458E-8BEC-4F45D114B89B}"/>
              </a:ext>
            </a:extLst>
          </p:cNvPr>
          <p:cNvSpPr txBox="1"/>
          <p:nvPr/>
        </p:nvSpPr>
        <p:spPr>
          <a:xfrm>
            <a:off x="1350626" y="3157847"/>
            <a:ext cx="1371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Database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B0E5B84-FD15-4F1A-AFCC-34F910267162}"/>
              </a:ext>
            </a:extLst>
          </p:cNvPr>
          <p:cNvSpPr txBox="1"/>
          <p:nvPr/>
        </p:nvSpPr>
        <p:spPr>
          <a:xfrm>
            <a:off x="6204826" y="3485111"/>
            <a:ext cx="1797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Web files</a:t>
            </a:r>
          </a:p>
          <a:p>
            <a:pPr algn="ctr"/>
            <a:r>
              <a:rPr lang="en-US" dirty="0"/>
              <a:t>(HTML/CSS/JS)</a:t>
            </a:r>
          </a:p>
        </p:txBody>
      </p:sp>
      <p:pic>
        <p:nvPicPr>
          <p:cNvPr id="29" name="Picture 4" descr="Free Icon | Html file with code symbol">
            <a:extLst>
              <a:ext uri="{FF2B5EF4-FFF2-40B4-BE49-F238E27FC236}">
                <a16:creationId xmlns:a16="http://schemas.microsoft.com/office/drawing/2014/main" id="{0E25088A-AB04-4885-8519-F368A584FD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2616" y="4111361"/>
            <a:ext cx="747704" cy="747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 descr="Free Icon | Html file with code symbol">
            <a:extLst>
              <a:ext uri="{FF2B5EF4-FFF2-40B4-BE49-F238E27FC236}">
                <a16:creationId xmlns:a16="http://schemas.microsoft.com/office/drawing/2014/main" id="{61EF06FC-5D62-4B4B-9282-D9FDFB6B6C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5782" y="4106342"/>
            <a:ext cx="747704" cy="747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3C51B2FA-08BA-401F-AD6E-DA44EC197ABD}"/>
              </a:ext>
            </a:extLst>
          </p:cNvPr>
          <p:cNvSpPr txBox="1"/>
          <p:nvPr/>
        </p:nvSpPr>
        <p:spPr>
          <a:xfrm>
            <a:off x="9777837" y="3837555"/>
            <a:ext cx="865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 DOM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E7FA50E-CA43-44FC-B5C4-090337F9AFBA}"/>
              </a:ext>
            </a:extLst>
          </p:cNvPr>
          <p:cNvSpPr txBox="1"/>
          <p:nvPr/>
        </p:nvSpPr>
        <p:spPr>
          <a:xfrm>
            <a:off x="3830854" y="3157847"/>
            <a:ext cx="1371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Flask App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8490A5F-73AF-4DD8-8822-1D59580B9BD6}"/>
              </a:ext>
            </a:extLst>
          </p:cNvPr>
          <p:cNvSpPr/>
          <p:nvPr/>
        </p:nvSpPr>
        <p:spPr>
          <a:xfrm>
            <a:off x="3689926" y="2919256"/>
            <a:ext cx="4792709" cy="2380729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C80C555-552D-4B42-BD22-EED8EC1790C1}"/>
              </a:ext>
            </a:extLst>
          </p:cNvPr>
          <p:cNvSpPr txBox="1"/>
          <p:nvPr/>
        </p:nvSpPr>
        <p:spPr>
          <a:xfrm>
            <a:off x="4584563" y="2726884"/>
            <a:ext cx="250741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Github</a:t>
            </a:r>
            <a:r>
              <a:rPr lang="en-US" dirty="0"/>
              <a:t> Repo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3573C7F-D063-4F36-BCFC-000DD140AE9F}"/>
              </a:ext>
            </a:extLst>
          </p:cNvPr>
          <p:cNvCxnSpPr>
            <a:cxnSpLocks/>
          </p:cNvCxnSpPr>
          <p:nvPr/>
        </p:nvCxnSpPr>
        <p:spPr>
          <a:xfrm>
            <a:off x="8235351" y="4227892"/>
            <a:ext cx="950265" cy="0"/>
          </a:xfrm>
          <a:prstGeom prst="straightConnector1">
            <a:avLst/>
          </a:prstGeom>
          <a:ln w="412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905A65C-F4F8-4C92-8C5F-A71C28197C5B}"/>
              </a:ext>
            </a:extLst>
          </p:cNvPr>
          <p:cNvCxnSpPr>
            <a:cxnSpLocks/>
          </p:cNvCxnSpPr>
          <p:nvPr/>
        </p:nvCxnSpPr>
        <p:spPr>
          <a:xfrm>
            <a:off x="4955357" y="4224290"/>
            <a:ext cx="1214093" cy="0"/>
          </a:xfrm>
          <a:prstGeom prst="straightConnector1">
            <a:avLst/>
          </a:prstGeom>
          <a:ln w="41275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72688ED-1EA2-4889-BE99-4E073A253129}"/>
              </a:ext>
            </a:extLst>
          </p:cNvPr>
          <p:cNvCxnSpPr>
            <a:cxnSpLocks/>
          </p:cNvCxnSpPr>
          <p:nvPr/>
        </p:nvCxnSpPr>
        <p:spPr>
          <a:xfrm>
            <a:off x="2715185" y="4247917"/>
            <a:ext cx="1214093" cy="0"/>
          </a:xfrm>
          <a:prstGeom prst="straightConnector1">
            <a:avLst/>
          </a:prstGeom>
          <a:ln w="41275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Graphic 24" descr="Close with solid fill">
            <a:extLst>
              <a:ext uri="{FF2B5EF4-FFF2-40B4-BE49-F238E27FC236}">
                <a16:creationId xmlns:a16="http://schemas.microsoft.com/office/drawing/2014/main" id="{C8CF0896-D0B5-4276-B933-85C9CF81DF02}"/>
              </a:ext>
            </a:extLst>
          </p:cNvPr>
          <p:cNvSpPr/>
          <p:nvPr/>
        </p:nvSpPr>
        <p:spPr>
          <a:xfrm>
            <a:off x="5397030" y="4040652"/>
            <a:ext cx="357854" cy="357854"/>
          </a:xfrm>
          <a:custGeom>
            <a:avLst/>
            <a:gdLst>
              <a:gd name="connsiteX0" fmla="*/ 674370 w 674370"/>
              <a:gd name="connsiteY0" fmla="*/ 80963 h 674370"/>
              <a:gd name="connsiteX1" fmla="*/ 593408 w 674370"/>
              <a:gd name="connsiteY1" fmla="*/ 0 h 674370"/>
              <a:gd name="connsiteX2" fmla="*/ 337185 w 674370"/>
              <a:gd name="connsiteY2" fmla="*/ 256223 h 674370"/>
              <a:gd name="connsiteX3" fmla="*/ 80963 w 674370"/>
              <a:gd name="connsiteY3" fmla="*/ 0 h 674370"/>
              <a:gd name="connsiteX4" fmla="*/ 0 w 674370"/>
              <a:gd name="connsiteY4" fmla="*/ 80963 h 674370"/>
              <a:gd name="connsiteX5" fmla="*/ 256223 w 674370"/>
              <a:gd name="connsiteY5" fmla="*/ 337185 h 674370"/>
              <a:gd name="connsiteX6" fmla="*/ 0 w 674370"/>
              <a:gd name="connsiteY6" fmla="*/ 593408 h 674370"/>
              <a:gd name="connsiteX7" fmla="*/ 80963 w 674370"/>
              <a:gd name="connsiteY7" fmla="*/ 674370 h 674370"/>
              <a:gd name="connsiteX8" fmla="*/ 337185 w 674370"/>
              <a:gd name="connsiteY8" fmla="*/ 418148 h 674370"/>
              <a:gd name="connsiteX9" fmla="*/ 593408 w 674370"/>
              <a:gd name="connsiteY9" fmla="*/ 674370 h 674370"/>
              <a:gd name="connsiteX10" fmla="*/ 674370 w 674370"/>
              <a:gd name="connsiteY10" fmla="*/ 593408 h 674370"/>
              <a:gd name="connsiteX11" fmla="*/ 418148 w 674370"/>
              <a:gd name="connsiteY11" fmla="*/ 337185 h 674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4370" h="674370">
                <a:moveTo>
                  <a:pt x="674370" y="80963"/>
                </a:moveTo>
                <a:lnTo>
                  <a:pt x="593408" y="0"/>
                </a:lnTo>
                <a:lnTo>
                  <a:pt x="337185" y="256223"/>
                </a:lnTo>
                <a:lnTo>
                  <a:pt x="80963" y="0"/>
                </a:lnTo>
                <a:lnTo>
                  <a:pt x="0" y="80963"/>
                </a:lnTo>
                <a:lnTo>
                  <a:pt x="256223" y="337185"/>
                </a:lnTo>
                <a:lnTo>
                  <a:pt x="0" y="593408"/>
                </a:lnTo>
                <a:lnTo>
                  <a:pt x="80963" y="674370"/>
                </a:lnTo>
                <a:lnTo>
                  <a:pt x="337185" y="418148"/>
                </a:lnTo>
                <a:lnTo>
                  <a:pt x="593408" y="674370"/>
                </a:lnTo>
                <a:lnTo>
                  <a:pt x="674370" y="593408"/>
                </a:lnTo>
                <a:lnTo>
                  <a:pt x="418148" y="337185"/>
                </a:lnTo>
                <a:close/>
              </a:path>
            </a:pathLst>
          </a:custGeom>
          <a:solidFill>
            <a:srgbClr val="FF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7" name="Graphic 24" descr="Close with solid fill">
            <a:extLst>
              <a:ext uri="{FF2B5EF4-FFF2-40B4-BE49-F238E27FC236}">
                <a16:creationId xmlns:a16="http://schemas.microsoft.com/office/drawing/2014/main" id="{7823D99C-99B7-4015-9862-894722522F15}"/>
              </a:ext>
            </a:extLst>
          </p:cNvPr>
          <p:cNvSpPr/>
          <p:nvPr/>
        </p:nvSpPr>
        <p:spPr>
          <a:xfrm>
            <a:off x="3174859" y="4068990"/>
            <a:ext cx="357854" cy="357854"/>
          </a:xfrm>
          <a:custGeom>
            <a:avLst/>
            <a:gdLst>
              <a:gd name="connsiteX0" fmla="*/ 674370 w 674370"/>
              <a:gd name="connsiteY0" fmla="*/ 80963 h 674370"/>
              <a:gd name="connsiteX1" fmla="*/ 593408 w 674370"/>
              <a:gd name="connsiteY1" fmla="*/ 0 h 674370"/>
              <a:gd name="connsiteX2" fmla="*/ 337185 w 674370"/>
              <a:gd name="connsiteY2" fmla="*/ 256223 h 674370"/>
              <a:gd name="connsiteX3" fmla="*/ 80963 w 674370"/>
              <a:gd name="connsiteY3" fmla="*/ 0 h 674370"/>
              <a:gd name="connsiteX4" fmla="*/ 0 w 674370"/>
              <a:gd name="connsiteY4" fmla="*/ 80963 h 674370"/>
              <a:gd name="connsiteX5" fmla="*/ 256223 w 674370"/>
              <a:gd name="connsiteY5" fmla="*/ 337185 h 674370"/>
              <a:gd name="connsiteX6" fmla="*/ 0 w 674370"/>
              <a:gd name="connsiteY6" fmla="*/ 593408 h 674370"/>
              <a:gd name="connsiteX7" fmla="*/ 80963 w 674370"/>
              <a:gd name="connsiteY7" fmla="*/ 674370 h 674370"/>
              <a:gd name="connsiteX8" fmla="*/ 337185 w 674370"/>
              <a:gd name="connsiteY8" fmla="*/ 418148 h 674370"/>
              <a:gd name="connsiteX9" fmla="*/ 593408 w 674370"/>
              <a:gd name="connsiteY9" fmla="*/ 674370 h 674370"/>
              <a:gd name="connsiteX10" fmla="*/ 674370 w 674370"/>
              <a:gd name="connsiteY10" fmla="*/ 593408 h 674370"/>
              <a:gd name="connsiteX11" fmla="*/ 418148 w 674370"/>
              <a:gd name="connsiteY11" fmla="*/ 337185 h 674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4370" h="674370">
                <a:moveTo>
                  <a:pt x="674370" y="80963"/>
                </a:moveTo>
                <a:lnTo>
                  <a:pt x="593408" y="0"/>
                </a:lnTo>
                <a:lnTo>
                  <a:pt x="337185" y="256223"/>
                </a:lnTo>
                <a:lnTo>
                  <a:pt x="80963" y="0"/>
                </a:lnTo>
                <a:lnTo>
                  <a:pt x="0" y="80963"/>
                </a:lnTo>
                <a:lnTo>
                  <a:pt x="256223" y="337185"/>
                </a:lnTo>
                <a:lnTo>
                  <a:pt x="0" y="593408"/>
                </a:lnTo>
                <a:lnTo>
                  <a:pt x="80963" y="674370"/>
                </a:lnTo>
                <a:lnTo>
                  <a:pt x="337185" y="418148"/>
                </a:lnTo>
                <a:lnTo>
                  <a:pt x="593408" y="674370"/>
                </a:lnTo>
                <a:lnTo>
                  <a:pt x="674370" y="593408"/>
                </a:lnTo>
                <a:lnTo>
                  <a:pt x="418148" y="337185"/>
                </a:lnTo>
                <a:close/>
              </a:path>
            </a:pathLst>
          </a:custGeom>
          <a:solidFill>
            <a:srgbClr val="FF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712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Database with solid fill">
            <a:extLst>
              <a:ext uri="{FF2B5EF4-FFF2-40B4-BE49-F238E27FC236}">
                <a16:creationId xmlns:a16="http://schemas.microsoft.com/office/drawing/2014/main" id="{C665BD64-BA29-4E9D-B05E-0C61D5C7EE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58431" y="1594594"/>
            <a:ext cx="1712567" cy="1712567"/>
          </a:xfrm>
          <a:prstGeom prst="rect">
            <a:avLst/>
          </a:prstGeom>
        </p:spPr>
      </p:pic>
      <p:pic>
        <p:nvPicPr>
          <p:cNvPr id="2050" name="Picture 2" descr="Server Icon - Free Download, PNG and Vector">
            <a:extLst>
              <a:ext uri="{FF2B5EF4-FFF2-40B4-BE49-F238E27FC236}">
                <a16:creationId xmlns:a16="http://schemas.microsoft.com/office/drawing/2014/main" id="{2CC47420-3CC5-4886-AD15-210C757010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0850" y="1963926"/>
            <a:ext cx="1221079" cy="1221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phic 7" descr="Monitor with solid fill">
            <a:extLst>
              <a:ext uri="{FF2B5EF4-FFF2-40B4-BE49-F238E27FC236}">
                <a16:creationId xmlns:a16="http://schemas.microsoft.com/office/drawing/2014/main" id="{FDC71C36-536E-4DEA-AF93-8F981A0857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621337" y="1627344"/>
            <a:ext cx="2057818" cy="2057818"/>
          </a:xfrm>
          <a:prstGeom prst="rect">
            <a:avLst/>
          </a:prstGeom>
        </p:spPr>
      </p:pic>
      <p:pic>
        <p:nvPicPr>
          <p:cNvPr id="11" name="Picture 4" descr="Free Icon | Html file with code symbol">
            <a:extLst>
              <a:ext uri="{FF2B5EF4-FFF2-40B4-BE49-F238E27FC236}">
                <a16:creationId xmlns:a16="http://schemas.microsoft.com/office/drawing/2014/main" id="{C2430F14-2EFA-4D48-8BD4-1145E97230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9517" y="4441615"/>
            <a:ext cx="1006415" cy="1006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Free Icon | Html file with code symbol">
            <a:extLst>
              <a:ext uri="{FF2B5EF4-FFF2-40B4-BE49-F238E27FC236}">
                <a16:creationId xmlns:a16="http://schemas.microsoft.com/office/drawing/2014/main" id="{EB04688D-DA0D-4CCE-9829-8B92B243DA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160" y="4965196"/>
            <a:ext cx="747704" cy="747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4B42F96-E9F6-458E-8BEC-4F45D114B89B}"/>
              </a:ext>
            </a:extLst>
          </p:cNvPr>
          <p:cNvSpPr txBox="1"/>
          <p:nvPr/>
        </p:nvSpPr>
        <p:spPr>
          <a:xfrm>
            <a:off x="4868976" y="1739774"/>
            <a:ext cx="1371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DB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B0E5B84-FD15-4F1A-AFCC-34F910267162}"/>
              </a:ext>
            </a:extLst>
          </p:cNvPr>
          <p:cNvSpPr txBox="1"/>
          <p:nvPr/>
        </p:nvSpPr>
        <p:spPr>
          <a:xfrm>
            <a:off x="1951299" y="4338946"/>
            <a:ext cx="1797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Web files</a:t>
            </a:r>
          </a:p>
          <a:p>
            <a:pPr algn="ctr"/>
            <a:r>
              <a:rPr lang="en-US" dirty="0"/>
              <a:t>(HTML/CSS/JS)</a:t>
            </a:r>
          </a:p>
        </p:txBody>
      </p:sp>
      <p:pic>
        <p:nvPicPr>
          <p:cNvPr id="29" name="Picture 4" descr="Free Icon | Html file with code symbol">
            <a:extLst>
              <a:ext uri="{FF2B5EF4-FFF2-40B4-BE49-F238E27FC236}">
                <a16:creationId xmlns:a16="http://schemas.microsoft.com/office/drawing/2014/main" id="{0E25088A-AB04-4885-8519-F368A584FD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326" y="4965196"/>
            <a:ext cx="747704" cy="747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 descr="Free Icon | Html file with code symbol">
            <a:extLst>
              <a:ext uri="{FF2B5EF4-FFF2-40B4-BE49-F238E27FC236}">
                <a16:creationId xmlns:a16="http://schemas.microsoft.com/office/drawing/2014/main" id="{61EF06FC-5D62-4B4B-9282-D9FDFB6B6C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492" y="4960177"/>
            <a:ext cx="747704" cy="747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3C51B2FA-08BA-401F-AD6E-DA44EC197ABD}"/>
              </a:ext>
            </a:extLst>
          </p:cNvPr>
          <p:cNvSpPr txBox="1"/>
          <p:nvPr/>
        </p:nvSpPr>
        <p:spPr>
          <a:xfrm>
            <a:off x="10219104" y="2204105"/>
            <a:ext cx="865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 DOM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E7FA50E-CA43-44FC-B5C4-090337F9AFBA}"/>
              </a:ext>
            </a:extLst>
          </p:cNvPr>
          <p:cNvSpPr txBox="1"/>
          <p:nvPr/>
        </p:nvSpPr>
        <p:spPr>
          <a:xfrm>
            <a:off x="4519324" y="4234718"/>
            <a:ext cx="1371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Flask App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8490A5F-73AF-4DD8-8822-1D59580B9BD6}"/>
              </a:ext>
            </a:extLst>
          </p:cNvPr>
          <p:cNvSpPr/>
          <p:nvPr/>
        </p:nvSpPr>
        <p:spPr>
          <a:xfrm>
            <a:off x="1816396" y="3857203"/>
            <a:ext cx="6515824" cy="2380729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C80C555-552D-4B42-BD22-EED8EC1790C1}"/>
              </a:ext>
            </a:extLst>
          </p:cNvPr>
          <p:cNvSpPr txBox="1"/>
          <p:nvPr/>
        </p:nvSpPr>
        <p:spPr>
          <a:xfrm>
            <a:off x="1866474" y="3726898"/>
            <a:ext cx="190340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Github</a:t>
            </a:r>
            <a:r>
              <a:rPr lang="en-US" dirty="0"/>
              <a:t> Repo</a:t>
            </a:r>
          </a:p>
        </p:txBody>
      </p:sp>
      <p:pic>
        <p:nvPicPr>
          <p:cNvPr id="9" name="Graphic 8" descr="Gears outline">
            <a:extLst>
              <a:ext uri="{FF2B5EF4-FFF2-40B4-BE49-F238E27FC236}">
                <a16:creationId xmlns:a16="http://schemas.microsoft.com/office/drawing/2014/main" id="{73781BD0-ED44-4DA6-85E5-3A9718629DF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81455" y="4648907"/>
            <a:ext cx="1009100" cy="1009100"/>
          </a:xfrm>
          <a:prstGeom prst="rect">
            <a:avLst/>
          </a:prstGeom>
        </p:spPr>
      </p:pic>
      <p:pic>
        <p:nvPicPr>
          <p:cNvPr id="22" name="Picture 2" descr="Server Icon - Free Download, PNG and Vector">
            <a:extLst>
              <a:ext uri="{FF2B5EF4-FFF2-40B4-BE49-F238E27FC236}">
                <a16:creationId xmlns:a16="http://schemas.microsoft.com/office/drawing/2014/main" id="{14AA867C-4A29-4E3A-AEE5-FAC4D67478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1402" y="4612050"/>
            <a:ext cx="1371440" cy="1371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AF194D18-E10C-444D-87DE-A0817758CDCF}"/>
              </a:ext>
            </a:extLst>
          </p:cNvPr>
          <p:cNvSpPr txBox="1"/>
          <p:nvPr/>
        </p:nvSpPr>
        <p:spPr>
          <a:xfrm>
            <a:off x="6063014" y="1627344"/>
            <a:ext cx="1526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Heroku App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FF97C4E-5BD7-48F3-8A06-22536D0C2D14}"/>
              </a:ext>
            </a:extLst>
          </p:cNvPr>
          <p:cNvSpPr txBox="1"/>
          <p:nvPr/>
        </p:nvSpPr>
        <p:spPr>
          <a:xfrm>
            <a:off x="6218908" y="5514080"/>
            <a:ext cx="1526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Config Files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83B9DD0-EBB2-423D-8414-6BBEAA66E509}"/>
              </a:ext>
            </a:extLst>
          </p:cNvPr>
          <p:cNvCxnSpPr>
            <a:cxnSpLocks/>
          </p:cNvCxnSpPr>
          <p:nvPr/>
        </p:nvCxnSpPr>
        <p:spPr>
          <a:xfrm flipH="1">
            <a:off x="7462148" y="2656253"/>
            <a:ext cx="2133204" cy="0"/>
          </a:xfrm>
          <a:prstGeom prst="straightConnector1">
            <a:avLst/>
          </a:prstGeom>
          <a:ln w="412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31F8F88-640A-47EC-AD27-AA9F68104BFF}"/>
              </a:ext>
            </a:extLst>
          </p:cNvPr>
          <p:cNvCxnSpPr>
            <a:cxnSpLocks/>
          </p:cNvCxnSpPr>
          <p:nvPr/>
        </p:nvCxnSpPr>
        <p:spPr>
          <a:xfrm>
            <a:off x="6800314" y="3347453"/>
            <a:ext cx="0" cy="1205206"/>
          </a:xfrm>
          <a:prstGeom prst="straightConnector1">
            <a:avLst/>
          </a:prstGeom>
          <a:ln w="412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D158D67-C47F-45F0-A27C-134176A6144F}"/>
              </a:ext>
            </a:extLst>
          </p:cNvPr>
          <p:cNvCxnSpPr>
            <a:cxnSpLocks/>
          </p:cNvCxnSpPr>
          <p:nvPr/>
        </p:nvCxnSpPr>
        <p:spPr>
          <a:xfrm>
            <a:off x="5657684" y="5085709"/>
            <a:ext cx="573254" cy="0"/>
          </a:xfrm>
          <a:prstGeom prst="straightConnector1">
            <a:avLst/>
          </a:prstGeom>
          <a:ln w="412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3215855-5CD8-4E3D-829A-AA9246D2323D}"/>
              </a:ext>
            </a:extLst>
          </p:cNvPr>
          <p:cNvCxnSpPr>
            <a:cxnSpLocks/>
          </p:cNvCxnSpPr>
          <p:nvPr/>
        </p:nvCxnSpPr>
        <p:spPr>
          <a:xfrm>
            <a:off x="3792209" y="5297770"/>
            <a:ext cx="814584" cy="23937"/>
          </a:xfrm>
          <a:prstGeom prst="straightConnector1">
            <a:avLst/>
          </a:prstGeom>
          <a:ln w="412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8D5442B-F1AC-4BE0-90AB-6CB5087B775B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5114715" y="3307161"/>
            <a:ext cx="1861" cy="848585"/>
          </a:xfrm>
          <a:prstGeom prst="straightConnector1">
            <a:avLst/>
          </a:prstGeom>
          <a:ln w="412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Graphic 42" descr="Cloud outline">
            <a:extLst>
              <a:ext uri="{FF2B5EF4-FFF2-40B4-BE49-F238E27FC236}">
                <a16:creationId xmlns:a16="http://schemas.microsoft.com/office/drawing/2014/main" id="{FAEB8920-33EE-4BB9-8816-A85BBF9610EF}"/>
              </a:ext>
            </a:extLst>
          </p:cNvPr>
          <p:cNvSpPr/>
          <p:nvPr/>
        </p:nvSpPr>
        <p:spPr>
          <a:xfrm>
            <a:off x="3346578" y="769801"/>
            <a:ext cx="5066402" cy="2883637"/>
          </a:xfrm>
          <a:custGeom>
            <a:avLst/>
            <a:gdLst>
              <a:gd name="connsiteX0" fmla="*/ 860338 w 5066402"/>
              <a:gd name="connsiteY0" fmla="*/ 2878830 h 2883637"/>
              <a:gd name="connsiteX1" fmla="*/ 1098351 w 5066402"/>
              <a:gd name="connsiteY1" fmla="*/ 2883637 h 2883637"/>
              <a:gd name="connsiteX2" fmla="*/ 4345592 w 5066402"/>
              <a:gd name="connsiteY2" fmla="*/ 2883637 h 2883637"/>
              <a:gd name="connsiteX3" fmla="*/ 5066397 w 5066402"/>
              <a:gd name="connsiteY3" fmla="*/ 2157100 h 2883637"/>
              <a:gd name="connsiteX4" fmla="*/ 4351601 w 5066402"/>
              <a:gd name="connsiteY4" fmla="*/ 1436344 h 2883637"/>
              <a:gd name="connsiteX5" fmla="*/ 4291513 w 5066402"/>
              <a:gd name="connsiteY5" fmla="*/ 1436344 h 2883637"/>
              <a:gd name="connsiteX6" fmla="*/ 3912961 w 5066402"/>
              <a:gd name="connsiteY6" fmla="*/ 703059 h 2883637"/>
              <a:gd name="connsiteX7" fmla="*/ 3089719 w 5066402"/>
              <a:gd name="connsiteY7" fmla="*/ 588892 h 2883637"/>
              <a:gd name="connsiteX8" fmla="*/ 1635287 w 5066402"/>
              <a:gd name="connsiteY8" fmla="*/ 118785 h 2883637"/>
              <a:gd name="connsiteX9" fmla="*/ 1046639 w 5066402"/>
              <a:gd name="connsiteY9" fmla="*/ 1075722 h 2883637"/>
              <a:gd name="connsiteX10" fmla="*/ 1046639 w 5066402"/>
              <a:gd name="connsiteY10" fmla="*/ 1087739 h 2883637"/>
              <a:gd name="connsiteX11" fmla="*/ 904039 w 5066402"/>
              <a:gd name="connsiteY11" fmla="*/ 1076125 h 2883637"/>
              <a:gd name="connsiteX12" fmla="*/ 1 w 5066402"/>
              <a:gd name="connsiteY12" fmla="*/ 1978063 h 2883637"/>
              <a:gd name="connsiteX13" fmla="*/ 85172 w 5066402"/>
              <a:gd name="connsiteY13" fmla="*/ 2361951 h 2883637"/>
              <a:gd name="connsiteX14" fmla="*/ 860338 w 5066402"/>
              <a:gd name="connsiteY14" fmla="*/ 2878830 h 2883637"/>
              <a:gd name="connsiteX15" fmla="*/ 277350 w 5066402"/>
              <a:gd name="connsiteY15" fmla="*/ 1508605 h 2883637"/>
              <a:gd name="connsiteX16" fmla="*/ 904003 w 5066402"/>
              <a:gd name="connsiteY16" fmla="*/ 1196288 h 2883637"/>
              <a:gd name="connsiteX17" fmla="*/ 1027183 w 5066402"/>
              <a:gd name="connsiteY17" fmla="*/ 1206316 h 2883637"/>
              <a:gd name="connsiteX18" fmla="*/ 1166772 w 5066402"/>
              <a:gd name="connsiteY18" fmla="*/ 1229150 h 2883637"/>
              <a:gd name="connsiteX19" fmla="*/ 1166772 w 5066402"/>
              <a:gd name="connsiteY19" fmla="*/ 1075698 h 2883637"/>
              <a:gd name="connsiteX20" fmla="*/ 2133467 w 5066402"/>
              <a:gd name="connsiteY20" fmla="*/ 120828 h 2883637"/>
              <a:gd name="connsiteX21" fmla="*/ 2982787 w 5066402"/>
              <a:gd name="connsiteY21" fmla="*/ 643758 h 2883637"/>
              <a:gd name="connsiteX22" fmla="*/ 3030509 w 5066402"/>
              <a:gd name="connsiteY22" fmla="*/ 736708 h 2883637"/>
              <a:gd name="connsiteX23" fmla="*/ 3129185 w 5066402"/>
              <a:gd name="connsiteY23" fmla="*/ 702380 h 2883637"/>
              <a:gd name="connsiteX24" fmla="*/ 4125822 w 5066402"/>
              <a:gd name="connsiteY24" fmla="*/ 1174055 h 2883637"/>
              <a:gd name="connsiteX25" fmla="*/ 4171332 w 5066402"/>
              <a:gd name="connsiteY25" fmla="*/ 1436344 h 2883637"/>
              <a:gd name="connsiteX26" fmla="*/ 4171332 w 5066402"/>
              <a:gd name="connsiteY26" fmla="*/ 1556519 h 2883637"/>
              <a:gd name="connsiteX27" fmla="*/ 4351595 w 5066402"/>
              <a:gd name="connsiteY27" fmla="*/ 1556519 h 2883637"/>
              <a:gd name="connsiteX28" fmla="*/ 4946161 w 5066402"/>
              <a:gd name="connsiteY28" fmla="*/ 2168835 h 2883637"/>
              <a:gd name="connsiteX29" fmla="*/ 4345592 w 5066402"/>
              <a:gd name="connsiteY29" fmla="*/ 2763462 h 2883637"/>
              <a:gd name="connsiteX30" fmla="*/ 973951 w 5066402"/>
              <a:gd name="connsiteY30" fmla="*/ 2763462 h 2883637"/>
              <a:gd name="connsiteX31" fmla="*/ 866863 w 5066402"/>
              <a:gd name="connsiteY31" fmla="*/ 2758829 h 2883637"/>
              <a:gd name="connsiteX32" fmla="*/ 120528 w 5066402"/>
              <a:gd name="connsiteY32" fmla="*/ 1945237 h 2883637"/>
              <a:gd name="connsiteX33" fmla="*/ 277332 w 5066402"/>
              <a:gd name="connsiteY33" fmla="*/ 1508605 h 2883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5066402" h="2883637">
                <a:moveTo>
                  <a:pt x="860338" y="2878830"/>
                </a:moveTo>
                <a:cubicBezTo>
                  <a:pt x="921092" y="2882141"/>
                  <a:pt x="1098351" y="2883637"/>
                  <a:pt x="1098351" y="2883637"/>
                </a:cubicBezTo>
                <a:lnTo>
                  <a:pt x="4345592" y="2883637"/>
                </a:lnTo>
                <a:cubicBezTo>
                  <a:pt x="4745265" y="2882057"/>
                  <a:pt x="5067983" y="2556773"/>
                  <a:pt x="5066397" y="2157100"/>
                </a:cubicBezTo>
                <a:cubicBezTo>
                  <a:pt x="5064834" y="1762006"/>
                  <a:pt x="4746671" y="1441187"/>
                  <a:pt x="4351601" y="1436344"/>
                </a:cubicBezTo>
                <a:lnTo>
                  <a:pt x="4291513" y="1436344"/>
                </a:lnTo>
                <a:cubicBezTo>
                  <a:pt x="4290954" y="1145171"/>
                  <a:pt x="4150007" y="872145"/>
                  <a:pt x="3912961" y="703059"/>
                </a:cubicBezTo>
                <a:cubicBezTo>
                  <a:pt x="3672797" y="535024"/>
                  <a:pt x="3366549" y="492554"/>
                  <a:pt x="3089719" y="588892"/>
                </a:cubicBezTo>
                <a:cubicBezTo>
                  <a:pt x="2817907" y="57448"/>
                  <a:pt x="2166732" y="-153027"/>
                  <a:pt x="1635287" y="118785"/>
                </a:cubicBezTo>
                <a:cubicBezTo>
                  <a:pt x="1275675" y="302713"/>
                  <a:pt x="1048634" y="671807"/>
                  <a:pt x="1046639" y="1075722"/>
                </a:cubicBezTo>
                <a:lnTo>
                  <a:pt x="1046639" y="1087739"/>
                </a:lnTo>
                <a:cubicBezTo>
                  <a:pt x="999495" y="1080024"/>
                  <a:pt x="951809" y="1076142"/>
                  <a:pt x="904039" y="1076125"/>
                </a:cubicBezTo>
                <a:cubicBezTo>
                  <a:pt x="405330" y="1075548"/>
                  <a:pt x="580" y="1479360"/>
                  <a:pt x="1" y="1978063"/>
                </a:cubicBezTo>
                <a:cubicBezTo>
                  <a:pt x="-153" y="2110731"/>
                  <a:pt x="28927" y="2241800"/>
                  <a:pt x="85172" y="2361951"/>
                </a:cubicBezTo>
                <a:cubicBezTo>
                  <a:pt x="231143" y="2661686"/>
                  <a:pt x="527519" y="2859314"/>
                  <a:pt x="860338" y="2878830"/>
                </a:cubicBezTo>
                <a:close/>
                <a:moveTo>
                  <a:pt x="277350" y="1508605"/>
                </a:moveTo>
                <a:cubicBezTo>
                  <a:pt x="427268" y="1313885"/>
                  <a:pt x="658269" y="1198751"/>
                  <a:pt x="904003" y="1196288"/>
                </a:cubicBezTo>
                <a:cubicBezTo>
                  <a:pt x="945265" y="1196324"/>
                  <a:pt x="986455" y="1199677"/>
                  <a:pt x="1027183" y="1206316"/>
                </a:cubicBezTo>
                <a:lnTo>
                  <a:pt x="1166772" y="1229150"/>
                </a:lnTo>
                <a:lnTo>
                  <a:pt x="1166772" y="1075698"/>
                </a:lnTo>
                <a:cubicBezTo>
                  <a:pt x="1170035" y="545070"/>
                  <a:pt x="1602840" y="117565"/>
                  <a:pt x="2133467" y="120828"/>
                </a:cubicBezTo>
                <a:cubicBezTo>
                  <a:pt x="2491962" y="123033"/>
                  <a:pt x="2819409" y="324645"/>
                  <a:pt x="2982787" y="643758"/>
                </a:cubicBezTo>
                <a:lnTo>
                  <a:pt x="3030509" y="736708"/>
                </a:lnTo>
                <a:lnTo>
                  <a:pt x="3129185" y="702380"/>
                </a:lnTo>
                <a:cubicBezTo>
                  <a:pt x="3534650" y="557419"/>
                  <a:pt x="3980854" y="768590"/>
                  <a:pt x="4125822" y="1174055"/>
                </a:cubicBezTo>
                <a:cubicBezTo>
                  <a:pt x="4155914" y="1258226"/>
                  <a:pt x="4171308" y="1346951"/>
                  <a:pt x="4171332" y="1436344"/>
                </a:cubicBezTo>
                <a:lnTo>
                  <a:pt x="4171332" y="1556519"/>
                </a:lnTo>
                <a:lnTo>
                  <a:pt x="4351595" y="1556519"/>
                </a:lnTo>
                <a:cubicBezTo>
                  <a:pt x="4684864" y="1561422"/>
                  <a:pt x="4951065" y="1835565"/>
                  <a:pt x="4946161" y="2168835"/>
                </a:cubicBezTo>
                <a:cubicBezTo>
                  <a:pt x="4941324" y="2497533"/>
                  <a:pt x="4674319" y="2761900"/>
                  <a:pt x="4345592" y="2763462"/>
                </a:cubicBezTo>
                <a:lnTo>
                  <a:pt x="973951" y="2763462"/>
                </a:lnTo>
                <a:lnTo>
                  <a:pt x="866863" y="2758829"/>
                </a:lnTo>
                <a:cubicBezTo>
                  <a:pt x="436101" y="2740256"/>
                  <a:pt x="101956" y="2375999"/>
                  <a:pt x="120528" y="1945237"/>
                </a:cubicBezTo>
                <a:cubicBezTo>
                  <a:pt x="127344" y="1787165"/>
                  <a:pt x="182027" y="1634897"/>
                  <a:pt x="277332" y="1508605"/>
                </a:cubicBezTo>
                <a:close/>
              </a:path>
            </a:pathLst>
          </a:custGeom>
          <a:solidFill>
            <a:srgbClr val="000000">
              <a:alpha val="58000"/>
            </a:srgbClr>
          </a:solidFill>
          <a:ln w="6002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C58A336-71AE-45A0-95CC-1F43F0085C2A}"/>
              </a:ext>
            </a:extLst>
          </p:cNvPr>
          <p:cNvSpPr txBox="1"/>
          <p:nvPr/>
        </p:nvSpPr>
        <p:spPr>
          <a:xfrm>
            <a:off x="4461402" y="740276"/>
            <a:ext cx="199087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Heroku Platform</a:t>
            </a:r>
          </a:p>
        </p:txBody>
      </p:sp>
      <p:sp>
        <p:nvSpPr>
          <p:cNvPr id="50" name="Title 1">
            <a:extLst>
              <a:ext uri="{FF2B5EF4-FFF2-40B4-BE49-F238E27FC236}">
                <a16:creationId xmlns:a16="http://schemas.microsoft.com/office/drawing/2014/main" id="{5A11C874-7B50-4218-AFDB-4E7038BAC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829" y="423808"/>
            <a:ext cx="2797741" cy="1371600"/>
          </a:xfrm>
        </p:spPr>
        <p:txBody>
          <a:bodyPr/>
          <a:lstStyle/>
          <a:p>
            <a:r>
              <a:rPr lang="en-US" u="sng" dirty="0"/>
              <a:t>Deployed to Heroku</a:t>
            </a:r>
          </a:p>
        </p:txBody>
      </p:sp>
    </p:spTree>
    <p:extLst>
      <p:ext uri="{BB962C8B-B14F-4D97-AF65-F5344CB8AC3E}">
        <p14:creationId xmlns:p14="http://schemas.microsoft.com/office/powerpoint/2010/main" val="2084280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1505C-9810-4D43-A942-EA1E5DEA5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876FD-771B-47CD-96FF-431E9A685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Create application and deploy to GitHub repo</a:t>
            </a:r>
          </a:p>
          <a:p>
            <a:r>
              <a:rPr lang="en-US" sz="1800" dirty="0"/>
              <a:t>Add Heroku configuration files</a:t>
            </a:r>
          </a:p>
          <a:p>
            <a:r>
              <a:rPr lang="en-US" sz="1800" dirty="0"/>
              <a:t>Create the Heroku application</a:t>
            </a:r>
          </a:p>
          <a:p>
            <a:r>
              <a:rPr lang="en-US" sz="1800" dirty="0"/>
              <a:t>Prepare the Heroku database</a:t>
            </a:r>
          </a:p>
          <a:p>
            <a:r>
              <a:rPr lang="en-US" sz="1800" dirty="0"/>
              <a:t>Populate Heroku database</a:t>
            </a:r>
          </a:p>
        </p:txBody>
      </p:sp>
    </p:spTree>
    <p:extLst>
      <p:ext uri="{BB962C8B-B14F-4D97-AF65-F5344CB8AC3E}">
        <p14:creationId xmlns:p14="http://schemas.microsoft.com/office/powerpoint/2010/main" val="1074757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4EA16-F7C5-4BAF-8571-89B9372CB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the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D7E18-1F60-44EA-A46A-58B82E110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There are many ways to organize and name your application files, however in order to use the example code with out modifications:</a:t>
            </a:r>
          </a:p>
          <a:p>
            <a:pPr lvl="1"/>
            <a:r>
              <a:rPr lang="en-US" sz="1600" dirty="0"/>
              <a:t>Name your Flask application file: </a:t>
            </a:r>
            <a:r>
              <a:rPr lang="en-US" sz="1600" b="1" i="1" dirty="0"/>
              <a:t>app.py</a:t>
            </a:r>
          </a:p>
          <a:p>
            <a:pPr lvl="1"/>
            <a:r>
              <a:rPr lang="en-US" sz="1600" dirty="0"/>
              <a:t>Store your app file in the root directory</a:t>
            </a:r>
          </a:p>
          <a:p>
            <a:pPr lvl="1"/>
            <a:r>
              <a:rPr lang="en-US" sz="1600" dirty="0"/>
              <a:t>If your app utilizes a database, use a PostgreSQL database</a:t>
            </a:r>
          </a:p>
        </p:txBody>
      </p:sp>
    </p:spTree>
    <p:extLst>
      <p:ext uri="{BB962C8B-B14F-4D97-AF65-F5344CB8AC3E}">
        <p14:creationId xmlns:p14="http://schemas.microsoft.com/office/powerpoint/2010/main" val="3318243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6AF35-FE9E-40AD-8290-69013B940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configuration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5FC3E-5702-4425-8B2F-CFEECCEF9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Heroku needs a few additional files to tell it how to run the application. Add these to the </a:t>
            </a:r>
            <a:r>
              <a:rPr lang="en-US" sz="2000" u="sng" dirty="0"/>
              <a:t>root directory</a:t>
            </a:r>
            <a:r>
              <a:rPr lang="en-US" sz="2000" dirty="0"/>
              <a:t>:</a:t>
            </a:r>
          </a:p>
          <a:p>
            <a:r>
              <a:rPr lang="en-US" sz="1600" b="1" dirty="0"/>
              <a:t>initdb.py </a:t>
            </a:r>
            <a:r>
              <a:rPr lang="en-US" sz="1600" dirty="0"/>
              <a:t>– initializes database</a:t>
            </a:r>
          </a:p>
          <a:p>
            <a:r>
              <a:rPr lang="en-US" sz="1600" b="1" dirty="0"/>
              <a:t>requirements.txt </a:t>
            </a:r>
            <a:r>
              <a:rPr lang="en-US" sz="1600" dirty="0"/>
              <a:t>– list of python libraries Heroku needs to install</a:t>
            </a:r>
          </a:p>
          <a:p>
            <a:r>
              <a:rPr lang="en-US" sz="1600" b="1" dirty="0"/>
              <a:t>run.sh </a:t>
            </a:r>
            <a:r>
              <a:rPr lang="en-US" sz="1600" dirty="0"/>
              <a:t>– shell file </a:t>
            </a:r>
          </a:p>
          <a:p>
            <a:r>
              <a:rPr lang="en-US" sz="1600" b="1" dirty="0" err="1"/>
              <a:t>Procfile</a:t>
            </a:r>
            <a:r>
              <a:rPr lang="en-US" sz="1600" dirty="0"/>
              <a:t> – used b Heroku to run the app</a:t>
            </a:r>
          </a:p>
        </p:txBody>
      </p:sp>
    </p:spTree>
    <p:extLst>
      <p:ext uri="{BB962C8B-B14F-4D97-AF65-F5344CB8AC3E}">
        <p14:creationId xmlns:p14="http://schemas.microsoft.com/office/powerpoint/2010/main" val="8680232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{B3409715-66E6-4064-8603-DFB2127802CA}tf78438558_win32</Template>
  <TotalTime>331</TotalTime>
  <Words>207</Words>
  <Application>Microsoft Office PowerPoint</Application>
  <PresentationFormat>Widescreen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Garamond</vt:lpstr>
      <vt:lpstr>SavonVTI</vt:lpstr>
      <vt:lpstr>Application Deployment</vt:lpstr>
      <vt:lpstr>Local Application</vt:lpstr>
      <vt:lpstr>Deployed to Github Pages</vt:lpstr>
      <vt:lpstr>Deployed to Heroku</vt:lpstr>
      <vt:lpstr>Deployment Steps</vt:lpstr>
      <vt:lpstr>Create the application</vt:lpstr>
      <vt:lpstr>Add configuration files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russ mcgrath</dc:creator>
  <cp:lastModifiedBy>russ mcgrath</cp:lastModifiedBy>
  <cp:revision>24</cp:revision>
  <dcterms:created xsi:type="dcterms:W3CDTF">2021-01-18T16:10:35Z</dcterms:created>
  <dcterms:modified xsi:type="dcterms:W3CDTF">2021-01-18T21:41:49Z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