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8" r:id="rId4"/>
    <p:sldId id="280" r:id="rId5"/>
    <p:sldId id="293" r:id="rId6"/>
    <p:sldId id="294" r:id="rId7"/>
    <p:sldId id="295" r:id="rId8"/>
    <p:sldId id="298" r:id="rId9"/>
    <p:sldId id="297" r:id="rId10"/>
    <p:sldId id="284" r:id="rId11"/>
    <p:sldId id="299" r:id="rId12"/>
    <p:sldId id="272" r:id="rId13"/>
    <p:sldId id="278" r:id="rId14"/>
    <p:sldId id="279" r:id="rId15"/>
    <p:sldId id="301" r:id="rId16"/>
    <p:sldId id="302" r:id="rId17"/>
    <p:sldId id="303" r:id="rId18"/>
    <p:sldId id="275" r:id="rId19"/>
    <p:sldId id="304" r:id="rId20"/>
    <p:sldId id="271" r:id="rId21"/>
    <p:sldId id="305" r:id="rId22"/>
    <p:sldId id="270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1" autoAdjust="0"/>
    <p:restoredTop sz="94665" autoAdjust="0"/>
  </p:normalViewPr>
  <p:slideViewPr>
    <p:cSldViewPr>
      <p:cViewPr varScale="1">
        <p:scale>
          <a:sx n="116" d="100"/>
          <a:sy n="11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NYC Apartment Rent Prediction &amp;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Russell McGrath, </a:t>
            </a:r>
            <a:r>
              <a:rPr lang="en-US" dirty="0" err="1"/>
              <a:t>Sumita</a:t>
            </a:r>
            <a:r>
              <a:rPr lang="en-US" dirty="0"/>
              <a:t> Trivedi, </a:t>
            </a:r>
            <a:r>
              <a:rPr lang="en-US" dirty="0" err="1"/>
              <a:t>Sharmila</a:t>
            </a:r>
            <a:r>
              <a:rPr lang="en-US" dirty="0"/>
              <a:t> </a:t>
            </a:r>
            <a:r>
              <a:rPr lang="en-US" dirty="0" err="1"/>
              <a:t>Sainani</a:t>
            </a:r>
            <a:r>
              <a:rPr lang="en-US" dirty="0"/>
              <a:t>, Alexandra </a:t>
            </a:r>
            <a:r>
              <a:rPr lang="en-US" dirty="0" err="1"/>
              <a:t>Zelcer</a:t>
            </a:r>
            <a:r>
              <a:rPr lang="en-US" dirty="0"/>
              <a:t>, &amp; Tony Joy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9945-7364-405F-A7EE-97A450C6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685800"/>
          </a:xfrm>
        </p:spPr>
        <p:txBody>
          <a:bodyPr>
            <a:normAutofit/>
          </a:bodyPr>
          <a:lstStyle/>
          <a:p>
            <a:r>
              <a:rPr lang="en-US" dirty="0"/>
              <a:t>Tableau/HTML Integration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D18B-8660-433E-8D5A-7890EA2FC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66801"/>
            <a:ext cx="2743200" cy="4952999"/>
          </a:xfrm>
        </p:spPr>
        <p:txBody>
          <a:bodyPr>
            <a:normAutofit/>
          </a:bodyPr>
          <a:lstStyle/>
          <a:p>
            <a:r>
              <a:rPr lang="en-US" sz="2400" dirty="0"/>
              <a:t>Modifying the HTML code given in Tableau web by adding the public tableau link in the URL</a:t>
            </a:r>
          </a:p>
          <a:p>
            <a:r>
              <a:rPr lang="en-US" sz="2400" dirty="0"/>
              <a:t>And incorporating the tableau html with the index. html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B6916-5A89-4EAB-A270-DAB364149D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066801"/>
            <a:ext cx="8001000" cy="5037137"/>
          </a:xfrm>
        </p:spPr>
      </p:pic>
    </p:spTree>
    <p:extLst>
      <p:ext uri="{BB962C8B-B14F-4D97-AF65-F5344CB8AC3E}">
        <p14:creationId xmlns:p14="http://schemas.microsoft.com/office/powerpoint/2010/main" val="372748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Machine Learning Model Optimization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1395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Modeling  -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of features with target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F65DAF-E43B-430F-A465-FE76A3B48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76314"/>
              </p:ext>
            </p:extLst>
          </p:nvPr>
        </p:nvGraphicFramePr>
        <p:xfrm>
          <a:off x="2057400" y="2590800"/>
          <a:ext cx="7010401" cy="350710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69451">
                  <a:extLst>
                    <a:ext uri="{9D8B030D-6E8A-4147-A177-3AD203B41FA5}">
                      <a16:colId xmlns:a16="http://schemas.microsoft.com/office/drawing/2014/main" val="1046677359"/>
                    </a:ext>
                  </a:extLst>
                </a:gridCol>
                <a:gridCol w="2330484">
                  <a:extLst>
                    <a:ext uri="{9D8B030D-6E8A-4147-A177-3AD203B41FA5}">
                      <a16:colId xmlns:a16="http://schemas.microsoft.com/office/drawing/2014/main" val="2765675303"/>
                    </a:ext>
                  </a:extLst>
                </a:gridCol>
                <a:gridCol w="1421028">
                  <a:extLst>
                    <a:ext uri="{9D8B030D-6E8A-4147-A177-3AD203B41FA5}">
                      <a16:colId xmlns:a16="http://schemas.microsoft.com/office/drawing/2014/main" val="2546124915"/>
                    </a:ext>
                  </a:extLst>
                </a:gridCol>
                <a:gridCol w="1989438">
                  <a:extLst>
                    <a:ext uri="{9D8B030D-6E8A-4147-A177-3AD203B41FA5}">
                      <a16:colId xmlns:a16="http://schemas.microsoft.com/office/drawing/2014/main" val="1446949515"/>
                    </a:ext>
                  </a:extLst>
                </a:gridCol>
              </a:tblGrid>
              <a:tr h="377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Correlation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Absolute Correlation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9734216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3090196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size_sqft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0.808783506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0.808783506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069430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bathrooms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0.733644386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0.733644386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2128484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bedrooms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0.531199605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0.531199605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1370475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floor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0.27235111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0.27235111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18714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building_age_yrs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-0.122301768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0.122301768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65675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has_elevator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0.120822476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0.120822476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075250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has_doorman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0.099105765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0.099105765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146355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has_dishwasher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0.096631286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0.096631286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15372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has_washer_dryer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0.096135793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0.096135793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939628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has_gym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0.093736869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0.093736869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450709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no_fee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-0.091768666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0.091768666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9971666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has_roofdeck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0.081285812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0.081285812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70658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has_patio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0.058259675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0.058259675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8174278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min_to_subway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0.003652178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0.003652178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286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1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Modeling  - Applying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into train-test in 80:20 ratio</a:t>
            </a:r>
          </a:p>
          <a:p>
            <a:r>
              <a:rPr lang="en-US" dirty="0"/>
              <a:t>Create x_train, x_test, y_train, y_test and scale data using StandardScaler</a:t>
            </a:r>
          </a:p>
          <a:p>
            <a:r>
              <a:rPr lang="en-US" dirty="0"/>
              <a:t>Run modeling algorithms and compare results on Test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310AC6-CE80-4FFE-9B4D-771CE6A2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06705"/>
              </p:ext>
            </p:extLst>
          </p:nvPr>
        </p:nvGraphicFramePr>
        <p:xfrm>
          <a:off x="1600200" y="3581400"/>
          <a:ext cx="7162800" cy="213359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787414">
                  <a:extLst>
                    <a:ext uri="{9D8B030D-6E8A-4147-A177-3AD203B41FA5}">
                      <a16:colId xmlns:a16="http://schemas.microsoft.com/office/drawing/2014/main" val="2093891875"/>
                    </a:ext>
                  </a:extLst>
                </a:gridCol>
                <a:gridCol w="2615408">
                  <a:extLst>
                    <a:ext uri="{9D8B030D-6E8A-4147-A177-3AD203B41FA5}">
                      <a16:colId xmlns:a16="http://schemas.microsoft.com/office/drawing/2014/main" val="2027601219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9346937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155376825"/>
                    </a:ext>
                  </a:extLst>
                </a:gridCol>
              </a:tblGrid>
              <a:tr h="438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Models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 Square Error - Test Data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R square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Comment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7511866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772906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0.226113395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0.786538043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5820764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Lasso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0.231648322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0.783183172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5428522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Ridge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0.228063947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0.786538054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5884287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Elasticnet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0.229526386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0.785169248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336607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Xgboost</a:t>
                      </a:r>
                      <a:r>
                        <a:rPr lang="en-US" sz="1400" u="none" strike="noStrike" dirty="0">
                          <a:effectLst/>
                        </a:rPr>
                        <a:t> 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0.185860706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0.826039194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Best Model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498513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Deep Learning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0.493411504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65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09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Modeling  -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Save XGBModel, XGB_modelcolumns, X_scaler, y_scaler as pickle files</a:t>
            </a:r>
          </a:p>
          <a:p>
            <a:r>
              <a:rPr lang="en-US" dirty="0"/>
              <a:t>Create front end for user to input values</a:t>
            </a:r>
          </a:p>
          <a:p>
            <a:r>
              <a:rPr lang="en-US" dirty="0"/>
              <a:t>“Predict Rent” button calls app.py</a:t>
            </a:r>
          </a:p>
          <a:p>
            <a:r>
              <a:rPr lang="en-US" dirty="0"/>
              <a:t>Takes the user input values, transforms values into floats, runs the X_scaler to scale the data and predicts the scaled rent.</a:t>
            </a:r>
          </a:p>
          <a:p>
            <a:r>
              <a:rPr lang="en-US" dirty="0"/>
              <a:t>Apply y_scaler to inverse transforms the prediction and gives the predicted rent in $</a:t>
            </a:r>
          </a:p>
          <a:p>
            <a:r>
              <a:rPr lang="en-US" dirty="0"/>
              <a:t>Demo - html page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5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Application Server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474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16" y="-225118"/>
            <a:ext cx="10515600" cy="1145224"/>
          </a:xfrm>
        </p:spPr>
        <p:txBody>
          <a:bodyPr/>
          <a:lstStyle/>
          <a:p>
            <a:r>
              <a:rPr lang="en-US" dirty="0"/>
              <a:t>App Server – Optimized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47CA5-98A5-4E5E-BF39-32A7968007CE}"/>
              </a:ext>
            </a:extLst>
          </p:cNvPr>
          <p:cNvSpPr/>
          <p:nvPr/>
        </p:nvSpPr>
        <p:spPr>
          <a:xfrm>
            <a:off x="2743200" y="1585974"/>
            <a:ext cx="4464764" cy="264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797E86-8C4D-4B7B-8CA8-89E9531AE1F0}"/>
              </a:ext>
            </a:extLst>
          </p:cNvPr>
          <p:cNvSpPr/>
          <p:nvPr/>
        </p:nvSpPr>
        <p:spPr>
          <a:xfrm>
            <a:off x="533400" y="4495800"/>
            <a:ext cx="472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CDB16-0401-43CC-A78C-359862C6CAC8}"/>
              </a:ext>
            </a:extLst>
          </p:cNvPr>
          <p:cNvSpPr/>
          <p:nvPr/>
        </p:nvSpPr>
        <p:spPr>
          <a:xfrm>
            <a:off x="8163813" y="2137815"/>
            <a:ext cx="3342386" cy="1595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4D85C-769F-4827-9A29-76A62B539C6C}"/>
              </a:ext>
            </a:extLst>
          </p:cNvPr>
          <p:cNvSpPr txBox="1"/>
          <p:nvPr/>
        </p:nvSpPr>
        <p:spPr>
          <a:xfrm>
            <a:off x="2743200" y="1234043"/>
            <a:ext cx="4464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Flask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857CBC-0C8F-4D28-AD1E-93716E96C240}"/>
              </a:ext>
            </a:extLst>
          </p:cNvPr>
          <p:cNvSpPr txBox="1"/>
          <p:nvPr/>
        </p:nvSpPr>
        <p:spPr>
          <a:xfrm>
            <a:off x="8163813" y="1761659"/>
            <a:ext cx="3342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Machine Learning Files (.pkl)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5945F-690D-466F-9067-9A34F143BD8A}"/>
              </a:ext>
            </a:extLst>
          </p:cNvPr>
          <p:cNvSpPr txBox="1"/>
          <p:nvPr/>
        </p:nvSpPr>
        <p:spPr>
          <a:xfrm>
            <a:off x="533400" y="5767556"/>
            <a:ext cx="4724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User DOM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92EA13-487F-434C-8F28-484E1E288EE4}"/>
              </a:ext>
            </a:extLst>
          </p:cNvPr>
          <p:cNvSpPr/>
          <p:nvPr/>
        </p:nvSpPr>
        <p:spPr>
          <a:xfrm>
            <a:off x="689516" y="5079836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Enter Values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5FE3A0-0A40-413B-B54F-7AD219AF21DD}"/>
              </a:ext>
            </a:extLst>
          </p:cNvPr>
          <p:cNvSpPr txBox="1"/>
          <p:nvPr/>
        </p:nvSpPr>
        <p:spPr>
          <a:xfrm>
            <a:off x="689516" y="4725494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/optimal Endpoint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BB425B-801F-4021-B52E-98760AAC5799}"/>
              </a:ext>
            </a:extLst>
          </p:cNvPr>
          <p:cNvSpPr/>
          <p:nvPr/>
        </p:nvSpPr>
        <p:spPr>
          <a:xfrm>
            <a:off x="3166016" y="2339015"/>
            <a:ext cx="1482184" cy="78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Scrape &amp; Package </a:t>
            </a:r>
            <a:r>
              <a:rPr lang="en-US" i="1" dirty="0" err="1">
                <a:solidFill>
                  <a:schemeClr val="bg1"/>
                </a:solidFill>
              </a:rPr>
              <a:t>user_input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7A50D-DE41-4236-9155-A8DBAF261FED}"/>
              </a:ext>
            </a:extLst>
          </p:cNvPr>
          <p:cNvSpPr/>
          <p:nvPr/>
        </p:nvSpPr>
        <p:spPr>
          <a:xfrm>
            <a:off x="3124200" y="3385294"/>
            <a:ext cx="1795312" cy="65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Render results endpoint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E16248-F4BC-4CDD-97B6-2CFDEB689701}"/>
              </a:ext>
            </a:extLst>
          </p:cNvPr>
          <p:cNvSpPr/>
          <p:nvPr/>
        </p:nvSpPr>
        <p:spPr>
          <a:xfrm>
            <a:off x="2935558" y="5079836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&lt;displays results&gt;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6C4C09-AF6F-4253-9195-F99432F84DE1}"/>
              </a:ext>
            </a:extLst>
          </p:cNvPr>
          <p:cNvSpPr txBox="1"/>
          <p:nvPr/>
        </p:nvSpPr>
        <p:spPr>
          <a:xfrm>
            <a:off x="2935558" y="4725494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/predict Endpoint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1B5A8D4-318E-41AE-83C8-FC5513232E57}"/>
              </a:ext>
            </a:extLst>
          </p:cNvPr>
          <p:cNvCxnSpPr>
            <a:cxnSpLocks/>
            <a:stCxn id="45" idx="1"/>
            <a:endCxn id="47" idx="1"/>
          </p:cNvCxnSpPr>
          <p:nvPr/>
        </p:nvCxnSpPr>
        <p:spPr>
          <a:xfrm rot="10800000" flipH="1">
            <a:off x="689516" y="2731608"/>
            <a:ext cx="2476500" cy="2627710"/>
          </a:xfrm>
          <a:prstGeom prst="curvedConnector3">
            <a:avLst>
              <a:gd name="adj1" fmla="val -20405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7EA2816-2FC3-4644-AC1D-E676645C502B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rot="10800000" flipV="1">
            <a:off x="6815135" y="1946324"/>
            <a:ext cx="1348678" cy="1043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807F42-BEC2-4679-BA26-1F82F879E444}"/>
              </a:ext>
            </a:extLst>
          </p:cNvPr>
          <p:cNvCxnSpPr>
            <a:cxnSpLocks/>
            <a:stCxn id="55" idx="1"/>
            <a:endCxn id="48" idx="3"/>
          </p:cNvCxnSpPr>
          <p:nvPr/>
        </p:nvCxnSpPr>
        <p:spPr>
          <a:xfrm rot="10800000" flipV="1">
            <a:off x="4919513" y="3709065"/>
            <a:ext cx="330457" cy="2882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11E5DE6-5CE4-4A0A-AB5E-D3525584C09C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3686084" y="4374372"/>
            <a:ext cx="686894" cy="1535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1037370-D7C6-45E9-B55E-F04A7F5FEC17}"/>
              </a:ext>
            </a:extLst>
          </p:cNvPr>
          <p:cNvSpPr/>
          <p:nvPr/>
        </p:nvSpPr>
        <p:spPr>
          <a:xfrm>
            <a:off x="8681221" y="2238898"/>
            <a:ext cx="2203296" cy="3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XGBModel.pkl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5C11C8-2154-49BB-9484-84BA7CCFCCDF}"/>
              </a:ext>
            </a:extLst>
          </p:cNvPr>
          <p:cNvSpPr/>
          <p:nvPr/>
        </p:nvSpPr>
        <p:spPr>
          <a:xfrm>
            <a:off x="8681221" y="2683292"/>
            <a:ext cx="2203296" cy="4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X_scaler.pkl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BE5A3B-492A-44D6-B2F0-BE1708F3FD4F}"/>
              </a:ext>
            </a:extLst>
          </p:cNvPr>
          <p:cNvSpPr/>
          <p:nvPr/>
        </p:nvSpPr>
        <p:spPr>
          <a:xfrm>
            <a:off x="5410200" y="1709595"/>
            <a:ext cx="1404935" cy="494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Import ML Files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DF868A-94DE-4204-8103-8855FA07D4FC}"/>
              </a:ext>
            </a:extLst>
          </p:cNvPr>
          <p:cNvSpPr/>
          <p:nvPr/>
        </p:nvSpPr>
        <p:spPr>
          <a:xfrm>
            <a:off x="5375816" y="2438400"/>
            <a:ext cx="1482184" cy="60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Scale </a:t>
            </a:r>
            <a:r>
              <a:rPr lang="en-US" i="1" dirty="0" err="1">
                <a:solidFill>
                  <a:schemeClr val="bg1"/>
                </a:solidFill>
              </a:rPr>
              <a:t>user_input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B9F7D93A-F48B-4186-80B8-8B569729DB7E}"/>
              </a:ext>
            </a:extLst>
          </p:cNvPr>
          <p:cNvCxnSpPr>
            <a:cxnSpLocks/>
            <a:stCxn id="47" idx="3"/>
            <a:endCxn id="40" idx="1"/>
          </p:cNvCxnSpPr>
          <p:nvPr/>
        </p:nvCxnSpPr>
        <p:spPr>
          <a:xfrm>
            <a:off x="4648200" y="2731608"/>
            <a:ext cx="727616" cy="7063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78B99E90-DE56-4D7A-97A7-68492322C13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5997547" y="2319038"/>
            <a:ext cx="234483" cy="424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95CB041-9CA0-4804-8035-6F72A81F667B}"/>
              </a:ext>
            </a:extLst>
          </p:cNvPr>
          <p:cNvSpPr/>
          <p:nvPr/>
        </p:nvSpPr>
        <p:spPr>
          <a:xfrm>
            <a:off x="5249969" y="3502813"/>
            <a:ext cx="1722936" cy="412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prediction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0C183C50-A4F8-4E55-B03B-09EFCCAE99E5}"/>
              </a:ext>
            </a:extLst>
          </p:cNvPr>
          <p:cNvCxnSpPr>
            <a:cxnSpLocks/>
            <a:stCxn id="40" idx="2"/>
            <a:endCxn id="55" idx="0"/>
          </p:cNvCxnSpPr>
          <p:nvPr/>
        </p:nvCxnSpPr>
        <p:spPr>
          <a:xfrm rot="5400000">
            <a:off x="5882237" y="3268142"/>
            <a:ext cx="463872" cy="547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CBC0B7A5-0BC5-4E7B-84CB-46CC14B1BAC0}"/>
              </a:ext>
            </a:extLst>
          </p:cNvPr>
          <p:cNvSpPr/>
          <p:nvPr/>
        </p:nvSpPr>
        <p:spPr>
          <a:xfrm>
            <a:off x="8681221" y="3173150"/>
            <a:ext cx="2203296" cy="4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y_scaler.pkl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  <p:bldP spid="38" grpId="0" animBg="1"/>
      <p:bldP spid="40" grpId="0" animBg="1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16" y="-225118"/>
            <a:ext cx="10515600" cy="1145224"/>
          </a:xfrm>
        </p:spPr>
        <p:txBody>
          <a:bodyPr/>
          <a:lstStyle/>
          <a:p>
            <a:r>
              <a:rPr lang="en-US" dirty="0"/>
              <a:t>App Server – Optimized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47CA5-98A5-4E5E-BF39-32A7968007CE}"/>
              </a:ext>
            </a:extLst>
          </p:cNvPr>
          <p:cNvSpPr/>
          <p:nvPr/>
        </p:nvSpPr>
        <p:spPr>
          <a:xfrm>
            <a:off x="2743200" y="1585974"/>
            <a:ext cx="4464764" cy="264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797E86-8C4D-4B7B-8CA8-89E9531AE1F0}"/>
              </a:ext>
            </a:extLst>
          </p:cNvPr>
          <p:cNvSpPr/>
          <p:nvPr/>
        </p:nvSpPr>
        <p:spPr>
          <a:xfrm>
            <a:off x="533400" y="4495800"/>
            <a:ext cx="472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CDB16-0401-43CC-A78C-359862C6CAC8}"/>
              </a:ext>
            </a:extLst>
          </p:cNvPr>
          <p:cNvSpPr/>
          <p:nvPr/>
        </p:nvSpPr>
        <p:spPr>
          <a:xfrm>
            <a:off x="8163813" y="2137815"/>
            <a:ext cx="3342386" cy="1595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4D85C-769F-4827-9A29-76A62B539C6C}"/>
              </a:ext>
            </a:extLst>
          </p:cNvPr>
          <p:cNvSpPr txBox="1"/>
          <p:nvPr/>
        </p:nvSpPr>
        <p:spPr>
          <a:xfrm>
            <a:off x="2743200" y="1234043"/>
            <a:ext cx="4464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Flask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857CBC-0C8F-4D28-AD1E-93716E96C240}"/>
              </a:ext>
            </a:extLst>
          </p:cNvPr>
          <p:cNvSpPr txBox="1"/>
          <p:nvPr/>
        </p:nvSpPr>
        <p:spPr>
          <a:xfrm>
            <a:off x="8163813" y="1761659"/>
            <a:ext cx="3342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Machine Learning Files (.pkl)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5945F-690D-466F-9067-9A34F143BD8A}"/>
              </a:ext>
            </a:extLst>
          </p:cNvPr>
          <p:cNvSpPr txBox="1"/>
          <p:nvPr/>
        </p:nvSpPr>
        <p:spPr>
          <a:xfrm>
            <a:off x="533400" y="5767556"/>
            <a:ext cx="4724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User DOM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92EA13-487F-434C-8F28-484E1E288EE4}"/>
              </a:ext>
            </a:extLst>
          </p:cNvPr>
          <p:cNvSpPr/>
          <p:nvPr/>
        </p:nvSpPr>
        <p:spPr>
          <a:xfrm>
            <a:off x="689516" y="5079836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Enter Values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5FE3A0-0A40-413B-B54F-7AD219AF21DD}"/>
              </a:ext>
            </a:extLst>
          </p:cNvPr>
          <p:cNvSpPr txBox="1"/>
          <p:nvPr/>
        </p:nvSpPr>
        <p:spPr>
          <a:xfrm>
            <a:off x="689516" y="4725494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/optimal Endpoint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BB425B-801F-4021-B52E-98760AAC5799}"/>
              </a:ext>
            </a:extLst>
          </p:cNvPr>
          <p:cNvSpPr/>
          <p:nvPr/>
        </p:nvSpPr>
        <p:spPr>
          <a:xfrm>
            <a:off x="3166016" y="2339015"/>
            <a:ext cx="1482184" cy="78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Scrape &amp; Package </a:t>
            </a:r>
            <a:r>
              <a:rPr lang="en-US" i="1" dirty="0" err="1">
                <a:solidFill>
                  <a:schemeClr val="bg1"/>
                </a:solidFill>
              </a:rPr>
              <a:t>user_input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7A50D-DE41-4236-9155-A8DBAF261FED}"/>
              </a:ext>
            </a:extLst>
          </p:cNvPr>
          <p:cNvSpPr/>
          <p:nvPr/>
        </p:nvSpPr>
        <p:spPr>
          <a:xfrm>
            <a:off x="3124200" y="3385294"/>
            <a:ext cx="1795312" cy="65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Render results endpoint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E16248-F4BC-4CDD-97B6-2CFDEB689701}"/>
              </a:ext>
            </a:extLst>
          </p:cNvPr>
          <p:cNvSpPr/>
          <p:nvPr/>
        </p:nvSpPr>
        <p:spPr>
          <a:xfrm>
            <a:off x="2935558" y="5079836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&lt;displays results&gt;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6C4C09-AF6F-4253-9195-F99432F84DE1}"/>
              </a:ext>
            </a:extLst>
          </p:cNvPr>
          <p:cNvSpPr txBox="1"/>
          <p:nvPr/>
        </p:nvSpPr>
        <p:spPr>
          <a:xfrm>
            <a:off x="2935558" y="4725494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/predict Endpoint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1B5A8D4-318E-41AE-83C8-FC5513232E57}"/>
              </a:ext>
            </a:extLst>
          </p:cNvPr>
          <p:cNvCxnSpPr>
            <a:cxnSpLocks/>
            <a:stCxn id="45" idx="1"/>
            <a:endCxn id="47" idx="1"/>
          </p:cNvCxnSpPr>
          <p:nvPr/>
        </p:nvCxnSpPr>
        <p:spPr>
          <a:xfrm rot="10800000" flipH="1">
            <a:off x="689516" y="2731608"/>
            <a:ext cx="2476500" cy="2627710"/>
          </a:xfrm>
          <a:prstGeom prst="curvedConnector3">
            <a:avLst>
              <a:gd name="adj1" fmla="val -20405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7EA2816-2FC3-4644-AC1D-E676645C502B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rot="10800000" flipV="1">
            <a:off x="6815135" y="1946324"/>
            <a:ext cx="1348678" cy="1043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807F42-BEC2-4679-BA26-1F82F879E444}"/>
              </a:ext>
            </a:extLst>
          </p:cNvPr>
          <p:cNvCxnSpPr>
            <a:cxnSpLocks/>
            <a:stCxn id="55" idx="1"/>
            <a:endCxn id="48" idx="3"/>
          </p:cNvCxnSpPr>
          <p:nvPr/>
        </p:nvCxnSpPr>
        <p:spPr>
          <a:xfrm rot="10800000" flipV="1">
            <a:off x="4919513" y="3709065"/>
            <a:ext cx="330457" cy="2882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11E5DE6-5CE4-4A0A-AB5E-D3525584C09C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3686084" y="4374372"/>
            <a:ext cx="686894" cy="1535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1037370-D7C6-45E9-B55E-F04A7F5FEC17}"/>
              </a:ext>
            </a:extLst>
          </p:cNvPr>
          <p:cNvSpPr/>
          <p:nvPr/>
        </p:nvSpPr>
        <p:spPr>
          <a:xfrm>
            <a:off x="8681221" y="2238898"/>
            <a:ext cx="2203296" cy="3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XGBModel.pkl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5C11C8-2154-49BB-9484-84BA7CCFCCDF}"/>
              </a:ext>
            </a:extLst>
          </p:cNvPr>
          <p:cNvSpPr/>
          <p:nvPr/>
        </p:nvSpPr>
        <p:spPr>
          <a:xfrm>
            <a:off x="8681221" y="2683292"/>
            <a:ext cx="2203296" cy="4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X_scaler.pkl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BE5A3B-492A-44D6-B2F0-BE1708F3FD4F}"/>
              </a:ext>
            </a:extLst>
          </p:cNvPr>
          <p:cNvSpPr/>
          <p:nvPr/>
        </p:nvSpPr>
        <p:spPr>
          <a:xfrm>
            <a:off x="5410200" y="1709595"/>
            <a:ext cx="1404935" cy="494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Import ML Files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DF868A-94DE-4204-8103-8855FA07D4FC}"/>
              </a:ext>
            </a:extLst>
          </p:cNvPr>
          <p:cNvSpPr/>
          <p:nvPr/>
        </p:nvSpPr>
        <p:spPr>
          <a:xfrm>
            <a:off x="5375816" y="2438400"/>
            <a:ext cx="1482184" cy="60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Scale </a:t>
            </a:r>
            <a:r>
              <a:rPr lang="en-US" i="1" dirty="0" err="1">
                <a:solidFill>
                  <a:schemeClr val="bg1"/>
                </a:solidFill>
              </a:rPr>
              <a:t>user_input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B9F7D93A-F48B-4186-80B8-8B569729DB7E}"/>
              </a:ext>
            </a:extLst>
          </p:cNvPr>
          <p:cNvCxnSpPr>
            <a:cxnSpLocks/>
            <a:stCxn id="47" idx="3"/>
            <a:endCxn id="40" idx="1"/>
          </p:cNvCxnSpPr>
          <p:nvPr/>
        </p:nvCxnSpPr>
        <p:spPr>
          <a:xfrm>
            <a:off x="4648200" y="2731608"/>
            <a:ext cx="727616" cy="7063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78B99E90-DE56-4D7A-97A7-68492322C13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5997547" y="2319038"/>
            <a:ext cx="234483" cy="424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95CB041-9CA0-4804-8035-6F72A81F667B}"/>
              </a:ext>
            </a:extLst>
          </p:cNvPr>
          <p:cNvSpPr/>
          <p:nvPr/>
        </p:nvSpPr>
        <p:spPr>
          <a:xfrm>
            <a:off x="5249969" y="3502813"/>
            <a:ext cx="1722936" cy="412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prediction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0C183C50-A4F8-4E55-B03B-09EFCCAE99E5}"/>
              </a:ext>
            </a:extLst>
          </p:cNvPr>
          <p:cNvCxnSpPr>
            <a:cxnSpLocks/>
            <a:stCxn id="40" idx="2"/>
            <a:endCxn id="55" idx="0"/>
          </p:cNvCxnSpPr>
          <p:nvPr/>
        </p:nvCxnSpPr>
        <p:spPr>
          <a:xfrm rot="5400000">
            <a:off x="5882237" y="3268142"/>
            <a:ext cx="463872" cy="547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CBC0B7A5-0BC5-4E7B-84CB-46CC14B1BAC0}"/>
              </a:ext>
            </a:extLst>
          </p:cNvPr>
          <p:cNvSpPr/>
          <p:nvPr/>
        </p:nvSpPr>
        <p:spPr>
          <a:xfrm>
            <a:off x="8681221" y="3173150"/>
            <a:ext cx="2203296" cy="4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y_scaler.pkl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0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  <p:bldP spid="38" grpId="0" animBg="1"/>
      <p:bldP spid="40" grpId="0" animBg="1"/>
      <p:bldP spid="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Zip code data has been added to the original data (as the building address specifications were missing)---incomplete dataset</a:t>
            </a:r>
          </a:p>
          <a:p>
            <a:r>
              <a:rPr lang="en-US" dirty="0"/>
              <a:t>Heroku Deployment:</a:t>
            </a:r>
          </a:p>
          <a:p>
            <a:pPr lvl="1"/>
            <a:r>
              <a:rPr lang="en-US" dirty="0"/>
              <a:t>500mb “slug size” limit – Had to remove neural network model from final app since TensorFlow library takes up almost 400mb.</a:t>
            </a:r>
          </a:p>
          <a:p>
            <a:pPr lvl="1"/>
            <a:r>
              <a:rPr lang="en-US" dirty="0"/>
              <a:t>30sec timeout limit – Complex </a:t>
            </a:r>
          </a:p>
        </p:txBody>
      </p:sp>
    </p:spTree>
    <p:extLst>
      <p:ext uri="{BB962C8B-B14F-4D97-AF65-F5344CB8AC3E}">
        <p14:creationId xmlns:p14="http://schemas.microsoft.com/office/powerpoint/2010/main" val="65389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On-Demand Custom Models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646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a web-based tool that allows users to enter NYC apartment feature requirements and have the application return the predicted monthly rent of an apartment with those features using ML learning models.</a:t>
            </a:r>
          </a:p>
          <a:p>
            <a:r>
              <a:rPr lang="en-US" dirty="0"/>
              <a:t>Additionally, the website will provide insights and analysis into NYC rent trends.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5041"/>
            <a:ext cx="10515600" cy="1145224"/>
          </a:xfrm>
        </p:spPr>
        <p:txBody>
          <a:bodyPr/>
          <a:lstStyle/>
          <a:p>
            <a:r>
              <a:rPr lang="en-US" dirty="0"/>
              <a:t>App Server – Custom Modeler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47CA5-98A5-4E5E-BF39-32A7968007CE}"/>
              </a:ext>
            </a:extLst>
          </p:cNvPr>
          <p:cNvSpPr/>
          <p:nvPr/>
        </p:nvSpPr>
        <p:spPr>
          <a:xfrm>
            <a:off x="1143000" y="2073015"/>
            <a:ext cx="2859597" cy="18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797E86-8C4D-4B7B-8CA8-89E9531AE1F0}"/>
              </a:ext>
            </a:extLst>
          </p:cNvPr>
          <p:cNvSpPr/>
          <p:nvPr/>
        </p:nvSpPr>
        <p:spPr>
          <a:xfrm>
            <a:off x="457200" y="4495800"/>
            <a:ext cx="472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CDB16-0401-43CC-A78C-359862C6CAC8}"/>
              </a:ext>
            </a:extLst>
          </p:cNvPr>
          <p:cNvSpPr/>
          <p:nvPr/>
        </p:nvSpPr>
        <p:spPr>
          <a:xfrm>
            <a:off x="6475381" y="1040165"/>
            <a:ext cx="3276600" cy="505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6C5397F2-5588-43FD-8F92-9D04FCAF1E41}"/>
              </a:ext>
            </a:extLst>
          </p:cNvPr>
          <p:cNvSpPr/>
          <p:nvPr/>
        </p:nvSpPr>
        <p:spPr>
          <a:xfrm>
            <a:off x="10210800" y="533400"/>
            <a:ext cx="1447800" cy="15284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Source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(csv)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4D85C-769F-4827-9A29-76A62B539C6C}"/>
              </a:ext>
            </a:extLst>
          </p:cNvPr>
          <p:cNvSpPr txBox="1"/>
          <p:nvPr/>
        </p:nvSpPr>
        <p:spPr>
          <a:xfrm>
            <a:off x="1143000" y="1714896"/>
            <a:ext cx="28595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Flask 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386004-C048-4CE2-904F-A55501077CF1}"/>
              </a:ext>
            </a:extLst>
          </p:cNvPr>
          <p:cNvSpPr/>
          <p:nvPr/>
        </p:nvSpPr>
        <p:spPr>
          <a:xfrm>
            <a:off x="6551580" y="1523999"/>
            <a:ext cx="3116765" cy="78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“Dummify”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Source Data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User Input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0A3905-D2AC-4FED-B884-4AFE4A6F69CF}"/>
              </a:ext>
            </a:extLst>
          </p:cNvPr>
          <p:cNvSpPr/>
          <p:nvPr/>
        </p:nvSpPr>
        <p:spPr>
          <a:xfrm>
            <a:off x="6551581" y="2351384"/>
            <a:ext cx="3116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- Select Features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AEDB2F-6D18-4FC9-8B26-9F5B1BF61BB0}"/>
              </a:ext>
            </a:extLst>
          </p:cNvPr>
          <p:cNvSpPr/>
          <p:nvPr/>
        </p:nvSpPr>
        <p:spPr>
          <a:xfrm>
            <a:off x="6551580" y="2755569"/>
            <a:ext cx="311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Train/Test Split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F1FF15-5D68-4200-AE01-BE96F4123D28}"/>
              </a:ext>
            </a:extLst>
          </p:cNvPr>
          <p:cNvSpPr/>
          <p:nvPr/>
        </p:nvSpPr>
        <p:spPr>
          <a:xfrm>
            <a:off x="6551581" y="3159754"/>
            <a:ext cx="31167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Scale Source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A9BA9-E5D8-43A0-8C74-11EF5721FB54}"/>
              </a:ext>
            </a:extLst>
          </p:cNvPr>
          <p:cNvSpPr/>
          <p:nvPr/>
        </p:nvSpPr>
        <p:spPr>
          <a:xfrm>
            <a:off x="6551580" y="3559067"/>
            <a:ext cx="3116761" cy="8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Create Model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Fit Model (train data)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Score Model (test data)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520714-492C-45CF-81A1-BAA2D295703A}"/>
              </a:ext>
            </a:extLst>
          </p:cNvPr>
          <p:cNvSpPr/>
          <p:nvPr/>
        </p:nvSpPr>
        <p:spPr>
          <a:xfrm>
            <a:off x="9448800" y="3769624"/>
            <a:ext cx="6277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F15238-1F95-4C72-9873-441D48A9B94D}"/>
              </a:ext>
            </a:extLst>
          </p:cNvPr>
          <p:cNvSpPr/>
          <p:nvPr/>
        </p:nvSpPr>
        <p:spPr>
          <a:xfrm>
            <a:off x="6551581" y="4408394"/>
            <a:ext cx="3124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Scale User Input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0A28F0-1689-4603-9420-631FF5581655}"/>
              </a:ext>
            </a:extLst>
          </p:cNvPr>
          <p:cNvSpPr/>
          <p:nvPr/>
        </p:nvSpPr>
        <p:spPr>
          <a:xfrm>
            <a:off x="6544146" y="4810803"/>
            <a:ext cx="3124200" cy="56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Model.predict(scaled data)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Inverse scale prediction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C26201-DAB3-43E9-B7C8-205DB782FD5F}"/>
              </a:ext>
            </a:extLst>
          </p:cNvPr>
          <p:cNvSpPr/>
          <p:nvPr/>
        </p:nvSpPr>
        <p:spPr>
          <a:xfrm>
            <a:off x="6555297" y="5420403"/>
            <a:ext cx="3113043" cy="56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Package </a:t>
            </a:r>
            <a:r>
              <a:rPr lang="en-US" b="1" dirty="0">
                <a:solidFill>
                  <a:schemeClr val="bg1"/>
                </a:solidFill>
              </a:rPr>
              <a:t>Scores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Predictions</a:t>
            </a:r>
            <a:r>
              <a:rPr lang="en-US" dirty="0">
                <a:solidFill>
                  <a:schemeClr val="bg1"/>
                </a:solidFill>
              </a:rPr>
              <a:t> into variable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857CBC-0C8F-4D28-AD1E-93716E96C240}"/>
              </a:ext>
            </a:extLst>
          </p:cNvPr>
          <p:cNvSpPr txBox="1"/>
          <p:nvPr/>
        </p:nvSpPr>
        <p:spPr>
          <a:xfrm>
            <a:off x="6475381" y="664009"/>
            <a:ext cx="32765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create_models Function (.py)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B3E00E-4D8E-4536-972B-1B3FE76E12E4}"/>
              </a:ext>
            </a:extLst>
          </p:cNvPr>
          <p:cNvSpPr/>
          <p:nvPr/>
        </p:nvSpPr>
        <p:spPr>
          <a:xfrm>
            <a:off x="9632482" y="4908835"/>
            <a:ext cx="6277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5945F-690D-466F-9067-9A34F143BD8A}"/>
              </a:ext>
            </a:extLst>
          </p:cNvPr>
          <p:cNvSpPr txBox="1"/>
          <p:nvPr/>
        </p:nvSpPr>
        <p:spPr>
          <a:xfrm>
            <a:off x="457200" y="5767556"/>
            <a:ext cx="4724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User DOM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BB48C1-E8DB-4317-8D95-5DB4DC3FC052}"/>
              </a:ext>
            </a:extLst>
          </p:cNvPr>
          <p:cNvCxnSpPr>
            <a:cxnSpLocks/>
            <a:stCxn id="17" idx="2"/>
            <a:endCxn id="43" idx="3"/>
          </p:cNvCxnSpPr>
          <p:nvPr/>
        </p:nvCxnSpPr>
        <p:spPr>
          <a:xfrm flipH="1">
            <a:off x="9675781" y="1297605"/>
            <a:ext cx="535019" cy="1379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26EE7C2-819D-4479-8EF4-CC444F6E33CC}"/>
              </a:ext>
            </a:extLst>
          </p:cNvPr>
          <p:cNvSpPr/>
          <p:nvPr/>
        </p:nvSpPr>
        <p:spPr>
          <a:xfrm>
            <a:off x="6559018" y="1126731"/>
            <a:ext cx="311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Import Source 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92EA13-487F-434C-8F28-484E1E288EE4}"/>
              </a:ext>
            </a:extLst>
          </p:cNvPr>
          <p:cNvSpPr/>
          <p:nvPr/>
        </p:nvSpPr>
        <p:spPr>
          <a:xfrm>
            <a:off x="613316" y="4980479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Select Features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Enter Values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5FE3A0-0A40-413B-B54F-7AD219AF21DD}"/>
              </a:ext>
            </a:extLst>
          </p:cNvPr>
          <p:cNvSpPr txBox="1"/>
          <p:nvPr/>
        </p:nvSpPr>
        <p:spPr>
          <a:xfrm>
            <a:off x="613316" y="4626137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/custom Endpoint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BB425B-801F-4021-B52E-98760AAC5799}"/>
              </a:ext>
            </a:extLst>
          </p:cNvPr>
          <p:cNvSpPr/>
          <p:nvPr/>
        </p:nvSpPr>
        <p:spPr>
          <a:xfrm>
            <a:off x="1794416" y="2116567"/>
            <a:ext cx="1482184" cy="78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Scrape &amp; Package </a:t>
            </a:r>
            <a:r>
              <a:rPr lang="en-US" b="1" i="1" dirty="0" err="1">
                <a:solidFill>
                  <a:schemeClr val="bg1"/>
                </a:solidFill>
              </a:rPr>
              <a:t>user_input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7A50D-DE41-4236-9155-A8DBAF261FED}"/>
              </a:ext>
            </a:extLst>
          </p:cNvPr>
          <p:cNvSpPr/>
          <p:nvPr/>
        </p:nvSpPr>
        <p:spPr>
          <a:xfrm>
            <a:off x="1524000" y="2965773"/>
            <a:ext cx="2064143" cy="84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Unpack </a:t>
            </a:r>
            <a:r>
              <a:rPr lang="en-US" b="1" i="1" dirty="0">
                <a:solidFill>
                  <a:schemeClr val="bg1"/>
                </a:solidFill>
              </a:rPr>
              <a:t>results</a:t>
            </a:r>
            <a:r>
              <a:rPr lang="en-US" dirty="0">
                <a:solidFill>
                  <a:schemeClr val="bg1"/>
                </a:solidFill>
              </a:rPr>
              <a:t> &amp; render results endpoint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E16248-F4BC-4CDD-97B6-2CFDEB689701}"/>
              </a:ext>
            </a:extLst>
          </p:cNvPr>
          <p:cNvSpPr/>
          <p:nvPr/>
        </p:nvSpPr>
        <p:spPr>
          <a:xfrm>
            <a:off x="2859358" y="4980479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&lt;displays results&gt;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6C4C09-AF6F-4253-9195-F99432F84DE1}"/>
              </a:ext>
            </a:extLst>
          </p:cNvPr>
          <p:cNvSpPr txBox="1"/>
          <p:nvPr/>
        </p:nvSpPr>
        <p:spPr>
          <a:xfrm>
            <a:off x="2859358" y="4626137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/custom_results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1B5A8D4-318E-41AE-83C8-FC5513232E57}"/>
              </a:ext>
            </a:extLst>
          </p:cNvPr>
          <p:cNvCxnSpPr>
            <a:cxnSpLocks/>
            <a:stCxn id="45" idx="1"/>
            <a:endCxn id="47" idx="1"/>
          </p:cNvCxnSpPr>
          <p:nvPr/>
        </p:nvCxnSpPr>
        <p:spPr>
          <a:xfrm rot="10800000" flipH="1">
            <a:off x="613316" y="2509161"/>
            <a:ext cx="1181100" cy="2750801"/>
          </a:xfrm>
          <a:prstGeom prst="curvedConnector3">
            <a:avLst>
              <a:gd name="adj1" fmla="val -31085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7EA2816-2FC3-4644-AC1D-E676645C502B}"/>
              </a:ext>
            </a:extLst>
          </p:cNvPr>
          <p:cNvCxnSpPr>
            <a:cxnSpLocks/>
            <a:stCxn id="47" idx="3"/>
            <a:endCxn id="34" idx="1"/>
          </p:cNvCxnSpPr>
          <p:nvPr/>
        </p:nvCxnSpPr>
        <p:spPr>
          <a:xfrm flipV="1">
            <a:off x="3276600" y="848675"/>
            <a:ext cx="3198781" cy="1660485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807F42-BEC2-4679-BA26-1F82F879E444}"/>
              </a:ext>
            </a:extLst>
          </p:cNvPr>
          <p:cNvCxnSpPr>
            <a:cxnSpLocks/>
            <a:stCxn id="32" idx="1"/>
            <a:endCxn id="48" idx="3"/>
          </p:cNvCxnSpPr>
          <p:nvPr/>
        </p:nvCxnSpPr>
        <p:spPr>
          <a:xfrm rot="10800000">
            <a:off x="3588143" y="3387887"/>
            <a:ext cx="2967154" cy="2315214"/>
          </a:xfrm>
          <a:prstGeom prst="curvedConnector3">
            <a:avLst>
              <a:gd name="adj1" fmla="val 3319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11E5DE6-5CE4-4A0A-AB5E-D3525584C09C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2850471" y="3515601"/>
            <a:ext cx="816137" cy="1404934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16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5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App Deployment Architecture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6812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145224"/>
          </a:xfrm>
        </p:spPr>
        <p:txBody>
          <a:bodyPr/>
          <a:lstStyle/>
          <a:p>
            <a:r>
              <a:rPr lang="en-US" dirty="0"/>
              <a:t>App Deployment Architecture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B56CB2-30A1-4C62-BCD4-93D8FD76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05" y="1438274"/>
            <a:ext cx="846339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5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Work with live data</a:t>
            </a:r>
          </a:p>
          <a:p>
            <a:pPr marL="457200" indent="-457200">
              <a:buAutoNum type="arabicParenR"/>
            </a:pPr>
            <a:r>
              <a:rPr lang="en-US" dirty="0"/>
              <a:t>Build a data base</a:t>
            </a:r>
          </a:p>
          <a:p>
            <a:pPr marL="457200" indent="-457200">
              <a:buAutoNum type="arabicParenR"/>
            </a:pPr>
            <a:r>
              <a:rPr lang="en-US" dirty="0"/>
              <a:t>Incorporate schedulers</a:t>
            </a:r>
          </a:p>
          <a:p>
            <a:pPr marL="457200" indent="-457200">
              <a:buAutoNum type="arabicParenR"/>
            </a:pPr>
            <a:r>
              <a:rPr lang="en-US" dirty="0"/>
              <a:t>Implement AWS hosting</a:t>
            </a:r>
          </a:p>
          <a:p>
            <a:pPr marL="457200" indent="-457200">
              <a:buAutoNum type="arabicParenR"/>
            </a:pPr>
            <a:r>
              <a:rPr lang="en-US" dirty="0"/>
              <a:t>Performance optimization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2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and Russ</a:t>
            </a:r>
          </a:p>
        </p:txBody>
      </p:sp>
    </p:spTree>
    <p:extLst>
      <p:ext uri="{BB962C8B-B14F-4D97-AF65-F5344CB8AC3E}">
        <p14:creationId xmlns:p14="http://schemas.microsoft.com/office/powerpoint/2010/main" val="123400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Tableau Visualizations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150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5BAF-424A-49B4-8465-DE067698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5474"/>
          </a:xfrm>
        </p:spPr>
        <p:txBody>
          <a:bodyPr/>
          <a:lstStyle/>
          <a:p>
            <a:r>
              <a:rPr lang="en-US" dirty="0"/>
              <a:t>ML model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0A65-6AF1-4B11-8305-002942213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90601"/>
            <a:ext cx="24384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Analysis of some of ML model inputs</a:t>
            </a:r>
          </a:p>
          <a:p>
            <a:r>
              <a:rPr lang="en-US" sz="2400" dirty="0"/>
              <a:t>Rent vs bedrooms</a:t>
            </a:r>
          </a:p>
          <a:p>
            <a:r>
              <a:rPr lang="en-US" sz="2400" dirty="0"/>
              <a:t>Rent vs bathrooms</a:t>
            </a:r>
          </a:p>
          <a:p>
            <a:r>
              <a:rPr lang="en-US" sz="2400" dirty="0"/>
              <a:t>Rent based on gym, dishwasher, doorman, elevator and patio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9D9142-B99E-428F-8793-222806EB39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90600"/>
            <a:ext cx="8305800" cy="5257800"/>
          </a:xfrm>
        </p:spPr>
      </p:pic>
    </p:spTree>
    <p:extLst>
      <p:ext uri="{BB962C8B-B14F-4D97-AF65-F5344CB8AC3E}">
        <p14:creationId xmlns:p14="http://schemas.microsoft.com/office/powerpoint/2010/main" val="40472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07EF-C551-49F0-9195-0B154298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Borough based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EF60-CC0B-486C-B599-4E76A8855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2209800" cy="5110163"/>
          </a:xfrm>
        </p:spPr>
        <p:txBody>
          <a:bodyPr>
            <a:normAutofit/>
          </a:bodyPr>
          <a:lstStyle/>
          <a:p>
            <a:r>
              <a:rPr lang="en-US" sz="2400" dirty="0"/>
              <a:t>Average square footage by borough</a:t>
            </a:r>
          </a:p>
          <a:p>
            <a:r>
              <a:rPr lang="en-US" sz="2400" dirty="0"/>
              <a:t>Number of rental units available in neighborhood</a:t>
            </a:r>
          </a:p>
          <a:p>
            <a:r>
              <a:rPr lang="en-US" sz="2400" dirty="0"/>
              <a:t>Borough based rent range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1784883-80A2-4EBA-BE47-EDA7228511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914399"/>
            <a:ext cx="8458200" cy="5262563"/>
          </a:xfrm>
        </p:spPr>
      </p:pic>
    </p:spTree>
    <p:extLst>
      <p:ext uri="{BB962C8B-B14F-4D97-AF65-F5344CB8AC3E}">
        <p14:creationId xmlns:p14="http://schemas.microsoft.com/office/powerpoint/2010/main" val="325073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91E3-38FF-4B24-8639-A00C2F01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Neighborhood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6CD1-AC32-436A-AD64-B6A4CE07F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2438400" cy="5186363"/>
          </a:xfrm>
        </p:spPr>
        <p:txBody>
          <a:bodyPr>
            <a:normAutofit/>
          </a:bodyPr>
          <a:lstStyle/>
          <a:p>
            <a:r>
              <a:rPr lang="en-US" sz="2400" dirty="0"/>
              <a:t>Number of rental units available in a given neighborhood </a:t>
            </a:r>
          </a:p>
          <a:p>
            <a:r>
              <a:rPr lang="en-US" sz="2400" dirty="0"/>
              <a:t>Average Sqft. In that selected neighborhood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39F8BB-7BE1-4189-AAE8-7B4039C26D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90600"/>
            <a:ext cx="9067800" cy="5334000"/>
          </a:xfrm>
        </p:spPr>
      </p:pic>
    </p:spTree>
    <p:extLst>
      <p:ext uri="{BB962C8B-B14F-4D97-AF65-F5344CB8AC3E}">
        <p14:creationId xmlns:p14="http://schemas.microsoft.com/office/powerpoint/2010/main" val="159927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6F55-81FC-4F16-9D11-2107C956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685800"/>
          </a:xfrm>
        </p:spPr>
        <p:txBody>
          <a:bodyPr>
            <a:normAutofit/>
          </a:bodyPr>
          <a:lstStyle/>
          <a:p>
            <a:r>
              <a:rPr lang="en-US" dirty="0"/>
              <a:t>Average rent and Sqft.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1FE8-780B-404A-BD6F-BC22AC3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990601"/>
            <a:ext cx="26670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Average  Rent by zip code</a:t>
            </a:r>
          </a:p>
          <a:p>
            <a:r>
              <a:rPr lang="en-US" sz="2400" dirty="0"/>
              <a:t>Average square feet by zip code  </a:t>
            </a:r>
          </a:p>
          <a:p>
            <a:r>
              <a:rPr lang="en-US" sz="2400" dirty="0"/>
              <a:t>Rental units available by zip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09BEEE-4E2B-4B47-B4D3-2E2ED863F3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762000"/>
            <a:ext cx="8458200" cy="5486400"/>
          </a:xfrm>
        </p:spPr>
      </p:pic>
    </p:spTree>
    <p:extLst>
      <p:ext uri="{BB962C8B-B14F-4D97-AF65-F5344CB8AC3E}">
        <p14:creationId xmlns:p14="http://schemas.microsoft.com/office/powerpoint/2010/main" val="30595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B236-95E9-49E1-81D1-9CCB3139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452437"/>
          </a:xfrm>
        </p:spPr>
        <p:txBody>
          <a:bodyPr>
            <a:normAutofit fontScale="90000"/>
          </a:bodyPr>
          <a:lstStyle/>
          <a:p>
            <a:r>
              <a:rPr lang="en-US" dirty="0"/>
              <a:t>Borough units rent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5770-4AF4-4F12-9EBB-7E4FD6DDB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838200"/>
            <a:ext cx="2667000" cy="5338763"/>
          </a:xfrm>
        </p:spPr>
        <p:txBody>
          <a:bodyPr>
            <a:normAutofit/>
          </a:bodyPr>
          <a:lstStyle/>
          <a:p>
            <a:r>
              <a:rPr lang="en-US" sz="2400" dirty="0"/>
              <a:t>Number of units available in the  price range in the selected neighborhood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A6216A-2371-4921-A83E-17EA0FFA10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838200"/>
            <a:ext cx="8534400" cy="5338763"/>
          </a:xfrm>
        </p:spPr>
      </p:pic>
    </p:spTree>
    <p:extLst>
      <p:ext uri="{BB962C8B-B14F-4D97-AF65-F5344CB8AC3E}">
        <p14:creationId xmlns:p14="http://schemas.microsoft.com/office/powerpoint/2010/main" val="5598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338</TotalTime>
  <Words>831</Words>
  <Application>Microsoft Office PowerPoint</Application>
  <PresentationFormat>Widescreen</PresentationFormat>
  <Paragraphs>228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Schoolbook</vt:lpstr>
      <vt:lpstr>Courier New</vt:lpstr>
      <vt:lpstr>CITY SKETCH 16X9</vt:lpstr>
      <vt:lpstr>NYC Apartment Rent Prediction &amp; Analysis</vt:lpstr>
      <vt:lpstr>Project Overview</vt:lpstr>
      <vt:lpstr>Website Design</vt:lpstr>
      <vt:lpstr>Tableau Visualizations </vt:lpstr>
      <vt:lpstr>ML model Inputs</vt:lpstr>
      <vt:lpstr>Borough based analysis</vt:lpstr>
      <vt:lpstr>Neighborhood analysis</vt:lpstr>
      <vt:lpstr>Average rent and Sqft. analysis</vt:lpstr>
      <vt:lpstr>Borough units rent range</vt:lpstr>
      <vt:lpstr>Tableau/HTML Integration </vt:lpstr>
      <vt:lpstr>Machine Learning Model Optimization </vt:lpstr>
      <vt:lpstr>Optimized Modeling  - Feature Selection</vt:lpstr>
      <vt:lpstr>Optimized Modeling  - Applying Algorithms</vt:lpstr>
      <vt:lpstr>Optimized Modeling  - Deployment</vt:lpstr>
      <vt:lpstr>Application Server </vt:lpstr>
      <vt:lpstr>App Server – Optimized Model</vt:lpstr>
      <vt:lpstr>App Server – Optimized Model</vt:lpstr>
      <vt:lpstr>Issues Encountered</vt:lpstr>
      <vt:lpstr>On-Demand Custom Models </vt:lpstr>
      <vt:lpstr>App Server – Custom Modeler</vt:lpstr>
      <vt:lpstr>App Deployment Architecture </vt:lpstr>
      <vt:lpstr>App Deployment Architecture</vt:lpstr>
      <vt:lpstr>Future Developments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Apartment Rent Prediction &amp; Analysis</dc:title>
  <dc:creator>Tony Joy</dc:creator>
  <cp:lastModifiedBy>sumita</cp:lastModifiedBy>
  <cp:revision>28</cp:revision>
  <dcterms:created xsi:type="dcterms:W3CDTF">2021-01-22T01:08:54Z</dcterms:created>
  <dcterms:modified xsi:type="dcterms:W3CDTF">2021-01-28T22:32:27Z</dcterms:modified>
</cp:coreProperties>
</file>