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268" r:id="rId4"/>
    <p:sldId id="269" r:id="rId5"/>
    <p:sldId id="270" r:id="rId6"/>
    <p:sldId id="271" r:id="rId7"/>
    <p:sldId id="272" r:id="rId8"/>
    <p:sldId id="278" r:id="rId9"/>
    <p:sldId id="279" r:id="rId10"/>
    <p:sldId id="276" r:id="rId11"/>
    <p:sldId id="273" r:id="rId12"/>
    <p:sldId id="274" r:id="rId13"/>
    <p:sldId id="275" r:id="rId14"/>
    <p:sldId id="277" r:id="rId15"/>
    <p:sldId id="258" r:id="rId16"/>
    <p:sldId id="259" r:id="rId17"/>
    <p:sldId id="260" r:id="rId18"/>
    <p:sldId id="261" r:id="rId19"/>
    <p:sldId id="262" r:id="rId20"/>
    <p:sldId id="263" r:id="rId21"/>
    <p:sldId id="264"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30" autoAdjust="0"/>
    <p:restoredTop sz="94665" autoAdjust="0"/>
  </p:normalViewPr>
  <p:slideViewPr>
    <p:cSldViewPr>
      <p:cViewPr varScale="1">
        <p:scale>
          <a:sx n="96" d="100"/>
          <a:sy n="96" d="100"/>
        </p:scale>
        <p:origin x="96" y="13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B8B-4F8D-B9E5-577AD71E0C6A}"/>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B8B-4F8D-B9E5-577AD71E0C6A}"/>
            </c:ext>
          </c:extLst>
        </c:ser>
        <c:ser>
          <c:idx val="2"/>
          <c:order val="2"/>
          <c:tx>
            <c:strRef>
              <c:f>Sheet1!$D$1</c:f>
              <c:strCache>
                <c:ptCount val="1"/>
                <c:pt idx="0">
                  <c:v>Series 3</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B8B-4F8D-B9E5-577AD71E0C6A}"/>
            </c:ext>
          </c:extLst>
        </c:ser>
        <c:dLbls>
          <c:showLegendKey val="0"/>
          <c:showVal val="1"/>
          <c:showCatName val="0"/>
          <c:showSerName val="0"/>
          <c:showPercent val="0"/>
          <c:showBubbleSize val="0"/>
        </c:dLbls>
        <c:gapWidth val="150"/>
        <c:overlap val="-25"/>
        <c:axId val="1997724656"/>
        <c:axId val="1999788176"/>
      </c:barChart>
      <c:catAx>
        <c:axId val="199772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9788176"/>
        <c:crosses val="autoZero"/>
        <c:auto val="1"/>
        <c:lblAlgn val="ctr"/>
        <c:lblOffset val="100"/>
        <c:noMultiLvlLbl val="0"/>
      </c:catAx>
      <c:valAx>
        <c:axId val="1999788176"/>
        <c:scaling>
          <c:orientation val="minMax"/>
        </c:scaling>
        <c:delete val="1"/>
        <c:axPos val="l"/>
        <c:numFmt formatCode="General" sourceLinked="1"/>
        <c:majorTickMark val="none"/>
        <c:minorTickMark val="none"/>
        <c:tickLblPos val="nextTo"/>
        <c:crossAx val="199772465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Step 1 Title</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Step 2 Title</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Step 3 Title</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Step 4 Title</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4 Title</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3 Title</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2 Title</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1 Title</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1/26/2021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1/26/2021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1/26/2021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1/26/2021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1/26/2021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1/26/2021</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1/26/2021</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1/26/2021</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1/26/2021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1/26/2021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1/26/2021</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NYC Apartment Rent Prediction &amp; Analysis</a:t>
            </a:r>
          </a:p>
        </p:txBody>
      </p:sp>
      <p:sp>
        <p:nvSpPr>
          <p:cNvPr id="3" name="Subtitle 2"/>
          <p:cNvSpPr>
            <a:spLocks noGrp="1"/>
          </p:cNvSpPr>
          <p:nvPr>
            <p:ph type="subTitle" idx="1"/>
          </p:nvPr>
        </p:nvSpPr>
        <p:spPr/>
        <p:txBody>
          <a:bodyPr>
            <a:normAutofit fontScale="85000" lnSpcReduction="10000"/>
          </a:bodyPr>
          <a:lstStyle/>
          <a:p>
            <a:pPr lvl="0"/>
            <a:r>
              <a:rPr lang="en-US" dirty="0"/>
              <a:t>Russell McGrath, </a:t>
            </a:r>
            <a:r>
              <a:rPr lang="en-US" dirty="0" err="1"/>
              <a:t>Sumita</a:t>
            </a:r>
            <a:r>
              <a:rPr lang="en-US" dirty="0"/>
              <a:t> Trivedi, </a:t>
            </a:r>
            <a:r>
              <a:rPr lang="en-US" dirty="0" err="1"/>
              <a:t>Sharmila</a:t>
            </a:r>
            <a:r>
              <a:rPr lang="en-US" dirty="0"/>
              <a:t> </a:t>
            </a:r>
            <a:r>
              <a:rPr lang="en-US" dirty="0" err="1"/>
              <a:t>Sainani</a:t>
            </a:r>
            <a:r>
              <a:rPr lang="en-US" dirty="0"/>
              <a:t>, Alexandra </a:t>
            </a:r>
            <a:r>
              <a:rPr lang="en-US" dirty="0" err="1"/>
              <a:t>Zelcer</a:t>
            </a:r>
            <a:r>
              <a:rPr lang="en-US" dirty="0"/>
              <a:t>, &amp; Tony Joy</a:t>
            </a:r>
          </a:p>
          <a:p>
            <a:endParaRPr lang="en-US" dirty="0"/>
          </a:p>
          <a:p>
            <a:pPr lvl="0"/>
            <a:endParaRPr lang="en-US" dirty="0"/>
          </a:p>
          <a:p>
            <a:endParaRPr lang="en-US" dirty="0"/>
          </a:p>
          <a:p>
            <a:pPr lvl="0"/>
            <a:endParaRPr lang="en-US" dirty="0"/>
          </a:p>
          <a:p>
            <a:endParaRPr lang="en-US" dirty="0"/>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Customized Model</a:t>
            </a:r>
          </a:p>
        </p:txBody>
      </p:sp>
      <p:sp>
        <p:nvSpPr>
          <p:cNvPr id="3" name="Content Placeholder 2"/>
          <p:cNvSpPr>
            <a:spLocks noGrp="1"/>
          </p:cNvSpPr>
          <p:nvPr>
            <p:ph idx="1"/>
          </p:nvPr>
        </p:nvSpPr>
        <p:spPr/>
        <p:txBody>
          <a:bodyPr/>
          <a:lstStyle/>
          <a:p>
            <a:r>
              <a:rPr lang="en-US" dirty="0"/>
              <a:t>Russ</a:t>
            </a:r>
          </a:p>
        </p:txBody>
      </p:sp>
    </p:spTree>
    <p:extLst>
      <p:ext uri="{BB962C8B-B14F-4D97-AF65-F5344CB8AC3E}">
        <p14:creationId xmlns:p14="http://schemas.microsoft.com/office/powerpoint/2010/main" val="28124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Deployment </a:t>
            </a:r>
          </a:p>
        </p:txBody>
      </p:sp>
      <p:sp>
        <p:nvSpPr>
          <p:cNvPr id="3" name="Content Placeholder 2"/>
          <p:cNvSpPr>
            <a:spLocks noGrp="1"/>
          </p:cNvSpPr>
          <p:nvPr>
            <p:ph idx="1"/>
          </p:nvPr>
        </p:nvSpPr>
        <p:spPr/>
        <p:txBody>
          <a:bodyPr/>
          <a:lstStyle/>
          <a:p>
            <a:r>
              <a:rPr lang="en-US" dirty="0" err="1"/>
              <a:t>Sharmila</a:t>
            </a:r>
            <a:endParaRPr lang="en-US" dirty="0"/>
          </a:p>
        </p:txBody>
      </p:sp>
    </p:spTree>
    <p:extLst>
      <p:ext uri="{BB962C8B-B14F-4D97-AF65-F5344CB8AC3E}">
        <p14:creationId xmlns:p14="http://schemas.microsoft.com/office/powerpoint/2010/main" val="480553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Heroku</a:t>
            </a:r>
            <a:r>
              <a:rPr lang="en-US" dirty="0"/>
              <a:t> Deployment </a:t>
            </a:r>
          </a:p>
        </p:txBody>
      </p:sp>
      <p:sp>
        <p:nvSpPr>
          <p:cNvPr id="3" name="Content Placeholder 2"/>
          <p:cNvSpPr>
            <a:spLocks noGrp="1"/>
          </p:cNvSpPr>
          <p:nvPr>
            <p:ph idx="1"/>
          </p:nvPr>
        </p:nvSpPr>
        <p:spPr/>
        <p:txBody>
          <a:bodyPr/>
          <a:lstStyle/>
          <a:p>
            <a:r>
              <a:rPr lang="en-US" dirty="0"/>
              <a:t>Russ</a:t>
            </a:r>
          </a:p>
        </p:txBody>
      </p:sp>
    </p:spTree>
    <p:extLst>
      <p:ext uri="{BB962C8B-B14F-4D97-AF65-F5344CB8AC3E}">
        <p14:creationId xmlns:p14="http://schemas.microsoft.com/office/powerpoint/2010/main" val="1377812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Encountered</a:t>
            </a:r>
          </a:p>
        </p:txBody>
      </p:sp>
      <p:sp>
        <p:nvSpPr>
          <p:cNvPr id="3" name="Content Placeholder 2"/>
          <p:cNvSpPr>
            <a:spLocks noGrp="1"/>
          </p:cNvSpPr>
          <p:nvPr>
            <p:ph idx="1"/>
          </p:nvPr>
        </p:nvSpPr>
        <p:spPr/>
        <p:txBody>
          <a:bodyPr/>
          <a:lstStyle/>
          <a:p>
            <a:r>
              <a:rPr lang="en-US" dirty="0"/>
              <a:t>All</a:t>
            </a:r>
          </a:p>
        </p:txBody>
      </p:sp>
    </p:spTree>
    <p:extLst>
      <p:ext uri="{BB962C8B-B14F-4D97-AF65-F5344CB8AC3E}">
        <p14:creationId xmlns:p14="http://schemas.microsoft.com/office/powerpoint/2010/main" val="65389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Developments</a:t>
            </a:r>
          </a:p>
        </p:txBody>
      </p:sp>
      <p:sp>
        <p:nvSpPr>
          <p:cNvPr id="3" name="Content Placeholder 2"/>
          <p:cNvSpPr>
            <a:spLocks noGrp="1"/>
          </p:cNvSpPr>
          <p:nvPr>
            <p:ph idx="1"/>
          </p:nvPr>
        </p:nvSpPr>
        <p:spPr/>
        <p:txBody>
          <a:bodyPr/>
          <a:lstStyle/>
          <a:p>
            <a:r>
              <a:rPr lang="en-US" dirty="0"/>
              <a:t>All</a:t>
            </a:r>
          </a:p>
        </p:txBody>
      </p:sp>
    </p:spTree>
    <p:extLst>
      <p:ext uri="{BB962C8B-B14F-4D97-AF65-F5344CB8AC3E}">
        <p14:creationId xmlns:p14="http://schemas.microsoft.com/office/powerpoint/2010/main" val="71042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2" descr="Clustered column chart showing the values of 3 series for 4 categories"/>
          <p:cNvGraphicFramePr>
            <a:graphicFrameLocks noGrp="1"/>
          </p:cNvGraphicFramePr>
          <p:nvPr>
            <p:ph idx="1"/>
            <p:extLst>
              <p:ext uri="{D42A27DB-BD31-4B8C-83A1-F6EECF244321}">
                <p14:modId xmlns:p14="http://schemas.microsoft.com/office/powerpoint/2010/main" val="260407514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1546654039"/>
              </p:ext>
            </p:extLst>
          </p:nvPr>
        </p:nvGraphicFramePr>
        <p:xfrm>
          <a:off x="6324600" y="1825623"/>
          <a:ext cx="5029200" cy="2289176"/>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72294">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5" name="Content Placeholder 3"/>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1656357789"/>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p:txBody>
          <a:bodyPr/>
          <a:lstStyle/>
          <a:p>
            <a:r>
              <a:rPr lang="en-US" dirty="0"/>
              <a:t>Creation of a web-based tool that allows users to enter NYC apartment feature requirements and have the application return the predicted monthly rent of an apartment with those features using ML learning models.</a:t>
            </a:r>
          </a:p>
          <a:p>
            <a:r>
              <a:rPr lang="en-US" dirty="0"/>
              <a:t>Additionally, the website will provide insights and analysis into NYC rent trends.</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Website Design</a:t>
            </a:r>
          </a:p>
        </p:txBody>
      </p:sp>
      <p:sp>
        <p:nvSpPr>
          <p:cNvPr id="3" name="Content Placeholder 2"/>
          <p:cNvSpPr>
            <a:spLocks noGrp="1"/>
          </p:cNvSpPr>
          <p:nvPr>
            <p:ph idx="1"/>
          </p:nvPr>
        </p:nvSpPr>
        <p:spPr/>
        <p:txBody>
          <a:bodyPr/>
          <a:lstStyle/>
          <a:p>
            <a:r>
              <a:rPr lang="en-US" dirty="0"/>
              <a:t>Alex and Russ</a:t>
            </a:r>
          </a:p>
        </p:txBody>
      </p:sp>
    </p:spTree>
    <p:extLst>
      <p:ext uri="{BB962C8B-B14F-4D97-AF65-F5344CB8AC3E}">
        <p14:creationId xmlns:p14="http://schemas.microsoft.com/office/powerpoint/2010/main" val="123400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Visualizations</a:t>
            </a:r>
          </a:p>
        </p:txBody>
      </p:sp>
      <p:sp>
        <p:nvSpPr>
          <p:cNvPr id="3" name="Content Placeholder 2"/>
          <p:cNvSpPr>
            <a:spLocks noGrp="1"/>
          </p:cNvSpPr>
          <p:nvPr>
            <p:ph idx="1"/>
          </p:nvPr>
        </p:nvSpPr>
        <p:spPr/>
        <p:txBody>
          <a:bodyPr/>
          <a:lstStyle/>
          <a:p>
            <a:r>
              <a:rPr lang="en-US" dirty="0" err="1"/>
              <a:t>Sharmila</a:t>
            </a:r>
            <a:endParaRPr lang="en-US" dirty="0"/>
          </a:p>
        </p:txBody>
      </p:sp>
    </p:spTree>
    <p:extLst>
      <p:ext uri="{BB962C8B-B14F-4D97-AF65-F5344CB8AC3E}">
        <p14:creationId xmlns:p14="http://schemas.microsoft.com/office/powerpoint/2010/main" val="164988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Tableau/HTML Integration </a:t>
            </a:r>
          </a:p>
        </p:txBody>
      </p:sp>
      <p:sp>
        <p:nvSpPr>
          <p:cNvPr id="3" name="Content Placeholder 2"/>
          <p:cNvSpPr>
            <a:spLocks noGrp="1"/>
          </p:cNvSpPr>
          <p:nvPr>
            <p:ph idx="1"/>
          </p:nvPr>
        </p:nvSpPr>
        <p:spPr/>
        <p:txBody>
          <a:bodyPr/>
          <a:lstStyle/>
          <a:p>
            <a:r>
              <a:rPr lang="en-US" dirty="0" err="1"/>
              <a:t>Sharmila</a:t>
            </a:r>
            <a:endParaRPr lang="en-US" dirty="0"/>
          </a:p>
        </p:txBody>
      </p:sp>
    </p:spTree>
    <p:extLst>
      <p:ext uri="{BB962C8B-B14F-4D97-AF65-F5344CB8AC3E}">
        <p14:creationId xmlns:p14="http://schemas.microsoft.com/office/powerpoint/2010/main" val="129355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Server </a:t>
            </a:r>
          </a:p>
        </p:txBody>
      </p:sp>
      <p:sp>
        <p:nvSpPr>
          <p:cNvPr id="3" name="Content Placeholder 2"/>
          <p:cNvSpPr>
            <a:spLocks noGrp="1"/>
          </p:cNvSpPr>
          <p:nvPr>
            <p:ph idx="1"/>
          </p:nvPr>
        </p:nvSpPr>
        <p:spPr/>
        <p:txBody>
          <a:bodyPr/>
          <a:lstStyle/>
          <a:p>
            <a:r>
              <a:rPr lang="en-US" dirty="0"/>
              <a:t>Russ and </a:t>
            </a:r>
            <a:r>
              <a:rPr lang="en-US" dirty="0" err="1"/>
              <a:t>sumita</a:t>
            </a:r>
            <a:endParaRPr lang="en-US" dirty="0"/>
          </a:p>
        </p:txBody>
      </p:sp>
    </p:spTree>
    <p:extLst>
      <p:ext uri="{BB962C8B-B14F-4D97-AF65-F5344CB8AC3E}">
        <p14:creationId xmlns:p14="http://schemas.microsoft.com/office/powerpoint/2010/main" val="179816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Optimized Modeling  - Feature Selection</a:t>
            </a:r>
          </a:p>
        </p:txBody>
      </p:sp>
      <p:sp>
        <p:nvSpPr>
          <p:cNvPr id="3" name="Content Placeholder 2"/>
          <p:cNvSpPr>
            <a:spLocks noGrp="1"/>
          </p:cNvSpPr>
          <p:nvPr>
            <p:ph idx="1"/>
          </p:nvPr>
        </p:nvSpPr>
        <p:spPr/>
        <p:txBody>
          <a:bodyPr/>
          <a:lstStyle/>
          <a:p>
            <a:r>
              <a:rPr lang="en-US" dirty="0"/>
              <a:t>Correlation of features with target</a:t>
            </a:r>
          </a:p>
          <a:p>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4AF65DAF-E43B-430F-A465-FE76A3B48A48}"/>
              </a:ext>
            </a:extLst>
          </p:cNvPr>
          <p:cNvGraphicFramePr>
            <a:graphicFrameLocks noGrp="1"/>
          </p:cNvGraphicFramePr>
          <p:nvPr>
            <p:extLst>
              <p:ext uri="{D42A27DB-BD31-4B8C-83A1-F6EECF244321}">
                <p14:modId xmlns:p14="http://schemas.microsoft.com/office/powerpoint/2010/main" val="1300176314"/>
              </p:ext>
            </p:extLst>
          </p:nvPr>
        </p:nvGraphicFramePr>
        <p:xfrm>
          <a:off x="2057400" y="2590800"/>
          <a:ext cx="7010401" cy="3507104"/>
        </p:xfrm>
        <a:graphic>
          <a:graphicData uri="http://schemas.openxmlformats.org/drawingml/2006/table">
            <a:tbl>
              <a:tblPr>
                <a:tableStyleId>{3B4B98B0-60AC-42C2-AFA5-B58CD77FA1E5}</a:tableStyleId>
              </a:tblPr>
              <a:tblGrid>
                <a:gridCol w="1269451">
                  <a:extLst>
                    <a:ext uri="{9D8B030D-6E8A-4147-A177-3AD203B41FA5}">
                      <a16:colId xmlns:a16="http://schemas.microsoft.com/office/drawing/2014/main" val="1046677359"/>
                    </a:ext>
                  </a:extLst>
                </a:gridCol>
                <a:gridCol w="2330484">
                  <a:extLst>
                    <a:ext uri="{9D8B030D-6E8A-4147-A177-3AD203B41FA5}">
                      <a16:colId xmlns:a16="http://schemas.microsoft.com/office/drawing/2014/main" val="2765675303"/>
                    </a:ext>
                  </a:extLst>
                </a:gridCol>
                <a:gridCol w="1421028">
                  <a:extLst>
                    <a:ext uri="{9D8B030D-6E8A-4147-A177-3AD203B41FA5}">
                      <a16:colId xmlns:a16="http://schemas.microsoft.com/office/drawing/2014/main" val="2546124915"/>
                    </a:ext>
                  </a:extLst>
                </a:gridCol>
                <a:gridCol w="1989438">
                  <a:extLst>
                    <a:ext uri="{9D8B030D-6E8A-4147-A177-3AD203B41FA5}">
                      <a16:colId xmlns:a16="http://schemas.microsoft.com/office/drawing/2014/main" val="1446949515"/>
                    </a:ext>
                  </a:extLst>
                </a:gridCol>
              </a:tblGrid>
              <a:tr h="377624">
                <a:tc>
                  <a:txBody>
                    <a:bodyPr/>
                    <a:lstStyle/>
                    <a:p>
                      <a:pPr algn="l" fontAlgn="b"/>
                      <a:r>
                        <a:rPr lang="en-US" sz="1400" b="1" u="none" strike="noStrike" dirty="0">
                          <a:effectLst/>
                        </a:rPr>
                        <a:t>Target</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Feature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Correlation</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Absolute Correlation</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9734216"/>
                  </a:ext>
                </a:extLst>
              </a:tr>
              <a:tr h="208632">
                <a:tc>
                  <a:txBody>
                    <a:bodyPr/>
                    <a:lstStyle/>
                    <a:p>
                      <a:pPr algn="l" fontAlgn="b"/>
                      <a:r>
                        <a:rPr lang="en-US" sz="1100" u="none" strike="noStrike">
                          <a:effectLst/>
                        </a:rPr>
                        <a:t>rent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3090196"/>
                  </a:ext>
                </a:extLst>
              </a:tr>
              <a:tr h="208632">
                <a:tc>
                  <a:txBody>
                    <a:bodyPr/>
                    <a:lstStyle/>
                    <a:p>
                      <a:pPr algn="l" fontAlgn="b"/>
                      <a:r>
                        <a:rPr lang="en-US" sz="1100" u="none" strike="noStrike">
                          <a:effectLst/>
                        </a:rPr>
                        <a:t>rent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size_sqft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0.808783506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0.808783506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08069430"/>
                  </a:ext>
                </a:extLst>
              </a:tr>
              <a:tr h="208632">
                <a:tc>
                  <a:txBody>
                    <a:bodyPr/>
                    <a:lstStyle/>
                    <a:p>
                      <a:pPr algn="l" fontAlgn="b"/>
                      <a:r>
                        <a:rPr lang="en-US" sz="1100" u="none" strike="noStrike">
                          <a:effectLst/>
                        </a:rPr>
                        <a:t>rent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bathrooms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0.733644386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0.733644386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2128484"/>
                  </a:ext>
                </a:extLst>
              </a:tr>
              <a:tr h="208632">
                <a:tc>
                  <a:txBody>
                    <a:bodyPr/>
                    <a:lstStyle/>
                    <a:p>
                      <a:pPr algn="l" fontAlgn="b"/>
                      <a:r>
                        <a:rPr lang="en-US" sz="1100" u="none" strike="noStrike">
                          <a:effectLst/>
                        </a:rPr>
                        <a:t>rent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100" u="none" strike="noStrike">
                          <a:effectLst/>
                        </a:rPr>
                        <a:t>bedrooms</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r" fontAlgn="b"/>
                      <a:r>
                        <a:rPr lang="en-US" sz="1100" u="none" strike="noStrike">
                          <a:effectLst/>
                        </a:rPr>
                        <a:t>0.531199605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0.531199605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1370475"/>
                  </a:ext>
                </a:extLst>
              </a:tr>
              <a:tr h="208632">
                <a:tc>
                  <a:txBody>
                    <a:bodyPr/>
                    <a:lstStyle/>
                    <a:p>
                      <a:pPr algn="l" fontAlgn="b"/>
                      <a:r>
                        <a:rPr lang="en-US" sz="1100" u="none" strike="noStrike">
                          <a:effectLst/>
                        </a:rPr>
                        <a:t>rent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floor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0.27235111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0.27235111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2187143"/>
                  </a:ext>
                </a:extLst>
              </a:tr>
              <a:tr h="208632">
                <a:tc>
                  <a:txBody>
                    <a:bodyPr/>
                    <a:lstStyle/>
                    <a:p>
                      <a:pPr algn="l" fontAlgn="b"/>
                      <a:r>
                        <a:rPr lang="en-US" sz="1100" u="none" strike="noStrike">
                          <a:effectLst/>
                        </a:rPr>
                        <a:t>rent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building_age_yrs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-0.122301768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0.122301768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665675"/>
                  </a:ext>
                </a:extLst>
              </a:tr>
              <a:tr h="208632">
                <a:tc>
                  <a:txBody>
                    <a:bodyPr/>
                    <a:lstStyle/>
                    <a:p>
                      <a:pPr algn="l" fontAlgn="b"/>
                      <a:r>
                        <a:rPr lang="en-US" sz="1100" u="none" strike="noStrike">
                          <a:effectLst/>
                        </a:rPr>
                        <a:t>rent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has_elevator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0.120822476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0.120822476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80752503"/>
                  </a:ext>
                </a:extLst>
              </a:tr>
              <a:tr h="208632">
                <a:tc>
                  <a:txBody>
                    <a:bodyPr/>
                    <a:lstStyle/>
                    <a:p>
                      <a:pPr algn="l" fontAlgn="b"/>
                      <a:r>
                        <a:rPr lang="en-US" sz="1100" u="none" strike="noStrike">
                          <a:effectLst/>
                        </a:rPr>
                        <a:t>rent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has_doorman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0.099105765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0.099105765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8146355"/>
                  </a:ext>
                </a:extLst>
              </a:tr>
              <a:tr h="208632">
                <a:tc>
                  <a:txBody>
                    <a:bodyPr/>
                    <a:lstStyle/>
                    <a:p>
                      <a:pPr algn="l" fontAlgn="b"/>
                      <a:r>
                        <a:rPr lang="en-US" sz="1100" u="none" strike="noStrike">
                          <a:effectLst/>
                        </a:rPr>
                        <a:t>rent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has_dishwasher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0.096631286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0.096631286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2153723"/>
                  </a:ext>
                </a:extLst>
              </a:tr>
              <a:tr h="208632">
                <a:tc>
                  <a:txBody>
                    <a:bodyPr/>
                    <a:lstStyle/>
                    <a:p>
                      <a:pPr algn="l" fontAlgn="b"/>
                      <a:r>
                        <a:rPr lang="en-US" sz="1100" u="none" strike="noStrike">
                          <a:effectLst/>
                        </a:rPr>
                        <a:t>rent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has_washer_dryer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0.096135793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0.096135793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76939628"/>
                  </a:ext>
                </a:extLst>
              </a:tr>
              <a:tr h="208632">
                <a:tc>
                  <a:txBody>
                    <a:bodyPr/>
                    <a:lstStyle/>
                    <a:p>
                      <a:pPr algn="l" fontAlgn="b"/>
                      <a:r>
                        <a:rPr lang="en-US" sz="1100" u="none" strike="noStrike">
                          <a:effectLst/>
                        </a:rPr>
                        <a:t>rent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has_gym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0.093736869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0.093736869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6450709"/>
                  </a:ext>
                </a:extLst>
              </a:tr>
              <a:tr h="208632">
                <a:tc>
                  <a:txBody>
                    <a:bodyPr/>
                    <a:lstStyle/>
                    <a:p>
                      <a:pPr algn="l" fontAlgn="b"/>
                      <a:r>
                        <a:rPr lang="en-US" sz="1100" u="none" strike="noStrike">
                          <a:effectLst/>
                        </a:rPr>
                        <a:t>rent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no_fee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-0.091768666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0.091768666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9971666"/>
                  </a:ext>
                </a:extLst>
              </a:tr>
              <a:tr h="208632">
                <a:tc>
                  <a:txBody>
                    <a:bodyPr/>
                    <a:lstStyle/>
                    <a:p>
                      <a:pPr algn="l" fontAlgn="b"/>
                      <a:r>
                        <a:rPr lang="en-US" sz="1100" u="none" strike="noStrike">
                          <a:effectLst/>
                        </a:rPr>
                        <a:t>rent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has_roofdeck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0.081285812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0.081285812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706583"/>
                  </a:ext>
                </a:extLst>
              </a:tr>
              <a:tr h="208632">
                <a:tc>
                  <a:txBody>
                    <a:bodyPr/>
                    <a:lstStyle/>
                    <a:p>
                      <a:pPr algn="l" fontAlgn="b"/>
                      <a:r>
                        <a:rPr lang="en-US" sz="1100" u="none" strike="noStrike">
                          <a:effectLst/>
                        </a:rPr>
                        <a:t>rent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has_patio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0.058259675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0.058259675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8174278"/>
                  </a:ext>
                </a:extLst>
              </a:tr>
              <a:tr h="208632">
                <a:tc>
                  <a:txBody>
                    <a:bodyPr/>
                    <a:lstStyle/>
                    <a:p>
                      <a:pPr algn="l" fontAlgn="b"/>
                      <a:r>
                        <a:rPr lang="en-US" sz="1100" u="none" strike="noStrike">
                          <a:effectLst/>
                        </a:rPr>
                        <a:t>rent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min_to_subway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0.003652178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0.003652178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286145"/>
                  </a:ext>
                </a:extLst>
              </a:tr>
            </a:tbl>
          </a:graphicData>
        </a:graphic>
      </p:graphicFrame>
    </p:spTree>
    <p:extLst>
      <p:ext uri="{BB962C8B-B14F-4D97-AF65-F5344CB8AC3E}">
        <p14:creationId xmlns:p14="http://schemas.microsoft.com/office/powerpoint/2010/main" val="96816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Optimized Modeling  - Applying Algorithms</a:t>
            </a:r>
          </a:p>
        </p:txBody>
      </p:sp>
      <p:sp>
        <p:nvSpPr>
          <p:cNvPr id="3" name="Content Placeholder 2"/>
          <p:cNvSpPr>
            <a:spLocks noGrp="1"/>
          </p:cNvSpPr>
          <p:nvPr>
            <p:ph idx="1"/>
          </p:nvPr>
        </p:nvSpPr>
        <p:spPr/>
        <p:txBody>
          <a:bodyPr/>
          <a:lstStyle/>
          <a:p>
            <a:r>
              <a:rPr lang="en-US" dirty="0"/>
              <a:t>Split data into train-test in 80:20 ratio</a:t>
            </a:r>
          </a:p>
          <a:p>
            <a:r>
              <a:rPr lang="en-US" dirty="0"/>
              <a:t>Create x_train, x_test, y_train, y_test and scale data using StandardScaler</a:t>
            </a:r>
          </a:p>
          <a:p>
            <a:r>
              <a:rPr lang="en-US" dirty="0"/>
              <a:t>Run modeling algorithms and compare results on Test data</a:t>
            </a:r>
          </a:p>
          <a:p>
            <a:endParaRPr lang="en-US" dirty="0"/>
          </a:p>
          <a:p>
            <a:endParaRPr lang="en-US" dirty="0"/>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91310AC6-CE80-4FFE-9B4D-771CE6A2355C}"/>
              </a:ext>
            </a:extLst>
          </p:cNvPr>
          <p:cNvGraphicFramePr>
            <a:graphicFrameLocks noGrp="1"/>
          </p:cNvGraphicFramePr>
          <p:nvPr>
            <p:extLst>
              <p:ext uri="{D42A27DB-BD31-4B8C-83A1-F6EECF244321}">
                <p14:modId xmlns:p14="http://schemas.microsoft.com/office/powerpoint/2010/main" val="2358406705"/>
              </p:ext>
            </p:extLst>
          </p:nvPr>
        </p:nvGraphicFramePr>
        <p:xfrm>
          <a:off x="1600200" y="3581400"/>
          <a:ext cx="7162800" cy="2133597"/>
        </p:xfrm>
        <a:graphic>
          <a:graphicData uri="http://schemas.openxmlformats.org/drawingml/2006/table">
            <a:tbl>
              <a:tblPr>
                <a:tableStyleId>{3B4B98B0-60AC-42C2-AFA5-B58CD77FA1E5}</a:tableStyleId>
              </a:tblPr>
              <a:tblGrid>
                <a:gridCol w="1787414">
                  <a:extLst>
                    <a:ext uri="{9D8B030D-6E8A-4147-A177-3AD203B41FA5}">
                      <a16:colId xmlns:a16="http://schemas.microsoft.com/office/drawing/2014/main" val="2093891875"/>
                    </a:ext>
                  </a:extLst>
                </a:gridCol>
                <a:gridCol w="2615408">
                  <a:extLst>
                    <a:ext uri="{9D8B030D-6E8A-4147-A177-3AD203B41FA5}">
                      <a16:colId xmlns:a16="http://schemas.microsoft.com/office/drawing/2014/main" val="2027601219"/>
                    </a:ext>
                  </a:extLst>
                </a:gridCol>
                <a:gridCol w="1159778">
                  <a:extLst>
                    <a:ext uri="{9D8B030D-6E8A-4147-A177-3AD203B41FA5}">
                      <a16:colId xmlns:a16="http://schemas.microsoft.com/office/drawing/2014/main" val="934693705"/>
                    </a:ext>
                  </a:extLst>
                </a:gridCol>
                <a:gridCol w="1600200">
                  <a:extLst>
                    <a:ext uri="{9D8B030D-6E8A-4147-A177-3AD203B41FA5}">
                      <a16:colId xmlns:a16="http://schemas.microsoft.com/office/drawing/2014/main" val="1155376825"/>
                    </a:ext>
                  </a:extLst>
                </a:gridCol>
              </a:tblGrid>
              <a:tr h="438344">
                <a:tc>
                  <a:txBody>
                    <a:bodyPr/>
                    <a:lstStyle/>
                    <a:p>
                      <a:pPr algn="ctr" fontAlgn="b"/>
                      <a:r>
                        <a:rPr lang="en-US" sz="1400" u="none" strike="noStrike" dirty="0">
                          <a:solidFill>
                            <a:schemeClr val="tx1"/>
                          </a:solidFill>
                          <a:effectLst/>
                        </a:rPr>
                        <a:t>Models</a:t>
                      </a:r>
                      <a:endParaRPr lang="en-US" sz="1400" b="1"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chemeClr val="tx1"/>
                          </a:solidFill>
                          <a:effectLst/>
                        </a:rPr>
                        <a:t>Mean Square Error - Test Data</a:t>
                      </a:r>
                      <a:endParaRPr lang="en-US" sz="1400" b="1"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400" u="none" strike="noStrike">
                          <a:solidFill>
                            <a:schemeClr val="tx1"/>
                          </a:solidFill>
                          <a:effectLst/>
                        </a:rPr>
                        <a:t>R square</a:t>
                      </a:r>
                      <a:endParaRPr lang="en-US" sz="1400" b="1"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chemeClr val="tx1"/>
                          </a:solidFill>
                          <a:effectLst/>
                        </a:rPr>
                        <a:t>Comment</a:t>
                      </a:r>
                      <a:endParaRPr lang="en-US" sz="1400" b="1"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7511866"/>
                  </a:ext>
                </a:extLst>
              </a:tr>
              <a:tr h="242179">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772906"/>
                  </a:ext>
                </a:extLst>
              </a:tr>
              <a:tr h="242179">
                <a:tc>
                  <a:txBody>
                    <a:bodyPr/>
                    <a:lstStyle/>
                    <a:p>
                      <a:pPr algn="l" fontAlgn="b"/>
                      <a:r>
                        <a:rPr lang="en-US" sz="1400" u="none" strike="noStrike" dirty="0">
                          <a:effectLst/>
                        </a:rPr>
                        <a:t>Linear Regression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0.226113395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0.786538043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5820764"/>
                  </a:ext>
                </a:extLst>
              </a:tr>
              <a:tr h="242179">
                <a:tc>
                  <a:txBody>
                    <a:bodyPr/>
                    <a:lstStyle/>
                    <a:p>
                      <a:pPr algn="l" fontAlgn="b"/>
                      <a:r>
                        <a:rPr lang="en-US" sz="1400" u="none" strike="noStrike" dirty="0">
                          <a:effectLst/>
                        </a:rPr>
                        <a:t>Lasso</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0.231648322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0.783183172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5428522"/>
                  </a:ext>
                </a:extLst>
              </a:tr>
              <a:tr h="242179">
                <a:tc>
                  <a:txBody>
                    <a:bodyPr/>
                    <a:lstStyle/>
                    <a:p>
                      <a:pPr algn="l" fontAlgn="b"/>
                      <a:r>
                        <a:rPr lang="en-US" sz="1400" u="none" strike="noStrike" dirty="0">
                          <a:effectLst/>
                        </a:rPr>
                        <a:t>Ridge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0.228063947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0.786538054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5884287"/>
                  </a:ext>
                </a:extLst>
              </a:tr>
              <a:tr h="242179">
                <a:tc>
                  <a:txBody>
                    <a:bodyPr/>
                    <a:lstStyle/>
                    <a:p>
                      <a:pPr algn="l" fontAlgn="b"/>
                      <a:r>
                        <a:rPr lang="en-US" sz="1400" u="none" strike="noStrike" dirty="0" err="1">
                          <a:effectLst/>
                        </a:rPr>
                        <a:t>Elasticnet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0.229526386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0.785169248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4336607"/>
                  </a:ext>
                </a:extLst>
              </a:tr>
              <a:tr h="242179">
                <a:tc>
                  <a:txBody>
                    <a:bodyPr/>
                    <a:lstStyle/>
                    <a:p>
                      <a:pPr algn="l" fontAlgn="b"/>
                      <a:r>
                        <a:rPr lang="en-US" sz="1400" u="none" strike="noStrike" dirty="0" err="1">
                          <a:effectLst/>
                        </a:rPr>
                        <a:t>Xgboost</a:t>
                      </a:r>
                      <a:r>
                        <a:rPr lang="en-US" sz="1400" u="none" strike="noStrike" dirty="0">
                          <a:effectLst/>
                        </a:rPr>
                        <a:t> Regressor</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algn="ctr" defTabSz="914400" rtl="0" eaLnBrk="1" fontAlgn="b" latinLnBrk="0" hangingPunct="1"/>
                      <a:r>
                        <a:rPr lang="en-US" sz="1100" b="1" u="none" strike="noStrike" kern="1200" dirty="0">
                          <a:solidFill>
                            <a:schemeClr val="bg2"/>
                          </a:solidFill>
                          <a:effectLst/>
                          <a:latin typeface="+mn-lt"/>
                          <a:ea typeface="+mn-ea"/>
                          <a:cs typeface="+mn-cs"/>
                        </a:rPr>
                        <a:t>0.185860706</a:t>
                      </a:r>
                    </a:p>
                  </a:txBody>
                  <a:tcPr marL="9525" marR="9525" marT="9525" marB="0" anchor="b">
                    <a:solidFill>
                      <a:srgbClr val="FFFF00"/>
                    </a:solidFill>
                  </a:tcPr>
                </a:tc>
                <a:tc>
                  <a:txBody>
                    <a:bodyPr/>
                    <a:lstStyle/>
                    <a:p>
                      <a:pPr algn="ctr" fontAlgn="b"/>
                      <a:r>
                        <a:rPr lang="en-US" sz="1100" b="1" u="none" strike="noStrike" dirty="0">
                          <a:solidFill>
                            <a:schemeClr val="bg2"/>
                          </a:solidFill>
                          <a:effectLst/>
                        </a:rPr>
                        <a:t>0.826039194</a:t>
                      </a:r>
                      <a:endParaRPr lang="en-US" sz="1100" b="1" i="0" u="none" strike="noStrike" dirty="0">
                        <a:solidFill>
                          <a:schemeClr val="bg2"/>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100" b="1" u="none" strike="noStrike" dirty="0">
                          <a:solidFill>
                            <a:schemeClr val="bg2"/>
                          </a:solidFill>
                          <a:effectLst/>
                        </a:rPr>
                        <a:t>Best Model</a:t>
                      </a:r>
                      <a:endParaRPr lang="en-US" sz="1100" b="1" i="0" u="none" strike="noStrike" dirty="0">
                        <a:solidFill>
                          <a:schemeClr val="bg2"/>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613498513"/>
                  </a:ext>
                </a:extLst>
              </a:tr>
              <a:tr h="242179">
                <a:tc>
                  <a:txBody>
                    <a:bodyPr/>
                    <a:lstStyle/>
                    <a:p>
                      <a:pPr algn="l" fontAlgn="b"/>
                      <a:r>
                        <a:rPr lang="en-US" sz="1400" u="none" strike="noStrike" dirty="0">
                          <a:effectLst/>
                        </a:rPr>
                        <a:t>Deep Learning</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0.493411504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6651738"/>
                  </a:ext>
                </a:extLst>
              </a:tr>
            </a:tbl>
          </a:graphicData>
        </a:graphic>
      </p:graphicFrame>
    </p:spTree>
    <p:extLst>
      <p:ext uri="{BB962C8B-B14F-4D97-AF65-F5344CB8AC3E}">
        <p14:creationId xmlns:p14="http://schemas.microsoft.com/office/powerpoint/2010/main" val="7420997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Optimized Modeling  - Deployment</a:t>
            </a:r>
          </a:p>
        </p:txBody>
      </p:sp>
      <p:sp>
        <p:nvSpPr>
          <p:cNvPr id="3" name="Content Placeholder 2"/>
          <p:cNvSpPr>
            <a:spLocks noGrp="1"/>
          </p:cNvSpPr>
          <p:nvPr>
            <p:ph idx="1"/>
          </p:nvPr>
        </p:nvSpPr>
        <p:spPr/>
        <p:txBody>
          <a:bodyPr/>
          <a:lstStyle/>
          <a:p>
            <a:pPr marL="0" indent="0">
              <a:buNone/>
            </a:pPr>
            <a:endParaRPr lang="en-US" dirty="0"/>
          </a:p>
          <a:p>
            <a:r>
              <a:rPr lang="en-US" dirty="0"/>
              <a:t>Save XGBModel, XGB_modelcolumns, X_scaler, y_scaler as pickle files</a:t>
            </a:r>
          </a:p>
          <a:p>
            <a:r>
              <a:rPr lang="en-US" dirty="0"/>
              <a:t>Create front end for user to input values</a:t>
            </a:r>
          </a:p>
          <a:p>
            <a:r>
              <a:rPr lang="en-US" dirty="0"/>
              <a:t>“Predict Rent” button </a:t>
            </a:r>
            <a:r>
              <a:rPr lang="en-US" dirty="0" err="1"/>
              <a:t>valls</a:t>
            </a:r>
            <a:r>
              <a:rPr lang="en-US" dirty="0"/>
              <a:t> app.py</a:t>
            </a:r>
          </a:p>
          <a:p>
            <a:r>
              <a:rPr lang="en-US" dirty="0"/>
              <a:t>Takes the user input values, transforms values into floats, runs the X_scaler to scale the data and predicts the scaled rent.</a:t>
            </a:r>
          </a:p>
          <a:p>
            <a:r>
              <a:rPr lang="en-US" dirty="0"/>
              <a:t>Apply y_scaler to inverse transforms the prediction and gives the predicted rent in $</a:t>
            </a:r>
          </a:p>
          <a:p>
            <a:r>
              <a:rPr lang="en-US" dirty="0"/>
              <a:t>Demo - html page</a:t>
            </a:r>
          </a:p>
          <a:p>
            <a:endParaRPr lang="en-US" dirty="0"/>
          </a:p>
          <a:p>
            <a:pPr marL="0" indent="0">
              <a:buNone/>
            </a:pPr>
            <a:endParaRPr lang="en-US" dirty="0"/>
          </a:p>
        </p:txBody>
      </p:sp>
    </p:spTree>
    <p:extLst>
      <p:ext uri="{BB962C8B-B14F-4D97-AF65-F5344CB8AC3E}">
        <p14:creationId xmlns:p14="http://schemas.microsoft.com/office/powerpoint/2010/main" val="24633582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189</TotalTime>
  <Words>491</Words>
  <Application>Microsoft Office PowerPoint</Application>
  <PresentationFormat>Widescreen</PresentationFormat>
  <Paragraphs>170</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Schoolbook</vt:lpstr>
      <vt:lpstr>Courier New</vt:lpstr>
      <vt:lpstr>CITY SKETCH 16X9</vt:lpstr>
      <vt:lpstr>NYC Apartment Rent Prediction &amp; Analysis</vt:lpstr>
      <vt:lpstr>Project Overview</vt:lpstr>
      <vt:lpstr>Website Design</vt:lpstr>
      <vt:lpstr>Visualizations</vt:lpstr>
      <vt:lpstr>Tableau/HTML Integration </vt:lpstr>
      <vt:lpstr>App Server </vt:lpstr>
      <vt:lpstr>Optimized Modeling  - Feature Selection</vt:lpstr>
      <vt:lpstr>Optimized Modeling  - Applying Algorithms</vt:lpstr>
      <vt:lpstr>Optimized Modeling  - Deployment</vt:lpstr>
      <vt:lpstr>User Customized Model</vt:lpstr>
      <vt:lpstr>AWS Deployment </vt:lpstr>
      <vt:lpstr>Heroku Deployment </vt:lpstr>
      <vt:lpstr>Issues Encountered</vt:lpstr>
      <vt:lpstr>Future Developments</vt:lpstr>
      <vt:lpstr>Title and Content Layout with Chart</vt:lpstr>
      <vt:lpstr>Title and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Apartment Rent Prediction &amp; Analysis</dc:title>
  <dc:creator>Tony Joy</dc:creator>
  <cp:lastModifiedBy>sumita</cp:lastModifiedBy>
  <cp:revision>15</cp:revision>
  <dcterms:created xsi:type="dcterms:W3CDTF">2021-01-22T01:08:54Z</dcterms:created>
  <dcterms:modified xsi:type="dcterms:W3CDTF">2021-01-27T01:16:33Z</dcterms:modified>
</cp:coreProperties>
</file>