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06" r:id="rId4"/>
    <p:sldId id="280" r:id="rId5"/>
    <p:sldId id="293" r:id="rId6"/>
    <p:sldId id="294" r:id="rId7"/>
    <p:sldId id="295" r:id="rId8"/>
    <p:sldId id="298" r:id="rId9"/>
    <p:sldId id="297" r:id="rId10"/>
    <p:sldId id="284" r:id="rId11"/>
    <p:sldId id="299" r:id="rId12"/>
    <p:sldId id="272" r:id="rId13"/>
    <p:sldId id="278" r:id="rId14"/>
    <p:sldId id="279" r:id="rId15"/>
    <p:sldId id="301" r:id="rId16"/>
    <p:sldId id="302" r:id="rId17"/>
    <p:sldId id="304" r:id="rId18"/>
    <p:sldId id="271" r:id="rId19"/>
    <p:sldId id="305" r:id="rId20"/>
    <p:sldId id="270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4665" autoAdjust="0"/>
  </p:normalViewPr>
  <p:slideViewPr>
    <p:cSldViewPr>
      <p:cViewPr varScale="1">
        <p:scale>
          <a:sx n="83" d="100"/>
          <a:sy n="83" d="100"/>
        </p:scale>
        <p:origin x="5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NYC Apartment Rent Prediction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Alexandra </a:t>
            </a:r>
            <a:r>
              <a:rPr lang="en-US" dirty="0" err="1"/>
              <a:t>Zelcer</a:t>
            </a:r>
            <a:r>
              <a:rPr lang="en-US" dirty="0"/>
              <a:t>, Russell McGrath, </a:t>
            </a:r>
            <a:r>
              <a:rPr lang="en-US" dirty="0" err="1"/>
              <a:t>Sharmila</a:t>
            </a:r>
            <a:r>
              <a:rPr lang="en-US" dirty="0"/>
              <a:t> </a:t>
            </a:r>
            <a:r>
              <a:rPr lang="en-US" dirty="0" err="1"/>
              <a:t>Sainani</a:t>
            </a:r>
            <a:r>
              <a:rPr lang="en-US" dirty="0"/>
              <a:t>, </a:t>
            </a:r>
            <a:r>
              <a:rPr lang="en-US" dirty="0" err="1"/>
              <a:t>Sumita</a:t>
            </a:r>
            <a:r>
              <a:rPr lang="en-US" dirty="0"/>
              <a:t> Trivedi, &amp; Tony Joy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9945-7364-405F-A7EE-97A450C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Tableau/HTML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D18B-8660-433E-8D5A-7890EA2FC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6801"/>
            <a:ext cx="2743200" cy="4952999"/>
          </a:xfrm>
        </p:spPr>
        <p:txBody>
          <a:bodyPr>
            <a:normAutofit/>
          </a:bodyPr>
          <a:lstStyle/>
          <a:p>
            <a:r>
              <a:rPr lang="en-US" sz="2400" dirty="0"/>
              <a:t>Modifying the HTML code given in Tableau web by adding the public tableau link in the URL</a:t>
            </a:r>
          </a:p>
          <a:p>
            <a:r>
              <a:rPr lang="en-US" sz="2400" dirty="0"/>
              <a:t>And incorporating the tableau html with the index. html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B6916-5A89-4EAB-A270-DAB364149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1"/>
            <a:ext cx="8001000" cy="5037137"/>
          </a:xfrm>
        </p:spPr>
      </p:pic>
    </p:spTree>
    <p:extLst>
      <p:ext uri="{BB962C8B-B14F-4D97-AF65-F5344CB8AC3E}">
        <p14:creationId xmlns:p14="http://schemas.microsoft.com/office/powerpoint/2010/main" val="37274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Machine Learning Model Optimization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13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features with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65DAF-E43B-430F-A465-FE76A3B4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76314"/>
              </p:ext>
            </p:extLst>
          </p:nvPr>
        </p:nvGraphicFramePr>
        <p:xfrm>
          <a:off x="2057400" y="2590800"/>
          <a:ext cx="7010401" cy="350710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69451">
                  <a:extLst>
                    <a:ext uri="{9D8B030D-6E8A-4147-A177-3AD203B41FA5}">
                      <a16:colId xmlns:a16="http://schemas.microsoft.com/office/drawing/2014/main" val="1046677359"/>
                    </a:ext>
                  </a:extLst>
                </a:gridCol>
                <a:gridCol w="2330484">
                  <a:extLst>
                    <a:ext uri="{9D8B030D-6E8A-4147-A177-3AD203B41FA5}">
                      <a16:colId xmlns:a16="http://schemas.microsoft.com/office/drawing/2014/main" val="2765675303"/>
                    </a:ext>
                  </a:extLst>
                </a:gridCol>
                <a:gridCol w="1421028">
                  <a:extLst>
                    <a:ext uri="{9D8B030D-6E8A-4147-A177-3AD203B41FA5}">
                      <a16:colId xmlns:a16="http://schemas.microsoft.com/office/drawing/2014/main" val="2546124915"/>
                    </a:ext>
                  </a:extLst>
                </a:gridCol>
                <a:gridCol w="1989438">
                  <a:extLst>
                    <a:ext uri="{9D8B030D-6E8A-4147-A177-3AD203B41FA5}">
                      <a16:colId xmlns:a16="http://schemas.microsoft.com/office/drawing/2014/main" val="1446949515"/>
                    </a:ext>
                  </a:extLst>
                </a:gridCol>
              </a:tblGrid>
              <a:tr h="37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Absolute 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73421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309019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size_sqft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069430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bathrooms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128484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bedrooms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13704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floor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18714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building_age_yrs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656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75250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has_doorman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4635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has_dishwasher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15372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has_washer_dryer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93962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has_gym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450709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no_fee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97166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has_roofdeck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0658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has_patio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17427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min_to_subway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0.003652178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0.003652178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8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Applying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train-test in 80:20 ratio</a:t>
            </a:r>
          </a:p>
          <a:p>
            <a:r>
              <a:rPr lang="en-US" dirty="0"/>
              <a:t>Create x_train, x_test, y_train, y_test and scale data using StandardScaler</a:t>
            </a:r>
          </a:p>
          <a:p>
            <a:r>
              <a:rPr lang="en-US" dirty="0"/>
              <a:t>Run modeling algorithms and compare results on Test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10AC6-CE80-4FFE-9B4D-771CE6A2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6705"/>
              </p:ext>
            </p:extLst>
          </p:nvPr>
        </p:nvGraphicFramePr>
        <p:xfrm>
          <a:off x="1600200" y="3581400"/>
          <a:ext cx="7162800" cy="21335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87414">
                  <a:extLst>
                    <a:ext uri="{9D8B030D-6E8A-4147-A177-3AD203B41FA5}">
                      <a16:colId xmlns:a16="http://schemas.microsoft.com/office/drawing/2014/main" val="2093891875"/>
                    </a:ext>
                  </a:extLst>
                </a:gridCol>
                <a:gridCol w="2615408">
                  <a:extLst>
                    <a:ext uri="{9D8B030D-6E8A-4147-A177-3AD203B41FA5}">
                      <a16:colId xmlns:a16="http://schemas.microsoft.com/office/drawing/2014/main" val="2027601219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9346937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55376825"/>
                    </a:ext>
                  </a:extLst>
                </a:gridCol>
              </a:tblGrid>
              <a:tr h="438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Square Error - Test Data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51186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77290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0.226113395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0.786538043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820764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0.231648322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0.783183172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5428522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0.228063947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0.786538054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88428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Elasticnet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0.229526386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0.785169248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3660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r>
                        <a:rPr lang="en-US" sz="1400" u="none" strike="noStrike" dirty="0">
                          <a:effectLst/>
                        </a:rPr>
                        <a:t> 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0.185860706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0.826039194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Best Model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98513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0.493411504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65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Save XGBModel, XGB_modelcolumns, X_scaler, y_scaler as pickle files</a:t>
            </a:r>
          </a:p>
          <a:p>
            <a:r>
              <a:rPr lang="en-US" dirty="0"/>
              <a:t>Create front end for user to input values</a:t>
            </a:r>
          </a:p>
          <a:p>
            <a:r>
              <a:rPr lang="en-US" dirty="0"/>
              <a:t>“Predict Rent” button </a:t>
            </a:r>
            <a:r>
              <a:rPr lang="en-US" dirty="0" err="1"/>
              <a:t>valls</a:t>
            </a:r>
            <a:r>
              <a:rPr lang="en-US" dirty="0"/>
              <a:t> app.py</a:t>
            </a:r>
          </a:p>
          <a:p>
            <a:r>
              <a:rPr lang="en-US" dirty="0"/>
              <a:t>Takes the user input values, transforms values into floats, runs the X_scaler to scale the data and predicts the scaled rent.</a:t>
            </a:r>
          </a:p>
          <a:p>
            <a:r>
              <a:rPr lang="en-US" dirty="0"/>
              <a:t>Apply y_scaler to inverse transforms the prediction and gives the predicted rent in $</a:t>
            </a:r>
          </a:p>
          <a:p>
            <a:r>
              <a:rPr lang="en-US" dirty="0"/>
              <a:t>Demo - html 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Application Server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74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6" y="-225118"/>
            <a:ext cx="10515600" cy="1145224"/>
          </a:xfrm>
        </p:spPr>
        <p:txBody>
          <a:bodyPr/>
          <a:lstStyle/>
          <a:p>
            <a:r>
              <a:rPr lang="en-US" dirty="0"/>
              <a:t>App Server – Optimized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2743200" y="1585974"/>
            <a:ext cx="4464764" cy="2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5334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8163813" y="2137815"/>
            <a:ext cx="3342386" cy="15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2743200" y="1234043"/>
            <a:ext cx="4464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8163813" y="1761659"/>
            <a:ext cx="3342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Files (.pkl)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5334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89516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89516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/optimal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3166016" y="2339015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3124200" y="3385294"/>
            <a:ext cx="1795312" cy="65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935558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935558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/predict Endpoint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89516" y="2731608"/>
            <a:ext cx="2476500" cy="2627710"/>
          </a:xfrm>
          <a:prstGeom prst="curvedConnector3">
            <a:avLst>
              <a:gd name="adj1" fmla="val -2040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6815135" y="1946324"/>
            <a:ext cx="1348678" cy="104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rot="10800000" flipV="1">
            <a:off x="4919513" y="3709065"/>
            <a:ext cx="330457" cy="28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3686084" y="4374372"/>
            <a:ext cx="686894" cy="1535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37370-D7C6-45E9-B55E-F04A7F5FEC17}"/>
              </a:ext>
            </a:extLst>
          </p:cNvPr>
          <p:cNvSpPr/>
          <p:nvPr/>
        </p:nvSpPr>
        <p:spPr>
          <a:xfrm>
            <a:off x="8681221" y="2238898"/>
            <a:ext cx="2203296" cy="3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XGBModel.pkl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5C11C8-2154-49BB-9484-84BA7CCFCCDF}"/>
              </a:ext>
            </a:extLst>
          </p:cNvPr>
          <p:cNvSpPr/>
          <p:nvPr/>
        </p:nvSpPr>
        <p:spPr>
          <a:xfrm>
            <a:off x="8681221" y="2683292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X_scaler.pkl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BE5A3B-492A-44D6-B2F0-BE1708F3FD4F}"/>
              </a:ext>
            </a:extLst>
          </p:cNvPr>
          <p:cNvSpPr/>
          <p:nvPr/>
        </p:nvSpPr>
        <p:spPr>
          <a:xfrm>
            <a:off x="5410200" y="1709595"/>
            <a:ext cx="1404935" cy="49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ML Files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DF868A-94DE-4204-8103-8855FA07D4FC}"/>
              </a:ext>
            </a:extLst>
          </p:cNvPr>
          <p:cNvSpPr/>
          <p:nvPr/>
        </p:nvSpPr>
        <p:spPr>
          <a:xfrm>
            <a:off x="5375816" y="2438400"/>
            <a:ext cx="1482184" cy="60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9F7D93A-F48B-4186-80B8-8B569729DB7E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4648200" y="2731608"/>
            <a:ext cx="727616" cy="706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8B99E90-DE56-4D7A-97A7-68492322C13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5997547" y="2319038"/>
            <a:ext cx="234483" cy="424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95CB041-9CA0-4804-8035-6F72A81F667B}"/>
              </a:ext>
            </a:extLst>
          </p:cNvPr>
          <p:cNvSpPr/>
          <p:nvPr/>
        </p:nvSpPr>
        <p:spPr>
          <a:xfrm>
            <a:off x="5249969" y="3502813"/>
            <a:ext cx="1722936" cy="4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prediction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183C50-A4F8-4E55-B03B-09EFCCAE99E5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5882237" y="3268142"/>
            <a:ext cx="463872" cy="54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0B7A5-0BC5-4E7B-84CB-46CC14B1BAC0}"/>
              </a:ext>
            </a:extLst>
          </p:cNvPr>
          <p:cNvSpPr/>
          <p:nvPr/>
        </p:nvSpPr>
        <p:spPr>
          <a:xfrm>
            <a:off x="8681221" y="3173150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y_scaler.pkl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38" grpId="0" animBg="1"/>
      <p:bldP spid="40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On-Demand Custom Models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646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5041"/>
            <a:ext cx="10515600" cy="1145224"/>
          </a:xfrm>
        </p:spPr>
        <p:txBody>
          <a:bodyPr/>
          <a:lstStyle/>
          <a:p>
            <a:r>
              <a:rPr lang="en-US" dirty="0"/>
              <a:t>App Server – Custom Modeler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1143000" y="2073015"/>
            <a:ext cx="2859597" cy="18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4572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6475381" y="1040165"/>
            <a:ext cx="3276600" cy="505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6C5397F2-5588-43FD-8F92-9D04FCAF1E41}"/>
              </a:ext>
            </a:extLst>
          </p:cNvPr>
          <p:cNvSpPr/>
          <p:nvPr/>
        </p:nvSpPr>
        <p:spPr>
          <a:xfrm>
            <a:off x="10210800" y="533400"/>
            <a:ext cx="1447800" cy="15284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(csv)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1143000" y="1714896"/>
            <a:ext cx="2859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386004-C048-4CE2-904F-A55501077CF1}"/>
              </a:ext>
            </a:extLst>
          </p:cNvPr>
          <p:cNvSpPr/>
          <p:nvPr/>
        </p:nvSpPr>
        <p:spPr>
          <a:xfrm>
            <a:off x="6551580" y="1523999"/>
            <a:ext cx="3116765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“Dummify”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Source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User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0A3905-D2AC-4FED-B884-4AFE4A6F69CF}"/>
              </a:ext>
            </a:extLst>
          </p:cNvPr>
          <p:cNvSpPr/>
          <p:nvPr/>
        </p:nvSpPr>
        <p:spPr>
          <a:xfrm>
            <a:off x="6551581" y="2351384"/>
            <a:ext cx="3116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- Select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AEDB2F-6D18-4FC9-8B26-9F5B1BF61BB0}"/>
              </a:ext>
            </a:extLst>
          </p:cNvPr>
          <p:cNvSpPr/>
          <p:nvPr/>
        </p:nvSpPr>
        <p:spPr>
          <a:xfrm>
            <a:off x="6551580" y="2755569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Train/Test Split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1FF15-5D68-4200-AE01-BE96F4123D28}"/>
              </a:ext>
            </a:extLst>
          </p:cNvPr>
          <p:cNvSpPr/>
          <p:nvPr/>
        </p:nvSpPr>
        <p:spPr>
          <a:xfrm>
            <a:off x="6551581" y="3159754"/>
            <a:ext cx="31167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Source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A9BA9-E5D8-43A0-8C74-11EF5721FB54}"/>
              </a:ext>
            </a:extLst>
          </p:cNvPr>
          <p:cNvSpPr/>
          <p:nvPr/>
        </p:nvSpPr>
        <p:spPr>
          <a:xfrm>
            <a:off x="6551580" y="3559067"/>
            <a:ext cx="3116761" cy="8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Create Model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Fit Model (train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Score Model (test data)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520714-492C-45CF-81A1-BAA2D295703A}"/>
              </a:ext>
            </a:extLst>
          </p:cNvPr>
          <p:cNvSpPr/>
          <p:nvPr/>
        </p:nvSpPr>
        <p:spPr>
          <a:xfrm>
            <a:off x="9448800" y="3769624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F15238-1F95-4C72-9873-441D48A9B94D}"/>
              </a:ext>
            </a:extLst>
          </p:cNvPr>
          <p:cNvSpPr/>
          <p:nvPr/>
        </p:nvSpPr>
        <p:spPr>
          <a:xfrm>
            <a:off x="6551581" y="4408394"/>
            <a:ext cx="3124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User Input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A28F0-1689-4603-9420-631FF5581655}"/>
              </a:ext>
            </a:extLst>
          </p:cNvPr>
          <p:cNvSpPr/>
          <p:nvPr/>
        </p:nvSpPr>
        <p:spPr>
          <a:xfrm>
            <a:off x="6544146" y="4810803"/>
            <a:ext cx="3124200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Model.predict(scaled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Inverse scale prediction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C26201-DAB3-43E9-B7C8-205DB782FD5F}"/>
              </a:ext>
            </a:extLst>
          </p:cNvPr>
          <p:cNvSpPr/>
          <p:nvPr/>
        </p:nvSpPr>
        <p:spPr>
          <a:xfrm>
            <a:off x="6555297" y="5420403"/>
            <a:ext cx="3113043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Package </a:t>
            </a:r>
            <a:r>
              <a:rPr lang="en-US" b="1" dirty="0">
                <a:solidFill>
                  <a:schemeClr val="bg1"/>
                </a:solidFill>
              </a:rPr>
              <a:t>Scores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Predictions</a:t>
            </a:r>
            <a:r>
              <a:rPr lang="en-US" dirty="0">
                <a:solidFill>
                  <a:schemeClr val="bg1"/>
                </a:solidFill>
              </a:rPr>
              <a:t> into variable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6475381" y="664009"/>
            <a:ext cx="32765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create_models Function (.py)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3E00E-4D8E-4536-972B-1B3FE76E12E4}"/>
              </a:ext>
            </a:extLst>
          </p:cNvPr>
          <p:cNvSpPr/>
          <p:nvPr/>
        </p:nvSpPr>
        <p:spPr>
          <a:xfrm>
            <a:off x="9632482" y="4908835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4572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BB48C1-E8DB-4317-8D95-5DB4DC3FC052}"/>
              </a:ext>
            </a:extLst>
          </p:cNvPr>
          <p:cNvCxnSpPr>
            <a:cxnSpLocks/>
            <a:stCxn id="17" idx="2"/>
            <a:endCxn id="43" idx="3"/>
          </p:cNvCxnSpPr>
          <p:nvPr/>
        </p:nvCxnSpPr>
        <p:spPr>
          <a:xfrm flipH="1">
            <a:off x="9675781" y="1297605"/>
            <a:ext cx="535019" cy="1379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26EE7C2-819D-4479-8EF4-CC444F6E33CC}"/>
              </a:ext>
            </a:extLst>
          </p:cNvPr>
          <p:cNvSpPr/>
          <p:nvPr/>
        </p:nvSpPr>
        <p:spPr>
          <a:xfrm>
            <a:off x="6559018" y="1126731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Source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13316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Select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13316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1794416" y="2116567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b="1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1524000" y="2965773"/>
            <a:ext cx="2064143" cy="84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Unpack </a:t>
            </a:r>
            <a:r>
              <a:rPr lang="en-US" b="1" i="1" dirty="0">
                <a:solidFill>
                  <a:schemeClr val="bg1"/>
                </a:solidFill>
              </a:rPr>
              <a:t>results</a:t>
            </a:r>
            <a:r>
              <a:rPr lang="en-US" dirty="0">
                <a:solidFill>
                  <a:schemeClr val="bg1"/>
                </a:solidFill>
              </a:rPr>
              <a:t> &amp; 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859358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859358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/custom_results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13316" y="2509161"/>
            <a:ext cx="1181100" cy="2750801"/>
          </a:xfrm>
          <a:prstGeom prst="curvedConnector3">
            <a:avLst>
              <a:gd name="adj1" fmla="val -3108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47" idx="3"/>
            <a:endCxn id="34" idx="1"/>
          </p:cNvCxnSpPr>
          <p:nvPr/>
        </p:nvCxnSpPr>
        <p:spPr>
          <a:xfrm flipV="1">
            <a:off x="3276600" y="848675"/>
            <a:ext cx="3198781" cy="1660485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32" idx="1"/>
            <a:endCxn id="48" idx="3"/>
          </p:cNvCxnSpPr>
          <p:nvPr/>
        </p:nvCxnSpPr>
        <p:spPr>
          <a:xfrm rot="10800000">
            <a:off x="3588143" y="3387887"/>
            <a:ext cx="2967154" cy="2315214"/>
          </a:xfrm>
          <a:prstGeom prst="curvedConnector3">
            <a:avLst>
              <a:gd name="adj1" fmla="val 3319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2850471" y="3515601"/>
            <a:ext cx="816137" cy="140493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5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 Deployment Architecture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681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 web-based tool that allows users to enter NYC apartment feature requirements and have the application return the predicted monthly rent of an apartment with those features using ML learning models.</a:t>
            </a:r>
          </a:p>
          <a:p>
            <a:r>
              <a:rPr lang="en-US" dirty="0"/>
              <a:t>Additionally, the website will provide insights and analysis into NYC rent trends.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45224"/>
          </a:xfrm>
        </p:spPr>
        <p:txBody>
          <a:bodyPr/>
          <a:lstStyle/>
          <a:p>
            <a:r>
              <a:rPr lang="en-US" dirty="0"/>
              <a:t>App Deployment Architecture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B56CB2-30A1-4C62-BCD4-93D8FD7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05" y="1438274"/>
            <a:ext cx="846339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Zip code data has been added to the original data (as the building address specifications were missing)---incomplete dataset</a:t>
            </a:r>
          </a:p>
          <a:p>
            <a:r>
              <a:rPr lang="en-US" dirty="0"/>
              <a:t>Heroku Deployment:</a:t>
            </a:r>
          </a:p>
          <a:p>
            <a:pPr lvl="1"/>
            <a:r>
              <a:rPr lang="en-US" dirty="0"/>
              <a:t>500mb “slug size” limit – Had to remove neural network model from final app since TensorFlow library takes up almost 400mb.</a:t>
            </a:r>
          </a:p>
          <a:p>
            <a:pPr lvl="1"/>
            <a:r>
              <a:rPr lang="en-US" dirty="0"/>
              <a:t>30sec timeout limit – Complex </a:t>
            </a:r>
          </a:p>
        </p:txBody>
      </p:sp>
    </p:spTree>
    <p:extLst>
      <p:ext uri="{BB962C8B-B14F-4D97-AF65-F5344CB8AC3E}">
        <p14:creationId xmlns:p14="http://schemas.microsoft.com/office/powerpoint/2010/main" val="6538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Work with live data</a:t>
            </a:r>
          </a:p>
          <a:p>
            <a:pPr marL="457200" indent="-457200">
              <a:buAutoNum type="arabicParenR"/>
            </a:pPr>
            <a:r>
              <a:rPr lang="en-US" dirty="0"/>
              <a:t>Build a data base</a:t>
            </a:r>
          </a:p>
          <a:p>
            <a:pPr marL="457200" indent="-457200">
              <a:buAutoNum type="arabicParenR"/>
            </a:pPr>
            <a:r>
              <a:rPr lang="en-US" dirty="0"/>
              <a:t>Incorporate schedulers</a:t>
            </a:r>
          </a:p>
          <a:p>
            <a:pPr marL="457200" indent="-457200">
              <a:buAutoNum type="arabicParenR"/>
            </a:pPr>
            <a:r>
              <a:rPr lang="en-US" dirty="0"/>
              <a:t>Implement AWS hosting</a:t>
            </a:r>
          </a:p>
          <a:p>
            <a:pPr marL="457200" indent="-457200">
              <a:buAutoNum type="arabicParenR"/>
            </a:pPr>
            <a:r>
              <a:rPr lang="en-US" dirty="0"/>
              <a:t>Performance optimization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 implemented to display:</a:t>
            </a:r>
          </a:p>
          <a:p>
            <a:pPr lvl="1"/>
            <a:r>
              <a:rPr lang="en-US" dirty="0"/>
              <a:t>Homepage </a:t>
            </a:r>
          </a:p>
          <a:p>
            <a:pPr lvl="1"/>
            <a:r>
              <a:rPr lang="en-US" dirty="0"/>
              <a:t>Data Visualizations</a:t>
            </a:r>
          </a:p>
          <a:p>
            <a:pPr lvl="1"/>
            <a:r>
              <a:rPr lang="en-US" dirty="0"/>
              <a:t>Optimal Model</a:t>
            </a:r>
          </a:p>
          <a:p>
            <a:pPr lvl="1"/>
            <a:r>
              <a:rPr lang="en-US" dirty="0"/>
              <a:t>Custom Models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Highlights: </a:t>
            </a:r>
          </a:p>
          <a:p>
            <a:pPr lvl="1"/>
            <a:r>
              <a:rPr lang="en-US" dirty="0"/>
              <a:t>Easily Accessible Navigation Menu Bar</a:t>
            </a:r>
          </a:p>
          <a:p>
            <a:pPr lvl="1"/>
            <a:r>
              <a:rPr lang="en-US" dirty="0"/>
              <a:t>Description of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8AF130-CDEC-459B-9CF9-72C0A4944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10350"/>
            <a:ext cx="6514803" cy="34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Tableau Visualizations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50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5BAF-424A-49B4-8465-DE067698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4"/>
          </a:xfrm>
        </p:spPr>
        <p:txBody>
          <a:bodyPr/>
          <a:lstStyle/>
          <a:p>
            <a:r>
              <a:rPr lang="en-US" dirty="0"/>
              <a:t>ML model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0A65-6AF1-4B11-8305-00294221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2438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Analysis of some of ML model inputs</a:t>
            </a:r>
          </a:p>
          <a:p>
            <a:r>
              <a:rPr lang="en-US" sz="2400" dirty="0"/>
              <a:t>Rent vs bedrooms</a:t>
            </a:r>
          </a:p>
          <a:p>
            <a:r>
              <a:rPr lang="en-US" sz="2400" dirty="0"/>
              <a:t>Rent vs bathrooms</a:t>
            </a:r>
          </a:p>
          <a:p>
            <a:r>
              <a:rPr lang="en-US" sz="2400" dirty="0"/>
              <a:t>Rent based on gym, dishwasher, doorman, elevator and patio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D9142-B99E-428F-8793-222806EB3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8305800" cy="5257800"/>
          </a:xfrm>
        </p:spPr>
      </p:pic>
    </p:spTree>
    <p:extLst>
      <p:ext uri="{BB962C8B-B14F-4D97-AF65-F5344CB8AC3E}">
        <p14:creationId xmlns:p14="http://schemas.microsoft.com/office/powerpoint/2010/main" val="40472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7EF-C551-49F0-9195-0B154298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EF60-CC0B-486C-B599-4E76A885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2209800" cy="5110163"/>
          </a:xfrm>
        </p:spPr>
        <p:txBody>
          <a:bodyPr>
            <a:normAutofit/>
          </a:bodyPr>
          <a:lstStyle/>
          <a:p>
            <a:r>
              <a:rPr lang="en-US" sz="2400" dirty="0"/>
              <a:t>Average square footage by borough</a:t>
            </a:r>
          </a:p>
          <a:p>
            <a:r>
              <a:rPr lang="en-US" sz="2400" dirty="0"/>
              <a:t>Number of rental units available in neighborhood</a:t>
            </a:r>
          </a:p>
          <a:p>
            <a:r>
              <a:rPr lang="en-US" sz="2400" dirty="0"/>
              <a:t>Borough based rent range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784883-80A2-4EBA-BE47-EDA722851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14399"/>
            <a:ext cx="8458200" cy="5262563"/>
          </a:xfrm>
        </p:spPr>
      </p:pic>
    </p:spTree>
    <p:extLst>
      <p:ext uri="{BB962C8B-B14F-4D97-AF65-F5344CB8AC3E}">
        <p14:creationId xmlns:p14="http://schemas.microsoft.com/office/powerpoint/2010/main" val="32507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1E3-38FF-4B24-8639-A00C2F01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6CD1-AC32-436A-AD64-B6A4CE07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2438400" cy="5186363"/>
          </a:xfrm>
        </p:spPr>
        <p:txBody>
          <a:bodyPr>
            <a:normAutofit/>
          </a:bodyPr>
          <a:lstStyle/>
          <a:p>
            <a:r>
              <a:rPr lang="en-US" sz="2400" dirty="0"/>
              <a:t>Number of rental units available in a given neighborhood </a:t>
            </a:r>
          </a:p>
          <a:p>
            <a:r>
              <a:rPr lang="en-US" sz="2400" dirty="0"/>
              <a:t>Average Sqft. In that selected neighborhood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9F8BB-7BE1-4189-AAE8-7B4039C26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9067800" cy="5334000"/>
          </a:xfrm>
        </p:spPr>
      </p:pic>
    </p:spTree>
    <p:extLst>
      <p:ext uri="{BB962C8B-B14F-4D97-AF65-F5344CB8AC3E}">
        <p14:creationId xmlns:p14="http://schemas.microsoft.com/office/powerpoint/2010/main" val="15992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F55-81FC-4F16-9D11-2107C95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Average rent and Sqft.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1FE8-780B-404A-BD6F-BC22AC3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1"/>
            <a:ext cx="26670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Average  Rent by zip code</a:t>
            </a:r>
          </a:p>
          <a:p>
            <a:r>
              <a:rPr lang="en-US" sz="2400" dirty="0"/>
              <a:t>Average square feet by zip code  </a:t>
            </a:r>
          </a:p>
          <a:p>
            <a:r>
              <a:rPr lang="en-US" sz="2400" dirty="0"/>
              <a:t>Rental units available by zip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09BEEE-4E2B-4B47-B4D3-2E2ED863F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059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B236-95E9-49E1-81D1-9CCB3139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452437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units rent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5770-4AF4-4F12-9EBB-7E4FD6DDB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2667000" cy="5338763"/>
          </a:xfrm>
        </p:spPr>
        <p:txBody>
          <a:bodyPr>
            <a:normAutofit/>
          </a:bodyPr>
          <a:lstStyle/>
          <a:p>
            <a:r>
              <a:rPr lang="en-US" sz="2400" dirty="0"/>
              <a:t>Number of units available in the  price range in the selected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A6216A-2371-4921-A83E-17EA0FFA1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8534400" cy="5338763"/>
          </a:xfrm>
        </p:spPr>
      </p:pic>
    </p:spTree>
    <p:extLst>
      <p:ext uri="{BB962C8B-B14F-4D97-AF65-F5344CB8AC3E}">
        <p14:creationId xmlns:p14="http://schemas.microsoft.com/office/powerpoint/2010/main" val="559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344</TotalTime>
  <Words>793</Words>
  <Application>Microsoft Office PowerPoint</Application>
  <PresentationFormat>Widescreen</PresentationFormat>
  <Paragraphs>224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Courier New</vt:lpstr>
      <vt:lpstr>CITY SKETCH 16X9</vt:lpstr>
      <vt:lpstr>NYC Apartment Rent Prediction &amp; Analysis</vt:lpstr>
      <vt:lpstr>Project Overview</vt:lpstr>
      <vt:lpstr>Website Design</vt:lpstr>
      <vt:lpstr>Tableau Visualizations </vt:lpstr>
      <vt:lpstr>ML model Inputs</vt:lpstr>
      <vt:lpstr>Borough based analysis</vt:lpstr>
      <vt:lpstr>Neighborhood analysis</vt:lpstr>
      <vt:lpstr>Average rent and Sqft. analysis</vt:lpstr>
      <vt:lpstr>Borough units rent range</vt:lpstr>
      <vt:lpstr>Tableau/HTML Integration </vt:lpstr>
      <vt:lpstr>Machine Learning Model Optimization </vt:lpstr>
      <vt:lpstr>Optimized Modeling  - Feature Selection</vt:lpstr>
      <vt:lpstr>Optimized Modeling  - Applying Algorithms</vt:lpstr>
      <vt:lpstr>Optimized Modeling  - Deployment</vt:lpstr>
      <vt:lpstr>Application Server </vt:lpstr>
      <vt:lpstr>App Server – Optimized Model</vt:lpstr>
      <vt:lpstr>On-Demand Custom Models </vt:lpstr>
      <vt:lpstr>App Server – Custom Modeler</vt:lpstr>
      <vt:lpstr>App Deployment Architecture </vt:lpstr>
      <vt:lpstr>App Deployment Architecture</vt:lpstr>
      <vt:lpstr>Issues Encountered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Apartment Rent Prediction &amp; Analysis</dc:title>
  <dc:creator>Tony Joy</dc:creator>
  <cp:lastModifiedBy>russ mcgrath</cp:lastModifiedBy>
  <cp:revision>29</cp:revision>
  <dcterms:created xsi:type="dcterms:W3CDTF">2021-01-22T01:08:54Z</dcterms:created>
  <dcterms:modified xsi:type="dcterms:W3CDTF">2021-01-28T22:47:45Z</dcterms:modified>
</cp:coreProperties>
</file>