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7" r:id="rId3"/>
    <p:sldId id="268" r:id="rId4"/>
    <p:sldId id="269" r:id="rId5"/>
    <p:sldId id="270" r:id="rId6"/>
    <p:sldId id="271" r:id="rId7"/>
    <p:sldId id="272" r:id="rId8"/>
    <p:sldId id="276" r:id="rId9"/>
    <p:sldId id="273" r:id="rId10"/>
    <p:sldId id="274" r:id="rId11"/>
    <p:sldId id="275" r:id="rId12"/>
    <p:sldId id="277" r:id="rId13"/>
    <p:sldId id="258" r:id="rId14"/>
    <p:sldId id="259" r:id="rId15"/>
    <p:sldId id="260" r:id="rId16"/>
    <p:sldId id="261" r:id="rId17"/>
    <p:sldId id="262" r:id="rId18"/>
    <p:sldId id="263" r:id="rId19"/>
    <p:sldId id="264" r:id="rId20"/>
    <p:sldId id="265"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30" autoAdjust="0"/>
    <p:restoredTop sz="94665" autoAdjust="0"/>
  </p:normalViewPr>
  <p:slideViewPr>
    <p:cSldViewPr>
      <p:cViewPr varScale="1">
        <p:scale>
          <a:sx n="107" d="100"/>
          <a:sy n="107" d="100"/>
        </p:scale>
        <p:origin x="488" y="168"/>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9B8B-4F8D-B9E5-577AD71E0C6A}"/>
            </c:ext>
          </c:extLst>
        </c:ser>
        <c:ser>
          <c:idx val="1"/>
          <c:order val="1"/>
          <c:tx>
            <c:strRef>
              <c:f>Sheet1!$C$1</c:f>
              <c:strCache>
                <c:ptCount val="1"/>
                <c:pt idx="0">
                  <c:v>Series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extLst xmlns:c16r2="http://schemas.microsoft.com/office/drawing/2015/06/chart">
            <c:ext xmlns:c16="http://schemas.microsoft.com/office/drawing/2014/chart" uri="{C3380CC4-5D6E-409C-BE32-E72D297353CC}">
              <c16:uniqueId val="{00000001-9B8B-4F8D-B9E5-577AD71E0C6A}"/>
            </c:ext>
          </c:extLst>
        </c:ser>
        <c:ser>
          <c:idx val="2"/>
          <c:order val="2"/>
          <c:tx>
            <c:strRef>
              <c:f>Sheet1!$D$1</c:f>
              <c:strCache>
                <c:ptCount val="1"/>
                <c:pt idx="0">
                  <c:v>Series 3</c:v>
                </c:pt>
              </c:strCache>
            </c:strRef>
          </c:tx>
          <c:spPr>
            <a:solidFill>
              <a:schemeClr val="accent1">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extLst xmlns:c16r2="http://schemas.microsoft.com/office/drawing/2015/06/chart">
            <c:ext xmlns:c16="http://schemas.microsoft.com/office/drawing/2014/chart" uri="{C3380CC4-5D6E-409C-BE32-E72D297353CC}">
              <c16:uniqueId val="{00000002-9B8B-4F8D-B9E5-577AD71E0C6A}"/>
            </c:ext>
          </c:extLst>
        </c:ser>
        <c:dLbls>
          <c:showLegendKey val="0"/>
          <c:showVal val="1"/>
          <c:showCatName val="0"/>
          <c:showSerName val="0"/>
          <c:showPercent val="0"/>
          <c:showBubbleSize val="0"/>
        </c:dLbls>
        <c:gapWidth val="150"/>
        <c:overlap val="-25"/>
        <c:axId val="1997724656"/>
        <c:axId val="1999788176"/>
      </c:barChart>
      <c:catAx>
        <c:axId val="1997724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99788176"/>
        <c:crosses val="autoZero"/>
        <c:auto val="1"/>
        <c:lblAlgn val="ctr"/>
        <c:lblOffset val="100"/>
        <c:noMultiLvlLbl val="0"/>
      </c:catAx>
      <c:valAx>
        <c:axId val="1999788176"/>
        <c:scaling>
          <c:orientation val="minMax"/>
        </c:scaling>
        <c:delete val="1"/>
        <c:axPos val="l"/>
        <c:numFmt formatCode="General" sourceLinked="1"/>
        <c:majorTickMark val="none"/>
        <c:minorTickMark val="none"/>
        <c:tickLblPos val="nextTo"/>
        <c:crossAx val="199772465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r>
            <a:rPr lang="en-US" dirty="0"/>
            <a:t>Step 1 Title</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dirty="0"/>
            <a:t>Step 2 Title</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en-US" dirty="0"/>
            <a:t>Step 3 Title</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640CA9BD-09C1-4472-8DAC-0F150EC5E678}">
      <dgm:prSet phldrT="[Text]"/>
      <dgm:spPr/>
      <dgm:t>
        <a:bodyPr/>
        <a:lstStyle/>
        <a:p>
          <a:r>
            <a:rPr lang="en-US" dirty="0"/>
            <a:t>Step 4 Title</a:t>
          </a:r>
        </a:p>
      </dgm: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t>
        <a:bodyPr/>
        <a:lstStyle/>
        <a:p>
          <a:endParaRPr lang="en-US"/>
        </a:p>
      </dgm:t>
    </dgm:pt>
    <dgm:pt modelId="{C1682CE3-81F4-4BEA-B13D-10C7017D8387}" type="pres">
      <dgm:prSet presAssocID="{640CA9BD-09C1-4472-8DAC-0F150EC5E678}" presName="boxAndChildren" presStyleCnt="0"/>
      <dgm:spPr/>
    </dgm:pt>
    <dgm:pt modelId="{325B9957-E809-4285-A870-20AA1AEAA8D7}" type="pres">
      <dgm:prSet presAssocID="{640CA9BD-09C1-4472-8DAC-0F150EC5E678}" presName="parentTextBox" presStyleLbl="node1" presStyleIdx="0" presStyleCnt="4"/>
      <dgm:spPr/>
      <dgm:t>
        <a:bodyPr/>
        <a:lstStyle/>
        <a:p>
          <a:endParaRPr lang="en-US"/>
        </a:p>
      </dgm:t>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1" presStyleCnt="4"/>
      <dgm:spPr/>
      <dgm:t>
        <a:bodyPr/>
        <a:lstStyle/>
        <a:p>
          <a:endParaRPr lang="en-US"/>
        </a:p>
      </dgm:t>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2" presStyleCnt="4"/>
      <dgm:spPr/>
      <dgm:t>
        <a:bodyPr/>
        <a:lstStyle/>
        <a:p>
          <a:endParaRPr lang="en-US"/>
        </a:p>
      </dgm:t>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3" presStyleCnt="4"/>
      <dgm:spPr/>
      <dgm:t>
        <a:bodyPr/>
        <a:lstStyle/>
        <a:p>
          <a:endParaRPr lang="en-US"/>
        </a:p>
      </dgm:t>
    </dgm:pt>
  </dgm:ptLst>
  <dgm:cxnLst>
    <dgm:cxn modelId="{957C551D-31A8-4286-A3AE-C5928DB663CE}" srcId="{2EFB202A-8611-4DDC-831D-D12EB67B6CF7}" destId="{640CA9BD-09C1-4472-8DAC-0F150EC5E678}" srcOrd="3" destOrd="0" parTransId="{90609DF7-843B-4BEF-A3B5-89270E6B0951}" sibTransId="{67B503AA-82FD-4AA4-8357-3D8B59D6160B}"/>
    <dgm:cxn modelId="{4D111F6B-0B5C-40A7-BA86-973E36B2D8F2}" type="presOf" srcId="{712EDDD5-F1C9-457B-A81D-F94868058B44}" destId="{D5473CBC-EEC3-408A-B4A6-07882F253A8B}"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B2E3875C-D3F8-41A4-A6EA-DD49F61576A0}" type="presOf" srcId="{11888A7B-1E89-45E6-84F4-EF92B26189CD}" destId="{32FA43B7-34B4-4881-9A79-E3EDEC9D4CBF}" srcOrd="0" destOrd="0" presId="urn:microsoft.com/office/officeart/2005/8/layout/process4"/>
    <dgm:cxn modelId="{8247D1A2-555D-4B39-B44D-5F2B5AE64242}" srcId="{2EFB202A-8611-4DDC-831D-D12EB67B6CF7}" destId="{356F6FEF-38C8-437A-8562-86A5ED3F5885}" srcOrd="2" destOrd="0" parTransId="{BD9B34C9-939F-47F5-A040-1B30C9EEA310}" sibTransId="{665399A3-A410-4656-8F7E-3FAB641DE891}"/>
    <dgm:cxn modelId="{79EE9E02-BFF5-41D3-86F8-33470970BFCE}" type="presOf" srcId="{2EFB202A-8611-4DDC-831D-D12EB67B6CF7}" destId="{812F39FC-2D1E-4DD1-A1A6-C7F9287A4AAB}"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5376348D-4465-4E2E-9DB8-EA1F5276717B}" srcId="{2EFB202A-8611-4DDC-831D-D12EB67B6CF7}" destId="{11888A7B-1E89-45E6-84F4-EF92B26189CD}" srcOrd="0" destOrd="0" parTransId="{6043087E-917B-44BC-97F8-41385FD50DC3}" sibTransId="{438F37F5-E676-4BB5-A241-95D895E1B43F}"/>
    <dgm:cxn modelId="{67067571-6170-41AF-87A3-FB3B609D9CEA}" type="presOf" srcId="{640CA9BD-09C1-4472-8DAC-0F150EC5E678}" destId="{325B9957-E809-4285-A870-20AA1AEAA8D7}" srcOrd="0" destOrd="0" presId="urn:microsoft.com/office/officeart/2005/8/layout/process4"/>
    <dgm:cxn modelId="{5678914C-8F14-4F79-9116-C33CBC8B70E7}" type="presParOf" srcId="{812F39FC-2D1E-4DD1-A1A6-C7F9287A4AAB}" destId="{C1682CE3-81F4-4BEA-B13D-10C7017D8387}" srcOrd="0" destOrd="0" presId="urn:microsoft.com/office/officeart/2005/8/layout/process4"/>
    <dgm:cxn modelId="{B75DEEE2-790E-400B-832F-7C2526EFEEFC}" type="presParOf" srcId="{C1682CE3-81F4-4BEA-B13D-10C7017D8387}" destId="{325B9957-E809-4285-A870-20AA1AEAA8D7}" srcOrd="0" destOrd="0" presId="urn:microsoft.com/office/officeart/2005/8/layout/process4"/>
    <dgm:cxn modelId="{6FA0FB88-FED5-4DA9-8FB7-49F6DEA20B1D}" type="presParOf" srcId="{812F39FC-2D1E-4DD1-A1A6-C7F9287A4AAB}" destId="{2AB5853F-AA77-4431-82DF-105CEB2E1424}" srcOrd="1" destOrd="0" presId="urn:microsoft.com/office/officeart/2005/8/layout/process4"/>
    <dgm:cxn modelId="{52F7A226-0BC5-4418-B1BB-E2FD5547F031}" type="presParOf" srcId="{812F39FC-2D1E-4DD1-A1A6-C7F9287A4AAB}" destId="{EC667030-4855-4843-9717-7DF08446AEB5}" srcOrd="2"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3" destOrd="0" presId="urn:microsoft.com/office/officeart/2005/8/layout/process4"/>
    <dgm:cxn modelId="{8AA3D574-35B2-4F26-9753-43647056D5BB}" type="presParOf" srcId="{812F39FC-2D1E-4DD1-A1A6-C7F9287A4AAB}" destId="{C4866045-B43B-429F-851C-E58098BA6DB8}" srcOrd="4"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5" destOrd="0" presId="urn:microsoft.com/office/officeart/2005/8/layout/process4"/>
    <dgm:cxn modelId="{D11F7181-D05C-4ACC-A34B-6E9511FBE167}" type="presParOf" srcId="{812F39FC-2D1E-4DD1-A1A6-C7F9287A4AAB}" destId="{1C274FFF-1754-4900-887F-DFF5156E0B8D}" srcOrd="6"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B9957-E809-4285-A870-20AA1AEAA8D7}">
      <dsp:nvSpPr>
        <dsp:cNvPr id="0" name=""/>
        <dsp:cNvSpPr/>
      </dsp:nvSpPr>
      <dsp:spPr>
        <a:xfrm>
          <a:off x="0" y="3569039"/>
          <a:ext cx="5029199" cy="78081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n-US" sz="2700" kern="1200" dirty="0"/>
            <a:t>Step 4 Title</a:t>
          </a:r>
        </a:p>
      </dsp:txBody>
      <dsp:txXfrm>
        <a:off x="0" y="3569039"/>
        <a:ext cx="5029199" cy="780818"/>
      </dsp:txXfrm>
    </dsp:sp>
    <dsp:sp modelId="{C830B7C4-5210-41AC-A88B-BECF7607C1E5}">
      <dsp:nvSpPr>
        <dsp:cNvPr id="0" name=""/>
        <dsp:cNvSpPr/>
      </dsp:nvSpPr>
      <dsp:spPr>
        <a:xfrm rot="10800000">
          <a:off x="0" y="2379853"/>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n-US" sz="2700" kern="1200" dirty="0"/>
            <a:t>Step 3 Title</a:t>
          </a:r>
        </a:p>
      </dsp:txBody>
      <dsp:txXfrm rot="10800000">
        <a:off x="0" y="2379853"/>
        <a:ext cx="5029199" cy="780308"/>
      </dsp:txXfrm>
    </dsp:sp>
    <dsp:sp modelId="{D5473CBC-EEC3-408A-B4A6-07882F253A8B}">
      <dsp:nvSpPr>
        <dsp:cNvPr id="0" name=""/>
        <dsp:cNvSpPr/>
      </dsp:nvSpPr>
      <dsp:spPr>
        <a:xfrm rot="10800000">
          <a:off x="0" y="1190666"/>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n-US" sz="2700" kern="1200" dirty="0"/>
            <a:t>Step 2 Title</a:t>
          </a:r>
        </a:p>
      </dsp:txBody>
      <dsp:txXfrm rot="10800000">
        <a:off x="0" y="1190666"/>
        <a:ext cx="5029199" cy="780308"/>
      </dsp:txXfrm>
    </dsp:sp>
    <dsp:sp modelId="{32FA43B7-34B4-4881-9A79-E3EDEC9D4CBF}">
      <dsp:nvSpPr>
        <dsp:cNvPr id="0" name=""/>
        <dsp:cNvSpPr/>
      </dsp:nvSpPr>
      <dsp:spPr>
        <a:xfrm rot="10800000">
          <a:off x="0" y="1479"/>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n-US" sz="2700" kern="1200" dirty="0"/>
            <a:t>Step 1 Title</a:t>
          </a:r>
        </a:p>
      </dsp:txBody>
      <dsp:txXfrm rot="10800000">
        <a:off x="0" y="1479"/>
        <a:ext cx="5029199" cy="780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1/26/21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1/26/21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1/26/21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1/26/21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1/26/21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1/26/21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1/26/21</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1/26/21</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1/26/21</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1/26/21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smtClean="0"/>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1/26/21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1/26/21</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4.xml"/><Relationship Id="rId2"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NYC Apartment Rent Prediction &amp; Analysis</a:t>
            </a:r>
          </a:p>
        </p:txBody>
      </p:sp>
      <p:sp>
        <p:nvSpPr>
          <p:cNvPr id="3" name="Subtitle 2"/>
          <p:cNvSpPr>
            <a:spLocks noGrp="1"/>
          </p:cNvSpPr>
          <p:nvPr>
            <p:ph type="subTitle" idx="1"/>
          </p:nvPr>
        </p:nvSpPr>
        <p:spPr/>
        <p:txBody>
          <a:bodyPr>
            <a:normAutofit fontScale="85000" lnSpcReduction="10000"/>
          </a:bodyPr>
          <a:lstStyle/>
          <a:p>
            <a:pPr lvl="0"/>
            <a:r>
              <a:rPr lang="en-US" dirty="0"/>
              <a:t>Russell </a:t>
            </a:r>
            <a:r>
              <a:rPr lang="en-US" dirty="0" smtClean="0"/>
              <a:t>McGrath, </a:t>
            </a:r>
            <a:r>
              <a:rPr lang="en-US" dirty="0" err="1"/>
              <a:t>Sumita</a:t>
            </a:r>
            <a:r>
              <a:rPr lang="en-US" dirty="0"/>
              <a:t> </a:t>
            </a:r>
            <a:r>
              <a:rPr lang="en-US" dirty="0" smtClean="0"/>
              <a:t>Trivedi, </a:t>
            </a:r>
            <a:r>
              <a:rPr lang="en-US" dirty="0" err="1"/>
              <a:t>Sharmila</a:t>
            </a:r>
            <a:r>
              <a:rPr lang="en-US" dirty="0"/>
              <a:t> </a:t>
            </a:r>
            <a:r>
              <a:rPr lang="en-US" dirty="0" err="1" smtClean="0"/>
              <a:t>Sainani</a:t>
            </a:r>
            <a:r>
              <a:rPr lang="en-US" dirty="0" smtClean="0"/>
              <a:t>, </a:t>
            </a:r>
            <a:r>
              <a:rPr lang="en-US" dirty="0"/>
              <a:t>Alexandra </a:t>
            </a:r>
            <a:r>
              <a:rPr lang="en-US" dirty="0" err="1" smtClean="0"/>
              <a:t>Zelcer</a:t>
            </a:r>
            <a:r>
              <a:rPr lang="en-US" dirty="0" smtClean="0"/>
              <a:t>, &amp; Tony </a:t>
            </a:r>
            <a:r>
              <a:rPr lang="en-US" dirty="0"/>
              <a:t>Joy</a:t>
            </a:r>
          </a:p>
          <a:p>
            <a:endParaRPr lang="en-US" dirty="0"/>
          </a:p>
          <a:p>
            <a:pPr lvl="0"/>
            <a:endParaRPr lang="en-US" dirty="0"/>
          </a:p>
          <a:p>
            <a:endParaRPr lang="en-US" dirty="0"/>
          </a:p>
          <a:p>
            <a:pPr lvl="0"/>
            <a:endParaRPr lang="en-US" dirty="0"/>
          </a:p>
          <a:p>
            <a:endParaRPr lang="en-US" dirty="0"/>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Heroku</a:t>
            </a:r>
            <a:r>
              <a:rPr lang="en-US" dirty="0" smtClean="0"/>
              <a:t> Deployment </a:t>
            </a:r>
            <a:endParaRPr lang="en-US" dirty="0"/>
          </a:p>
        </p:txBody>
      </p:sp>
      <p:sp>
        <p:nvSpPr>
          <p:cNvPr id="3" name="Content Placeholder 2"/>
          <p:cNvSpPr>
            <a:spLocks noGrp="1"/>
          </p:cNvSpPr>
          <p:nvPr>
            <p:ph idx="1"/>
          </p:nvPr>
        </p:nvSpPr>
        <p:spPr/>
        <p:txBody>
          <a:bodyPr/>
          <a:lstStyle/>
          <a:p>
            <a:r>
              <a:rPr lang="en-US" dirty="0" smtClean="0"/>
              <a:t>Russ</a:t>
            </a:r>
            <a:endParaRPr lang="en-US" dirty="0"/>
          </a:p>
        </p:txBody>
      </p:sp>
    </p:spTree>
    <p:extLst>
      <p:ext uri="{BB962C8B-B14F-4D97-AF65-F5344CB8AC3E}">
        <p14:creationId xmlns:p14="http://schemas.microsoft.com/office/powerpoint/2010/main" val="1377812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Encountered</a:t>
            </a:r>
            <a:endParaRPr lang="en-US" dirty="0"/>
          </a:p>
        </p:txBody>
      </p:sp>
      <p:sp>
        <p:nvSpPr>
          <p:cNvPr id="3" name="Content Placeholder 2"/>
          <p:cNvSpPr>
            <a:spLocks noGrp="1"/>
          </p:cNvSpPr>
          <p:nvPr>
            <p:ph idx="1"/>
          </p:nvPr>
        </p:nvSpPr>
        <p:spPr/>
        <p:txBody>
          <a:bodyPr/>
          <a:lstStyle/>
          <a:p>
            <a:r>
              <a:rPr lang="en-US" dirty="0" smtClean="0"/>
              <a:t>All</a:t>
            </a:r>
            <a:endParaRPr lang="en-US" dirty="0"/>
          </a:p>
        </p:txBody>
      </p:sp>
    </p:spTree>
    <p:extLst>
      <p:ext uri="{BB962C8B-B14F-4D97-AF65-F5344CB8AC3E}">
        <p14:creationId xmlns:p14="http://schemas.microsoft.com/office/powerpoint/2010/main" val="653893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Developments</a:t>
            </a:r>
            <a:endParaRPr lang="en-US" dirty="0"/>
          </a:p>
        </p:txBody>
      </p:sp>
      <p:sp>
        <p:nvSpPr>
          <p:cNvPr id="3" name="Content Placeholder 2"/>
          <p:cNvSpPr>
            <a:spLocks noGrp="1"/>
          </p:cNvSpPr>
          <p:nvPr>
            <p:ph idx="1"/>
          </p:nvPr>
        </p:nvSpPr>
        <p:spPr/>
        <p:txBody>
          <a:bodyPr/>
          <a:lstStyle/>
          <a:p>
            <a:r>
              <a:rPr lang="en-US" dirty="0" smtClean="0"/>
              <a:t>All</a:t>
            </a:r>
            <a:endParaRPr lang="en-US" dirty="0"/>
          </a:p>
        </p:txBody>
      </p:sp>
    </p:spTree>
    <p:extLst>
      <p:ext uri="{BB962C8B-B14F-4D97-AF65-F5344CB8AC3E}">
        <p14:creationId xmlns:p14="http://schemas.microsoft.com/office/powerpoint/2010/main" val="710425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2" descr="Clustered column chart showing the values of 3 series for 4 categories"/>
          <p:cNvGraphicFramePr>
            <a:graphicFrameLocks noGrp="1"/>
          </p:cNvGraphicFramePr>
          <p:nvPr>
            <p:ph idx="1"/>
            <p:extLst>
              <p:ext uri="{D42A27DB-BD31-4B8C-83A1-F6EECF244321}">
                <p14:modId xmlns:p14="http://schemas.microsoft.com/office/powerpoint/2010/main" val="260407514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3"/>
          <p:cNvGraphicFramePr>
            <a:graphicFrameLocks noGrp="1"/>
          </p:cNvGraphicFramePr>
          <p:nvPr>
            <p:ph sz="half" idx="2"/>
            <p:extLst>
              <p:ext uri="{D42A27DB-BD31-4B8C-83A1-F6EECF244321}">
                <p14:modId xmlns:p14="http://schemas.microsoft.com/office/powerpoint/2010/main" val="1546654039"/>
              </p:ext>
            </p:extLst>
          </p:nvPr>
        </p:nvGraphicFramePr>
        <p:xfrm>
          <a:off x="6324600" y="1825623"/>
          <a:ext cx="5029200" cy="2289176"/>
        </p:xfrm>
        <a:graphic>
          <a:graphicData uri="http://schemas.openxmlformats.org/drawingml/2006/table">
            <a:tbl>
              <a:tblPr firstRow="1" bandRow="1">
                <a:tableStyleId>{3B4B98B0-60AC-42C2-AFA5-B58CD77FA1E5}</a:tableStyleId>
              </a:tblPr>
              <a:tblGrid>
                <a:gridCol w="1676400">
                  <a:extLst>
                    <a:ext uri="{9D8B030D-6E8A-4147-A177-3AD203B41FA5}">
                      <a16:colId xmlns="" xmlns:a16="http://schemas.microsoft.com/office/drawing/2014/main" val="20000"/>
                    </a:ext>
                  </a:extLst>
                </a:gridCol>
                <a:gridCol w="1676400">
                  <a:extLst>
                    <a:ext uri="{9D8B030D-6E8A-4147-A177-3AD203B41FA5}">
                      <a16:colId xmlns="" xmlns:a16="http://schemas.microsoft.com/office/drawing/2014/main" val="20001"/>
                    </a:ext>
                  </a:extLst>
                </a:gridCol>
                <a:gridCol w="1676400">
                  <a:extLst>
                    <a:ext uri="{9D8B030D-6E8A-4147-A177-3AD203B41FA5}">
                      <a16:colId xmlns="" xmlns:a16="http://schemas.microsoft.com/office/drawing/2014/main" val="20002"/>
                    </a:ext>
                  </a:extLst>
                </a:gridCol>
              </a:tblGrid>
              <a:tr h="572294">
                <a:tc>
                  <a:txBody>
                    <a:bodyPr/>
                    <a:lstStyle/>
                    <a:p>
                      <a:pPr algn="ctr"/>
                      <a:r>
                        <a:rPr lang="en-US" dirty="0"/>
                        <a:t>Class</a:t>
                      </a:r>
                    </a:p>
                  </a:txBody>
                  <a:tcPr anchor="ctr"/>
                </a:tc>
                <a:tc>
                  <a:txBody>
                    <a:bodyPr/>
                    <a:lstStyle/>
                    <a:p>
                      <a:pPr algn="ctr"/>
                      <a:r>
                        <a:rPr lang="en-US" dirty="0"/>
                        <a:t>Group 1</a:t>
                      </a:r>
                    </a:p>
                  </a:txBody>
                  <a:tcPr anchor="ctr"/>
                </a:tc>
                <a:tc>
                  <a:txBody>
                    <a:bodyPr/>
                    <a:lstStyle/>
                    <a:p>
                      <a:pPr algn="ctr"/>
                      <a:r>
                        <a:rPr lang="en-US" dirty="0"/>
                        <a:t>Group 2</a:t>
                      </a:r>
                    </a:p>
                  </a:txBody>
                  <a:tcPr anchor="ctr"/>
                </a:tc>
                <a:extLst>
                  <a:ext uri="{0D108BD9-81ED-4DB2-BD59-A6C34878D82A}">
                    <a16:rowId xmlns="" xmlns:a16="http://schemas.microsoft.com/office/drawing/2014/main" val="10000"/>
                  </a:ext>
                </a:extLst>
              </a:tr>
              <a:tr h="572294">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 xmlns:a16="http://schemas.microsoft.com/office/drawing/2014/main" val="10001"/>
                  </a:ext>
                </a:extLst>
              </a:tr>
              <a:tr h="572294">
                <a:tc>
                  <a:txBody>
                    <a:bodyPr/>
                    <a:lstStyle/>
                    <a:p>
                      <a:pPr algn="ctr"/>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 xmlns:a16="http://schemas.microsoft.com/office/drawing/2014/main" val="10002"/>
                  </a:ext>
                </a:extLst>
              </a:tr>
              <a:tr h="572294">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5" name="Content Placeholder 3"/>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1656357789"/>
              </p:ext>
            </p:extLst>
          </p:nvPr>
        </p:nvGraphicFramePr>
        <p:xfrm>
          <a:off x="6324600" y="1825625"/>
          <a:ext cx="5029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94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US" dirty="0"/>
          </a:p>
        </p:txBody>
      </p:sp>
      <p:sp>
        <p:nvSpPr>
          <p:cNvPr id="3" name="Content Placeholder 2"/>
          <p:cNvSpPr>
            <a:spLocks noGrp="1"/>
          </p:cNvSpPr>
          <p:nvPr>
            <p:ph idx="1"/>
          </p:nvPr>
        </p:nvSpPr>
        <p:spPr/>
        <p:txBody>
          <a:bodyPr/>
          <a:lstStyle/>
          <a:p>
            <a:r>
              <a:rPr lang="en-US" dirty="0"/>
              <a:t>Creation of a web-based tool that allows users to enter NYC apartment feature requirements and have the application return the predicted monthly rent of an apartment with those features using ML learning models.</a:t>
            </a:r>
          </a:p>
          <a:p>
            <a:r>
              <a:rPr lang="en-US" dirty="0"/>
              <a:t>Additionally, the website will provide insights and analysis into NYC rent trends.</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82743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3" name="Picture Placeholder 2" descr="An empty placeholder to add an image. Click on the placeholder and select the image that you wish to add"/>
          <p:cNvSpPr>
            <a:spLocks noGrp="1"/>
          </p:cNvSpPr>
          <p:nvPr>
            <p:ph type="pic" idx="1"/>
          </p:nvPr>
        </p:nvSpPr>
        <p:spPr/>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52198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Website Design</a:t>
            </a:r>
            <a:endParaRPr lang="en-US" dirty="0"/>
          </a:p>
        </p:txBody>
      </p:sp>
      <p:sp>
        <p:nvSpPr>
          <p:cNvPr id="3" name="Content Placeholder 2"/>
          <p:cNvSpPr>
            <a:spLocks noGrp="1"/>
          </p:cNvSpPr>
          <p:nvPr>
            <p:ph idx="1"/>
          </p:nvPr>
        </p:nvSpPr>
        <p:spPr/>
        <p:txBody>
          <a:bodyPr/>
          <a:lstStyle/>
          <a:p>
            <a:r>
              <a:rPr lang="en-US" dirty="0" smtClean="0"/>
              <a:t>Alex and Russ</a:t>
            </a:r>
            <a:endParaRPr lang="en-US" dirty="0"/>
          </a:p>
        </p:txBody>
      </p:sp>
    </p:spTree>
    <p:extLst>
      <p:ext uri="{BB962C8B-B14F-4D97-AF65-F5344CB8AC3E}">
        <p14:creationId xmlns:p14="http://schemas.microsoft.com/office/powerpoint/2010/main" val="1234003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Visualizations</a:t>
            </a:r>
            <a:endParaRPr lang="en-US" dirty="0"/>
          </a:p>
        </p:txBody>
      </p:sp>
      <p:sp>
        <p:nvSpPr>
          <p:cNvPr id="3" name="Content Placeholder 2"/>
          <p:cNvSpPr>
            <a:spLocks noGrp="1"/>
          </p:cNvSpPr>
          <p:nvPr>
            <p:ph idx="1"/>
          </p:nvPr>
        </p:nvSpPr>
        <p:spPr/>
        <p:txBody>
          <a:bodyPr/>
          <a:lstStyle/>
          <a:p>
            <a:r>
              <a:rPr lang="en-US" dirty="0" err="1" smtClean="0"/>
              <a:t>Sharmila</a:t>
            </a:r>
            <a:endParaRPr lang="en-US" dirty="0"/>
          </a:p>
        </p:txBody>
      </p:sp>
    </p:spTree>
    <p:extLst>
      <p:ext uri="{BB962C8B-B14F-4D97-AF65-F5344CB8AC3E}">
        <p14:creationId xmlns:p14="http://schemas.microsoft.com/office/powerpoint/2010/main" val="1649884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Tableau/HTML Integration </a:t>
            </a:r>
          </a:p>
        </p:txBody>
      </p:sp>
      <p:sp>
        <p:nvSpPr>
          <p:cNvPr id="3" name="Content Placeholder 2"/>
          <p:cNvSpPr>
            <a:spLocks noGrp="1"/>
          </p:cNvSpPr>
          <p:nvPr>
            <p:ph idx="1"/>
          </p:nvPr>
        </p:nvSpPr>
        <p:spPr/>
        <p:txBody>
          <a:bodyPr/>
          <a:lstStyle/>
          <a:p>
            <a:r>
              <a:rPr lang="en-US" dirty="0" err="1"/>
              <a:t>Sharmila</a:t>
            </a:r>
            <a:endParaRPr lang="en-US" dirty="0"/>
          </a:p>
        </p:txBody>
      </p:sp>
    </p:spTree>
    <p:extLst>
      <p:ext uri="{BB962C8B-B14F-4D97-AF65-F5344CB8AC3E}">
        <p14:creationId xmlns:p14="http://schemas.microsoft.com/office/powerpoint/2010/main" val="1293554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Server </a:t>
            </a:r>
          </a:p>
        </p:txBody>
      </p:sp>
      <p:sp>
        <p:nvSpPr>
          <p:cNvPr id="3" name="Content Placeholder 2"/>
          <p:cNvSpPr>
            <a:spLocks noGrp="1"/>
          </p:cNvSpPr>
          <p:nvPr>
            <p:ph idx="1"/>
          </p:nvPr>
        </p:nvSpPr>
        <p:spPr/>
        <p:txBody>
          <a:bodyPr/>
          <a:lstStyle/>
          <a:p>
            <a:r>
              <a:rPr lang="en-US" dirty="0" smtClean="0"/>
              <a:t>Russ and </a:t>
            </a:r>
            <a:r>
              <a:rPr lang="en-US" dirty="0" err="1" smtClean="0"/>
              <a:t>sumita</a:t>
            </a:r>
            <a:endParaRPr lang="en-US" dirty="0"/>
          </a:p>
        </p:txBody>
      </p:sp>
    </p:spTree>
    <p:extLst>
      <p:ext uri="{BB962C8B-B14F-4D97-AF65-F5344CB8AC3E}">
        <p14:creationId xmlns:p14="http://schemas.microsoft.com/office/powerpoint/2010/main" val="1798161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Optimized</a:t>
            </a:r>
            <a:r>
              <a:rPr lang="en-US" dirty="0" smtClean="0"/>
              <a:t> </a:t>
            </a:r>
            <a:r>
              <a:rPr lang="en-US" dirty="0"/>
              <a:t>Modeling </a:t>
            </a:r>
          </a:p>
        </p:txBody>
      </p:sp>
      <p:sp>
        <p:nvSpPr>
          <p:cNvPr id="3" name="Content Placeholder 2"/>
          <p:cNvSpPr>
            <a:spLocks noGrp="1"/>
          </p:cNvSpPr>
          <p:nvPr>
            <p:ph idx="1"/>
          </p:nvPr>
        </p:nvSpPr>
        <p:spPr/>
        <p:txBody>
          <a:bodyPr/>
          <a:lstStyle/>
          <a:p>
            <a:r>
              <a:rPr lang="en-US" dirty="0" err="1" smtClean="0"/>
              <a:t>Sumita</a:t>
            </a:r>
            <a:endParaRPr lang="en-US" dirty="0"/>
          </a:p>
        </p:txBody>
      </p:sp>
    </p:spTree>
    <p:extLst>
      <p:ext uri="{BB962C8B-B14F-4D97-AF65-F5344CB8AC3E}">
        <p14:creationId xmlns:p14="http://schemas.microsoft.com/office/powerpoint/2010/main" val="96816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Customized Model</a:t>
            </a:r>
            <a:endParaRPr lang="en-US" dirty="0"/>
          </a:p>
        </p:txBody>
      </p:sp>
      <p:sp>
        <p:nvSpPr>
          <p:cNvPr id="3" name="Content Placeholder 2"/>
          <p:cNvSpPr>
            <a:spLocks noGrp="1"/>
          </p:cNvSpPr>
          <p:nvPr>
            <p:ph idx="1"/>
          </p:nvPr>
        </p:nvSpPr>
        <p:spPr/>
        <p:txBody>
          <a:bodyPr/>
          <a:lstStyle/>
          <a:p>
            <a:r>
              <a:rPr lang="en-US" dirty="0" smtClean="0"/>
              <a:t>Russ</a:t>
            </a:r>
            <a:endParaRPr lang="en-US" dirty="0"/>
          </a:p>
        </p:txBody>
      </p:sp>
    </p:spTree>
    <p:extLst>
      <p:ext uri="{BB962C8B-B14F-4D97-AF65-F5344CB8AC3E}">
        <p14:creationId xmlns:p14="http://schemas.microsoft.com/office/powerpoint/2010/main" val="281247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a:t>
            </a:r>
            <a:r>
              <a:rPr lang="en-US" dirty="0"/>
              <a:t>Deployment </a:t>
            </a:r>
          </a:p>
        </p:txBody>
      </p:sp>
      <p:sp>
        <p:nvSpPr>
          <p:cNvPr id="3" name="Content Placeholder 2"/>
          <p:cNvSpPr>
            <a:spLocks noGrp="1"/>
          </p:cNvSpPr>
          <p:nvPr>
            <p:ph idx="1"/>
          </p:nvPr>
        </p:nvSpPr>
        <p:spPr/>
        <p:txBody>
          <a:bodyPr/>
          <a:lstStyle/>
          <a:p>
            <a:r>
              <a:rPr lang="en-US" dirty="0" err="1"/>
              <a:t>Sharmila</a:t>
            </a:r>
            <a:endParaRPr lang="en-US" dirty="0"/>
          </a:p>
        </p:txBody>
      </p:sp>
    </p:spTree>
    <p:extLst>
      <p:ext uri="{BB962C8B-B14F-4D97-AF65-F5344CB8AC3E}">
        <p14:creationId xmlns:p14="http://schemas.microsoft.com/office/powerpoint/2010/main" val="480553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136</TotalTime>
  <Words>206</Words>
  <Application>Microsoft Macintosh PowerPoint</Application>
  <PresentationFormat>Widescreen</PresentationFormat>
  <Paragraphs>59</Paragraphs>
  <Slides>21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Century Schoolbook</vt:lpstr>
      <vt:lpstr>Arial</vt:lpstr>
      <vt:lpstr>CITY SKETCH 16X9</vt:lpstr>
      <vt:lpstr>NYC Apartment Rent Prediction &amp; Analysis</vt:lpstr>
      <vt:lpstr>Project Overview</vt:lpstr>
      <vt:lpstr>Website Design</vt:lpstr>
      <vt:lpstr>Visualizations</vt:lpstr>
      <vt:lpstr>Tableau/HTML Integration </vt:lpstr>
      <vt:lpstr>App Server </vt:lpstr>
      <vt:lpstr>Optimized Modeling </vt:lpstr>
      <vt:lpstr>User Customized Model</vt:lpstr>
      <vt:lpstr>AWS Deployment </vt:lpstr>
      <vt:lpstr>Heroku Deployment </vt:lpstr>
      <vt:lpstr>Issues Encountered</vt:lpstr>
      <vt:lpstr>Future Developments</vt:lpstr>
      <vt:lpstr>Title and Content Layout with Chart</vt:lpstr>
      <vt:lpstr>Title and Content Layout with Table</vt:lpstr>
      <vt:lpstr>Two Content Layout with SmartArt</vt:lpstr>
      <vt:lpstr>Add a Slide Title - 1</vt:lpstr>
      <vt:lpstr>Add a Slide Title - 2</vt:lpstr>
      <vt:lpstr>Add a Slide Title - 3</vt:lpstr>
      <vt:lpstr>PowerPoint Presentation</vt:lpstr>
      <vt:lpstr>Add a Slide Title - 4</vt:lpstr>
      <vt:lpstr>Add a Slide Title - 5</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Apartment Rent Prediction &amp; Analysis</dc:title>
  <dc:creator>Tony Joy</dc:creator>
  <cp:lastModifiedBy>Tony Joy</cp:lastModifiedBy>
  <cp:revision>5</cp:revision>
  <dcterms:created xsi:type="dcterms:W3CDTF">2021-01-22T01:08:54Z</dcterms:created>
  <dcterms:modified xsi:type="dcterms:W3CDTF">2021-01-27T00:04:05Z</dcterms:modified>
</cp:coreProperties>
</file>