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0" r:id="rId4"/>
    <p:sldId id="261" r:id="rId5"/>
    <p:sldId id="257" r:id="rId6"/>
    <p:sldId id="262" r:id="rId7"/>
    <p:sldId id="267" r:id="rId8"/>
    <p:sldId id="263" r:id="rId9"/>
    <p:sldId id="264" r:id="rId10"/>
    <p:sldId id="265" r:id="rId11"/>
    <p:sldId id="273" r:id="rId12"/>
    <p:sldId id="274" r:id="rId13"/>
    <p:sldId id="275" r:id="rId14"/>
    <p:sldId id="276" r:id="rId15"/>
    <p:sldId id="277" r:id="rId16"/>
    <p:sldId id="269" r:id="rId17"/>
    <p:sldId id="270" r:id="rId18"/>
    <p:sldId id="271" r:id="rId19"/>
    <p:sldId id="272" r:id="rId20"/>
    <p:sldId id="258" r:id="rId21"/>
    <p:sldId id="279" r:id="rId22"/>
    <p:sldId id="266" r:id="rId23"/>
    <p:sldId id="280"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86" d="100"/>
          <a:sy n="86" d="100"/>
        </p:scale>
        <p:origin x="331"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C614D1-0693-4C77-95AE-163D30E12A62}"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AABF2E32-AD23-4FAB-ACF5-19B57595AC27}">
      <dgm:prSet/>
      <dgm:spPr/>
      <dgm:t>
        <a:bodyPr/>
        <a:lstStyle/>
        <a:p>
          <a:r>
            <a:rPr lang="en-US" dirty="0"/>
            <a:t>Is going to an in-state school a good deal?</a:t>
          </a:r>
        </a:p>
      </dgm:t>
    </dgm:pt>
    <dgm:pt modelId="{8C0CE178-8253-45C7-ACAF-9441C55C4C9A}" type="parTrans" cxnId="{0FFF6C5A-AE7B-4611-9BB8-74A4F8A9C57F}">
      <dgm:prSet/>
      <dgm:spPr/>
      <dgm:t>
        <a:bodyPr/>
        <a:lstStyle/>
        <a:p>
          <a:endParaRPr lang="en-US"/>
        </a:p>
      </dgm:t>
    </dgm:pt>
    <dgm:pt modelId="{9DAFEC77-4BCE-4E5A-9BD8-79DACA525D81}" type="sibTrans" cxnId="{0FFF6C5A-AE7B-4611-9BB8-74A4F8A9C57F}">
      <dgm:prSet/>
      <dgm:spPr/>
      <dgm:t>
        <a:bodyPr/>
        <a:lstStyle/>
        <a:p>
          <a:endParaRPr lang="en-US"/>
        </a:p>
      </dgm:t>
    </dgm:pt>
    <dgm:pt modelId="{7556FDBD-83C6-42DA-B770-E30E68A752F7}">
      <dgm:prSet/>
      <dgm:spPr/>
      <dgm:t>
        <a:bodyPr/>
        <a:lstStyle/>
        <a:p>
          <a:r>
            <a:rPr lang="en-US" dirty="0"/>
            <a:t>What is the relationship between SAT scores and tuition cost?</a:t>
          </a:r>
        </a:p>
      </dgm:t>
    </dgm:pt>
    <dgm:pt modelId="{6324D5C8-6DE5-43C0-BE09-9E85302FF839}" type="parTrans" cxnId="{ECE188DF-B152-4A3B-8CEB-03EC34D66F93}">
      <dgm:prSet/>
      <dgm:spPr/>
      <dgm:t>
        <a:bodyPr/>
        <a:lstStyle/>
        <a:p>
          <a:endParaRPr lang="en-US"/>
        </a:p>
      </dgm:t>
    </dgm:pt>
    <dgm:pt modelId="{D27D4360-1C41-4936-8667-217B46E7A5A9}" type="sibTrans" cxnId="{ECE188DF-B152-4A3B-8CEB-03EC34D66F93}">
      <dgm:prSet/>
      <dgm:spPr/>
      <dgm:t>
        <a:bodyPr/>
        <a:lstStyle/>
        <a:p>
          <a:endParaRPr lang="en-US"/>
        </a:p>
      </dgm:t>
    </dgm:pt>
    <dgm:pt modelId="{8FE0C4B7-052D-48F2-8FBC-06899157B9EF}">
      <dgm:prSet/>
      <dgm:spPr/>
      <dgm:t>
        <a:bodyPr/>
        <a:lstStyle/>
        <a:p>
          <a:r>
            <a:rPr lang="en-US" dirty="0"/>
            <a:t>How does school size affect future earnings?</a:t>
          </a:r>
        </a:p>
      </dgm:t>
    </dgm:pt>
    <dgm:pt modelId="{6FAC00A3-0053-4580-A868-F41BB5D63F81}" type="parTrans" cxnId="{662A8003-133B-48E3-B6CE-89B7319B2152}">
      <dgm:prSet/>
      <dgm:spPr/>
      <dgm:t>
        <a:bodyPr/>
        <a:lstStyle/>
        <a:p>
          <a:endParaRPr lang="en-US"/>
        </a:p>
      </dgm:t>
    </dgm:pt>
    <dgm:pt modelId="{29EC3436-D012-4D19-BD1B-58EA1870AD8F}" type="sibTrans" cxnId="{662A8003-133B-48E3-B6CE-89B7319B2152}">
      <dgm:prSet/>
      <dgm:spPr/>
      <dgm:t>
        <a:bodyPr/>
        <a:lstStyle/>
        <a:p>
          <a:endParaRPr lang="en-US"/>
        </a:p>
      </dgm:t>
    </dgm:pt>
    <dgm:pt modelId="{86BA2986-8BAC-4AD8-8F4E-3E39B0D10BCC}" type="pres">
      <dgm:prSet presAssocID="{87C614D1-0693-4C77-95AE-163D30E12A62}" presName="hierChild1" presStyleCnt="0">
        <dgm:presLayoutVars>
          <dgm:chPref val="1"/>
          <dgm:dir/>
          <dgm:animOne val="branch"/>
          <dgm:animLvl val="lvl"/>
          <dgm:resizeHandles/>
        </dgm:presLayoutVars>
      </dgm:prSet>
      <dgm:spPr/>
    </dgm:pt>
    <dgm:pt modelId="{A8EA026E-F85E-460E-A18C-FAB2B35441A4}" type="pres">
      <dgm:prSet presAssocID="{AABF2E32-AD23-4FAB-ACF5-19B57595AC27}" presName="hierRoot1" presStyleCnt="0"/>
      <dgm:spPr/>
    </dgm:pt>
    <dgm:pt modelId="{9CC8CCEF-DA65-4485-B376-3B8BB2C855C2}" type="pres">
      <dgm:prSet presAssocID="{AABF2E32-AD23-4FAB-ACF5-19B57595AC27}" presName="composite" presStyleCnt="0"/>
      <dgm:spPr/>
    </dgm:pt>
    <dgm:pt modelId="{9115C799-9277-4BF8-A3B4-EB607E923F96}" type="pres">
      <dgm:prSet presAssocID="{AABF2E32-AD23-4FAB-ACF5-19B57595AC27}" presName="background" presStyleLbl="node0" presStyleIdx="0" presStyleCnt="3"/>
      <dgm:spPr/>
    </dgm:pt>
    <dgm:pt modelId="{447F64BD-D4E9-4E52-B481-D9777D160323}" type="pres">
      <dgm:prSet presAssocID="{AABF2E32-AD23-4FAB-ACF5-19B57595AC27}" presName="text" presStyleLbl="fgAcc0" presStyleIdx="0" presStyleCnt="3">
        <dgm:presLayoutVars>
          <dgm:chPref val="3"/>
        </dgm:presLayoutVars>
      </dgm:prSet>
      <dgm:spPr/>
    </dgm:pt>
    <dgm:pt modelId="{08C43D46-DF59-46E0-83F3-E37066347FAB}" type="pres">
      <dgm:prSet presAssocID="{AABF2E32-AD23-4FAB-ACF5-19B57595AC27}" presName="hierChild2" presStyleCnt="0"/>
      <dgm:spPr/>
    </dgm:pt>
    <dgm:pt modelId="{4111572F-FAC7-4B51-9933-9D818BF4518C}" type="pres">
      <dgm:prSet presAssocID="{7556FDBD-83C6-42DA-B770-E30E68A752F7}" presName="hierRoot1" presStyleCnt="0"/>
      <dgm:spPr/>
    </dgm:pt>
    <dgm:pt modelId="{FCDA2744-6065-47BA-8748-78BE79865628}" type="pres">
      <dgm:prSet presAssocID="{7556FDBD-83C6-42DA-B770-E30E68A752F7}" presName="composite" presStyleCnt="0"/>
      <dgm:spPr/>
    </dgm:pt>
    <dgm:pt modelId="{AAC8E243-F749-4FDD-BEB2-FD20F3BAD3EF}" type="pres">
      <dgm:prSet presAssocID="{7556FDBD-83C6-42DA-B770-E30E68A752F7}" presName="background" presStyleLbl="node0" presStyleIdx="1" presStyleCnt="3"/>
      <dgm:spPr/>
    </dgm:pt>
    <dgm:pt modelId="{5D76C6CC-384F-417D-B6EA-53A6F1B13863}" type="pres">
      <dgm:prSet presAssocID="{7556FDBD-83C6-42DA-B770-E30E68A752F7}" presName="text" presStyleLbl="fgAcc0" presStyleIdx="1" presStyleCnt="3">
        <dgm:presLayoutVars>
          <dgm:chPref val="3"/>
        </dgm:presLayoutVars>
      </dgm:prSet>
      <dgm:spPr/>
    </dgm:pt>
    <dgm:pt modelId="{06774483-2492-4C63-B177-64625ADCE383}" type="pres">
      <dgm:prSet presAssocID="{7556FDBD-83C6-42DA-B770-E30E68A752F7}" presName="hierChild2" presStyleCnt="0"/>
      <dgm:spPr/>
    </dgm:pt>
    <dgm:pt modelId="{21DCD849-0112-419F-B788-E30810F93586}" type="pres">
      <dgm:prSet presAssocID="{8FE0C4B7-052D-48F2-8FBC-06899157B9EF}" presName="hierRoot1" presStyleCnt="0"/>
      <dgm:spPr/>
    </dgm:pt>
    <dgm:pt modelId="{67BF8ED8-043D-4691-9A48-D1D189FC884A}" type="pres">
      <dgm:prSet presAssocID="{8FE0C4B7-052D-48F2-8FBC-06899157B9EF}" presName="composite" presStyleCnt="0"/>
      <dgm:spPr/>
    </dgm:pt>
    <dgm:pt modelId="{1166DEBF-A216-4C27-8D73-F6101831EB34}" type="pres">
      <dgm:prSet presAssocID="{8FE0C4B7-052D-48F2-8FBC-06899157B9EF}" presName="background" presStyleLbl="node0" presStyleIdx="2" presStyleCnt="3"/>
      <dgm:spPr/>
    </dgm:pt>
    <dgm:pt modelId="{54B1E9DD-1B89-49C2-B3E7-C8F20B94A50F}" type="pres">
      <dgm:prSet presAssocID="{8FE0C4B7-052D-48F2-8FBC-06899157B9EF}" presName="text" presStyleLbl="fgAcc0" presStyleIdx="2" presStyleCnt="3">
        <dgm:presLayoutVars>
          <dgm:chPref val="3"/>
        </dgm:presLayoutVars>
      </dgm:prSet>
      <dgm:spPr/>
    </dgm:pt>
    <dgm:pt modelId="{0B0DD284-1A19-44C7-B8A0-9621D8DA53D0}" type="pres">
      <dgm:prSet presAssocID="{8FE0C4B7-052D-48F2-8FBC-06899157B9EF}" presName="hierChild2" presStyleCnt="0"/>
      <dgm:spPr/>
    </dgm:pt>
  </dgm:ptLst>
  <dgm:cxnLst>
    <dgm:cxn modelId="{662A8003-133B-48E3-B6CE-89B7319B2152}" srcId="{87C614D1-0693-4C77-95AE-163D30E12A62}" destId="{8FE0C4B7-052D-48F2-8FBC-06899157B9EF}" srcOrd="2" destOrd="0" parTransId="{6FAC00A3-0053-4580-A868-F41BB5D63F81}" sibTransId="{29EC3436-D012-4D19-BD1B-58EA1870AD8F}"/>
    <dgm:cxn modelId="{0FFF6C5A-AE7B-4611-9BB8-74A4F8A9C57F}" srcId="{87C614D1-0693-4C77-95AE-163D30E12A62}" destId="{AABF2E32-AD23-4FAB-ACF5-19B57595AC27}" srcOrd="0" destOrd="0" parTransId="{8C0CE178-8253-45C7-ACAF-9441C55C4C9A}" sibTransId="{9DAFEC77-4BCE-4E5A-9BD8-79DACA525D81}"/>
    <dgm:cxn modelId="{7C6AAE7D-DC17-4DB7-ADC6-75F1CC603776}" type="presOf" srcId="{8FE0C4B7-052D-48F2-8FBC-06899157B9EF}" destId="{54B1E9DD-1B89-49C2-B3E7-C8F20B94A50F}" srcOrd="0" destOrd="0" presId="urn:microsoft.com/office/officeart/2005/8/layout/hierarchy1"/>
    <dgm:cxn modelId="{CAB81A97-7D1F-4AEB-8C59-0DED12989020}" type="presOf" srcId="{87C614D1-0693-4C77-95AE-163D30E12A62}" destId="{86BA2986-8BAC-4AD8-8F4E-3E39B0D10BCC}" srcOrd="0" destOrd="0" presId="urn:microsoft.com/office/officeart/2005/8/layout/hierarchy1"/>
    <dgm:cxn modelId="{070EDCA4-97D0-43D3-A968-0C6F2E4BA62B}" type="presOf" srcId="{7556FDBD-83C6-42DA-B770-E30E68A752F7}" destId="{5D76C6CC-384F-417D-B6EA-53A6F1B13863}" srcOrd="0" destOrd="0" presId="urn:microsoft.com/office/officeart/2005/8/layout/hierarchy1"/>
    <dgm:cxn modelId="{ECE188DF-B152-4A3B-8CEB-03EC34D66F93}" srcId="{87C614D1-0693-4C77-95AE-163D30E12A62}" destId="{7556FDBD-83C6-42DA-B770-E30E68A752F7}" srcOrd="1" destOrd="0" parTransId="{6324D5C8-6DE5-43C0-BE09-9E85302FF839}" sibTransId="{D27D4360-1C41-4936-8667-217B46E7A5A9}"/>
    <dgm:cxn modelId="{6BF815E2-189B-41F2-9051-36983E3A889C}" type="presOf" srcId="{AABF2E32-AD23-4FAB-ACF5-19B57595AC27}" destId="{447F64BD-D4E9-4E52-B481-D9777D160323}" srcOrd="0" destOrd="0" presId="urn:microsoft.com/office/officeart/2005/8/layout/hierarchy1"/>
    <dgm:cxn modelId="{C48B86CF-D605-4D8A-B194-08AE7E25078F}" type="presParOf" srcId="{86BA2986-8BAC-4AD8-8F4E-3E39B0D10BCC}" destId="{A8EA026E-F85E-460E-A18C-FAB2B35441A4}" srcOrd="0" destOrd="0" presId="urn:microsoft.com/office/officeart/2005/8/layout/hierarchy1"/>
    <dgm:cxn modelId="{8217CDD4-6B62-4D9B-9382-438D2D736CBF}" type="presParOf" srcId="{A8EA026E-F85E-460E-A18C-FAB2B35441A4}" destId="{9CC8CCEF-DA65-4485-B376-3B8BB2C855C2}" srcOrd="0" destOrd="0" presId="urn:microsoft.com/office/officeart/2005/8/layout/hierarchy1"/>
    <dgm:cxn modelId="{348EE31E-14EA-49D4-82A0-E6AA29BF7A7B}" type="presParOf" srcId="{9CC8CCEF-DA65-4485-B376-3B8BB2C855C2}" destId="{9115C799-9277-4BF8-A3B4-EB607E923F96}" srcOrd="0" destOrd="0" presId="urn:microsoft.com/office/officeart/2005/8/layout/hierarchy1"/>
    <dgm:cxn modelId="{DC3712AD-D5D5-4EF3-BC52-AF51DEF9AB68}" type="presParOf" srcId="{9CC8CCEF-DA65-4485-B376-3B8BB2C855C2}" destId="{447F64BD-D4E9-4E52-B481-D9777D160323}" srcOrd="1" destOrd="0" presId="urn:microsoft.com/office/officeart/2005/8/layout/hierarchy1"/>
    <dgm:cxn modelId="{B820CEFB-68FB-47BE-A2F0-31160CFA1743}" type="presParOf" srcId="{A8EA026E-F85E-460E-A18C-FAB2B35441A4}" destId="{08C43D46-DF59-46E0-83F3-E37066347FAB}" srcOrd="1" destOrd="0" presId="urn:microsoft.com/office/officeart/2005/8/layout/hierarchy1"/>
    <dgm:cxn modelId="{F8970D7D-2E6D-4686-B637-7F83BE55C4E6}" type="presParOf" srcId="{86BA2986-8BAC-4AD8-8F4E-3E39B0D10BCC}" destId="{4111572F-FAC7-4B51-9933-9D818BF4518C}" srcOrd="1" destOrd="0" presId="urn:microsoft.com/office/officeart/2005/8/layout/hierarchy1"/>
    <dgm:cxn modelId="{A137E9CB-64CB-40F8-BAAA-AF99DEA6F84F}" type="presParOf" srcId="{4111572F-FAC7-4B51-9933-9D818BF4518C}" destId="{FCDA2744-6065-47BA-8748-78BE79865628}" srcOrd="0" destOrd="0" presId="urn:microsoft.com/office/officeart/2005/8/layout/hierarchy1"/>
    <dgm:cxn modelId="{255F210C-2545-406B-BDFE-F8DDCAE44A1B}" type="presParOf" srcId="{FCDA2744-6065-47BA-8748-78BE79865628}" destId="{AAC8E243-F749-4FDD-BEB2-FD20F3BAD3EF}" srcOrd="0" destOrd="0" presId="urn:microsoft.com/office/officeart/2005/8/layout/hierarchy1"/>
    <dgm:cxn modelId="{0F64B5A5-7F4C-4546-8B7A-DDF2CE4BCE71}" type="presParOf" srcId="{FCDA2744-6065-47BA-8748-78BE79865628}" destId="{5D76C6CC-384F-417D-B6EA-53A6F1B13863}" srcOrd="1" destOrd="0" presId="urn:microsoft.com/office/officeart/2005/8/layout/hierarchy1"/>
    <dgm:cxn modelId="{7D808DB4-53FA-491C-A746-DF3B72AEED2A}" type="presParOf" srcId="{4111572F-FAC7-4B51-9933-9D818BF4518C}" destId="{06774483-2492-4C63-B177-64625ADCE383}" srcOrd="1" destOrd="0" presId="urn:microsoft.com/office/officeart/2005/8/layout/hierarchy1"/>
    <dgm:cxn modelId="{FE9A3BF8-86F9-4E41-B494-B6D5BE2FFD06}" type="presParOf" srcId="{86BA2986-8BAC-4AD8-8F4E-3E39B0D10BCC}" destId="{21DCD849-0112-419F-B788-E30810F93586}" srcOrd="2" destOrd="0" presId="urn:microsoft.com/office/officeart/2005/8/layout/hierarchy1"/>
    <dgm:cxn modelId="{850BD522-F5B8-4841-AA87-7ADF31E0B04D}" type="presParOf" srcId="{21DCD849-0112-419F-B788-E30810F93586}" destId="{67BF8ED8-043D-4691-9A48-D1D189FC884A}" srcOrd="0" destOrd="0" presId="urn:microsoft.com/office/officeart/2005/8/layout/hierarchy1"/>
    <dgm:cxn modelId="{0E434E0F-B1AE-47DF-86FD-5E0EFF62FA0B}" type="presParOf" srcId="{67BF8ED8-043D-4691-9A48-D1D189FC884A}" destId="{1166DEBF-A216-4C27-8D73-F6101831EB34}" srcOrd="0" destOrd="0" presId="urn:microsoft.com/office/officeart/2005/8/layout/hierarchy1"/>
    <dgm:cxn modelId="{1B8448EB-DEE3-4AD7-BF64-1C0B3446A5A7}" type="presParOf" srcId="{67BF8ED8-043D-4691-9A48-D1D189FC884A}" destId="{54B1E9DD-1B89-49C2-B3E7-C8F20B94A50F}" srcOrd="1" destOrd="0" presId="urn:microsoft.com/office/officeart/2005/8/layout/hierarchy1"/>
    <dgm:cxn modelId="{78162AAD-C50E-49D6-A330-1C5B6E88E3A4}" type="presParOf" srcId="{21DCD849-0112-419F-B788-E30810F93586}" destId="{0B0DD284-1A19-44C7-B8A0-9621D8DA53D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15C799-9277-4BF8-A3B4-EB607E923F96}">
      <dsp:nvSpPr>
        <dsp:cNvPr id="0" name=""/>
        <dsp:cNvSpPr/>
      </dsp:nvSpPr>
      <dsp:spPr>
        <a:xfrm>
          <a:off x="0" y="845551"/>
          <a:ext cx="2828924" cy="179636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7F64BD-D4E9-4E52-B481-D9777D160323}">
      <dsp:nvSpPr>
        <dsp:cNvPr id="0" name=""/>
        <dsp:cNvSpPr/>
      </dsp:nvSpPr>
      <dsp:spPr>
        <a:xfrm>
          <a:off x="314325" y="1144160"/>
          <a:ext cx="2828924" cy="179636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Is going to an in-state school a good deal?</a:t>
          </a:r>
        </a:p>
      </dsp:txBody>
      <dsp:txXfrm>
        <a:off x="366939" y="1196774"/>
        <a:ext cx="2723696" cy="1691139"/>
      </dsp:txXfrm>
    </dsp:sp>
    <dsp:sp modelId="{AAC8E243-F749-4FDD-BEB2-FD20F3BAD3EF}">
      <dsp:nvSpPr>
        <dsp:cNvPr id="0" name=""/>
        <dsp:cNvSpPr/>
      </dsp:nvSpPr>
      <dsp:spPr>
        <a:xfrm>
          <a:off x="3457574" y="845551"/>
          <a:ext cx="2828924" cy="179636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76C6CC-384F-417D-B6EA-53A6F1B13863}">
      <dsp:nvSpPr>
        <dsp:cNvPr id="0" name=""/>
        <dsp:cNvSpPr/>
      </dsp:nvSpPr>
      <dsp:spPr>
        <a:xfrm>
          <a:off x="3771899" y="1144160"/>
          <a:ext cx="2828924" cy="179636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What is the relationship between SAT scores and tuition cost?</a:t>
          </a:r>
        </a:p>
      </dsp:txBody>
      <dsp:txXfrm>
        <a:off x="3824513" y="1196774"/>
        <a:ext cx="2723696" cy="1691139"/>
      </dsp:txXfrm>
    </dsp:sp>
    <dsp:sp modelId="{1166DEBF-A216-4C27-8D73-F6101831EB34}">
      <dsp:nvSpPr>
        <dsp:cNvPr id="0" name=""/>
        <dsp:cNvSpPr/>
      </dsp:nvSpPr>
      <dsp:spPr>
        <a:xfrm>
          <a:off x="6915149" y="845551"/>
          <a:ext cx="2828924" cy="179636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B1E9DD-1B89-49C2-B3E7-C8F20B94A50F}">
      <dsp:nvSpPr>
        <dsp:cNvPr id="0" name=""/>
        <dsp:cNvSpPr/>
      </dsp:nvSpPr>
      <dsp:spPr>
        <a:xfrm>
          <a:off x="7229475" y="1144160"/>
          <a:ext cx="2828924" cy="179636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How does school size affect future earnings?</a:t>
          </a:r>
        </a:p>
      </dsp:txBody>
      <dsp:txXfrm>
        <a:off x="7282089" y="1196774"/>
        <a:ext cx="2723696" cy="169113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66AD592-8C55-4411-8FCE-46BD1A1A5DE7}" type="datetimeFigureOut">
              <a:rPr lang="en-US" smtClean="0"/>
              <a:t>9/18/2020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BC2168-A113-47F1-8838-31FC3A467C7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2330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6AD592-8C55-4411-8FCE-46BD1A1A5DE7}" type="datetimeFigureOut">
              <a:rPr lang="en-US" smtClean="0"/>
              <a:t>9/18/2020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BC2168-A113-47F1-8838-31FC3A467C7C}" type="slidenum">
              <a:rPr lang="en-US" smtClean="0"/>
              <a:t>‹#›</a:t>
            </a:fld>
            <a:endParaRPr lang="en-US"/>
          </a:p>
        </p:txBody>
      </p:sp>
    </p:spTree>
    <p:extLst>
      <p:ext uri="{BB962C8B-B14F-4D97-AF65-F5344CB8AC3E}">
        <p14:creationId xmlns:p14="http://schemas.microsoft.com/office/powerpoint/2010/main" val="579714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6AD592-8C55-4411-8FCE-46BD1A1A5DE7}" type="datetimeFigureOut">
              <a:rPr lang="en-US" smtClean="0"/>
              <a:t>9/18/2020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BC2168-A113-47F1-8838-31FC3A467C7C}" type="slidenum">
              <a:rPr lang="en-US" smtClean="0"/>
              <a:t>‹#›</a:t>
            </a:fld>
            <a:endParaRPr lang="en-US"/>
          </a:p>
        </p:txBody>
      </p:sp>
    </p:spTree>
    <p:extLst>
      <p:ext uri="{BB962C8B-B14F-4D97-AF65-F5344CB8AC3E}">
        <p14:creationId xmlns:p14="http://schemas.microsoft.com/office/powerpoint/2010/main" val="2324006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6AD592-8C55-4411-8FCE-46BD1A1A5DE7}" type="datetimeFigureOut">
              <a:rPr lang="en-US" smtClean="0"/>
              <a:t>9/18/2020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BC2168-A113-47F1-8838-31FC3A467C7C}" type="slidenum">
              <a:rPr lang="en-US" smtClean="0"/>
              <a:t>‹#›</a:t>
            </a:fld>
            <a:endParaRPr lang="en-US"/>
          </a:p>
        </p:txBody>
      </p:sp>
    </p:spTree>
    <p:extLst>
      <p:ext uri="{BB962C8B-B14F-4D97-AF65-F5344CB8AC3E}">
        <p14:creationId xmlns:p14="http://schemas.microsoft.com/office/powerpoint/2010/main" val="3851970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6AD592-8C55-4411-8FCE-46BD1A1A5DE7}" type="datetimeFigureOut">
              <a:rPr lang="en-US" smtClean="0"/>
              <a:t>9/18/2020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BC2168-A113-47F1-8838-31FC3A467C7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1450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66AD592-8C55-4411-8FCE-46BD1A1A5DE7}" type="datetimeFigureOut">
              <a:rPr lang="en-US" smtClean="0"/>
              <a:t>9/18/2020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BC2168-A113-47F1-8838-31FC3A467C7C}" type="slidenum">
              <a:rPr lang="en-US" smtClean="0"/>
              <a:t>‹#›</a:t>
            </a:fld>
            <a:endParaRPr lang="en-US"/>
          </a:p>
        </p:txBody>
      </p:sp>
    </p:spTree>
    <p:extLst>
      <p:ext uri="{BB962C8B-B14F-4D97-AF65-F5344CB8AC3E}">
        <p14:creationId xmlns:p14="http://schemas.microsoft.com/office/powerpoint/2010/main" val="2316014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6AD592-8C55-4411-8FCE-46BD1A1A5DE7}" type="datetimeFigureOut">
              <a:rPr lang="en-US" smtClean="0"/>
              <a:t>9/18/2020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BC2168-A113-47F1-8838-31FC3A467C7C}" type="slidenum">
              <a:rPr lang="en-US" smtClean="0"/>
              <a:t>‹#›</a:t>
            </a:fld>
            <a:endParaRPr lang="en-US"/>
          </a:p>
        </p:txBody>
      </p:sp>
    </p:spTree>
    <p:extLst>
      <p:ext uri="{BB962C8B-B14F-4D97-AF65-F5344CB8AC3E}">
        <p14:creationId xmlns:p14="http://schemas.microsoft.com/office/powerpoint/2010/main" val="1022699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66AD592-8C55-4411-8FCE-46BD1A1A5DE7}" type="datetimeFigureOut">
              <a:rPr lang="en-US" smtClean="0"/>
              <a:t>9/18/2020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BC2168-A113-47F1-8838-31FC3A467C7C}" type="slidenum">
              <a:rPr lang="en-US" smtClean="0"/>
              <a:t>‹#›</a:t>
            </a:fld>
            <a:endParaRPr lang="en-US"/>
          </a:p>
        </p:txBody>
      </p:sp>
    </p:spTree>
    <p:extLst>
      <p:ext uri="{BB962C8B-B14F-4D97-AF65-F5344CB8AC3E}">
        <p14:creationId xmlns:p14="http://schemas.microsoft.com/office/powerpoint/2010/main" val="3450549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66AD592-8C55-4411-8FCE-46BD1A1A5DE7}" type="datetimeFigureOut">
              <a:rPr lang="en-US" smtClean="0"/>
              <a:t>9/18/2020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DBC2168-A113-47F1-8838-31FC3A467C7C}" type="slidenum">
              <a:rPr lang="en-US" smtClean="0"/>
              <a:t>‹#›</a:t>
            </a:fld>
            <a:endParaRPr lang="en-US"/>
          </a:p>
        </p:txBody>
      </p:sp>
    </p:spTree>
    <p:extLst>
      <p:ext uri="{BB962C8B-B14F-4D97-AF65-F5344CB8AC3E}">
        <p14:creationId xmlns:p14="http://schemas.microsoft.com/office/powerpoint/2010/main" val="520954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66AD592-8C55-4411-8FCE-46BD1A1A5DE7}" type="datetimeFigureOut">
              <a:rPr lang="en-US" smtClean="0"/>
              <a:t>9/18/2020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DBC2168-A113-47F1-8838-31FC3A467C7C}" type="slidenum">
              <a:rPr lang="en-US" smtClean="0"/>
              <a:t>‹#›</a:t>
            </a:fld>
            <a:endParaRPr lang="en-US"/>
          </a:p>
        </p:txBody>
      </p:sp>
    </p:spTree>
    <p:extLst>
      <p:ext uri="{BB962C8B-B14F-4D97-AF65-F5344CB8AC3E}">
        <p14:creationId xmlns:p14="http://schemas.microsoft.com/office/powerpoint/2010/main" val="2168847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6AD592-8C55-4411-8FCE-46BD1A1A5DE7}" type="datetimeFigureOut">
              <a:rPr lang="en-US" smtClean="0"/>
              <a:t>9/18/2020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BC2168-A113-47F1-8838-31FC3A467C7C}" type="slidenum">
              <a:rPr lang="en-US" smtClean="0"/>
              <a:t>‹#›</a:t>
            </a:fld>
            <a:endParaRPr lang="en-US"/>
          </a:p>
        </p:txBody>
      </p:sp>
    </p:spTree>
    <p:extLst>
      <p:ext uri="{BB962C8B-B14F-4D97-AF65-F5344CB8AC3E}">
        <p14:creationId xmlns:p14="http://schemas.microsoft.com/office/powerpoint/2010/main" val="2437463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66AD592-8C55-4411-8FCE-46BD1A1A5DE7}" type="datetimeFigureOut">
              <a:rPr lang="en-US" smtClean="0"/>
              <a:t>9/18/2020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DBC2168-A113-47F1-8838-31FC3A467C7C}"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99192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hyperlink" Target="https://collegescorecard.ed.gov/data/documentatio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2CC2B7-0EE2-42F5-BC45-E1B0CF69C971}"/>
              </a:ext>
            </a:extLst>
          </p:cNvPr>
          <p:cNvSpPr>
            <a:spLocks noGrp="1"/>
          </p:cNvSpPr>
          <p:nvPr>
            <p:ph type="ctrTitle"/>
          </p:nvPr>
        </p:nvSpPr>
        <p:spPr>
          <a:xfrm>
            <a:off x="965201" y="643467"/>
            <a:ext cx="6255026" cy="5054008"/>
          </a:xfrm>
        </p:spPr>
        <p:txBody>
          <a:bodyPr anchor="ctr">
            <a:normAutofit/>
          </a:bodyPr>
          <a:lstStyle/>
          <a:p>
            <a:pPr algn="r"/>
            <a:r>
              <a:rPr lang="en-US"/>
              <a:t>Project 1</a:t>
            </a:r>
            <a:br>
              <a:rPr lang="en-US"/>
            </a:br>
            <a:r>
              <a:rPr lang="en-US"/>
              <a:t>Team 1</a:t>
            </a:r>
          </a:p>
        </p:txBody>
      </p:sp>
      <p:sp>
        <p:nvSpPr>
          <p:cNvPr id="3" name="Subtitle 2">
            <a:extLst>
              <a:ext uri="{FF2B5EF4-FFF2-40B4-BE49-F238E27FC236}">
                <a16:creationId xmlns:a16="http://schemas.microsoft.com/office/drawing/2014/main" id="{235EA9DC-B23D-4E71-B529-881CD615C32B}"/>
              </a:ext>
            </a:extLst>
          </p:cNvPr>
          <p:cNvSpPr>
            <a:spLocks noGrp="1"/>
          </p:cNvSpPr>
          <p:nvPr>
            <p:ph type="subTitle" idx="1"/>
          </p:nvPr>
        </p:nvSpPr>
        <p:spPr>
          <a:xfrm>
            <a:off x="7870995" y="643467"/>
            <a:ext cx="3341488" cy="5054008"/>
          </a:xfrm>
        </p:spPr>
        <p:txBody>
          <a:bodyPr anchor="ctr">
            <a:normAutofit/>
          </a:bodyPr>
          <a:lstStyle/>
          <a:p>
            <a:r>
              <a:rPr lang="en-US" dirty="0"/>
              <a:t>Members:</a:t>
            </a:r>
          </a:p>
          <a:p>
            <a:r>
              <a:rPr lang="en-US" dirty="0"/>
              <a:t>Russell M</a:t>
            </a:r>
            <a:r>
              <a:rPr lang="en-US" cap="none" dirty="0"/>
              <a:t>c</a:t>
            </a:r>
            <a:r>
              <a:rPr lang="en-US" dirty="0"/>
              <a:t>Grath</a:t>
            </a:r>
          </a:p>
          <a:p>
            <a:r>
              <a:rPr lang="en-US" dirty="0"/>
              <a:t>Sharmila </a:t>
            </a:r>
            <a:r>
              <a:rPr lang="en-US" dirty="0" err="1"/>
              <a:t>Sainani</a:t>
            </a:r>
            <a:endParaRPr lang="en-US" dirty="0"/>
          </a:p>
          <a:p>
            <a:r>
              <a:rPr lang="en-US" dirty="0"/>
              <a:t>Tony Joy</a:t>
            </a:r>
          </a:p>
        </p:txBody>
      </p:sp>
      <p:cxnSp>
        <p:nvCxnSpPr>
          <p:cNvPr id="10" name="Straight Connector 9">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8A549DE7-671D-4575-AF43-858FD999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C22D9B36-9BE7-472B-8808-7E0D68107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40942"/>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543852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itle 1">
            <a:extLst>
              <a:ext uri="{FF2B5EF4-FFF2-40B4-BE49-F238E27FC236}">
                <a16:creationId xmlns:a16="http://schemas.microsoft.com/office/drawing/2014/main" id="{D61D089D-9A03-46E0-9F2C-61FED9E81AAD}"/>
              </a:ext>
            </a:extLst>
          </p:cNvPr>
          <p:cNvSpPr>
            <a:spLocks noGrp="1"/>
          </p:cNvSpPr>
          <p:nvPr>
            <p:ph type="title"/>
          </p:nvPr>
        </p:nvSpPr>
        <p:spPr>
          <a:xfrm>
            <a:off x="7859485" y="634946"/>
            <a:ext cx="3690257" cy="1450757"/>
          </a:xfrm>
        </p:spPr>
        <p:txBody>
          <a:bodyPr>
            <a:normAutofit fontScale="90000"/>
          </a:bodyPr>
          <a:lstStyle/>
          <a:p>
            <a:r>
              <a:rPr lang="en-US" sz="3400" dirty="0"/>
              <a:t>Which states have the best </a:t>
            </a:r>
            <a:r>
              <a:rPr lang="en-US" sz="3400" i="1" dirty="0"/>
              <a:t>bang-for-the-buck</a:t>
            </a:r>
            <a:r>
              <a:rPr lang="en-US" sz="3400" dirty="0"/>
              <a:t> state schools?</a:t>
            </a:r>
          </a:p>
        </p:txBody>
      </p:sp>
      <p:cxnSp>
        <p:nvCxnSpPr>
          <p:cNvPr id="32" name="Straight Connector 31">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6" name="Picture 25">
            <a:extLst>
              <a:ext uri="{FF2B5EF4-FFF2-40B4-BE49-F238E27FC236}">
                <a16:creationId xmlns:a16="http://schemas.microsoft.com/office/drawing/2014/main" id="{6D694E45-BE10-4E84-BCDD-D75A03CC2D97}"/>
              </a:ext>
            </a:extLst>
          </p:cNvPr>
          <p:cNvPicPr>
            <a:picLocks noChangeAspect="1"/>
          </p:cNvPicPr>
          <p:nvPr/>
        </p:nvPicPr>
        <p:blipFill>
          <a:blip r:embed="rId2"/>
          <a:stretch>
            <a:fillRect/>
          </a:stretch>
        </p:blipFill>
        <p:spPr>
          <a:xfrm>
            <a:off x="120538" y="1127590"/>
            <a:ext cx="7588990" cy="4602820"/>
          </a:xfrm>
          <a:prstGeom prst="rect">
            <a:avLst/>
          </a:prstGeom>
        </p:spPr>
      </p:pic>
      <p:graphicFrame>
        <p:nvGraphicFramePr>
          <p:cNvPr id="33" name="Table 32">
            <a:extLst>
              <a:ext uri="{FF2B5EF4-FFF2-40B4-BE49-F238E27FC236}">
                <a16:creationId xmlns:a16="http://schemas.microsoft.com/office/drawing/2014/main" id="{507DFA6E-64EC-46D8-9B4F-8B963A15D0DC}"/>
              </a:ext>
            </a:extLst>
          </p:cNvPr>
          <p:cNvGraphicFramePr>
            <a:graphicFrameLocks noGrp="1"/>
          </p:cNvGraphicFramePr>
          <p:nvPr>
            <p:extLst>
              <p:ext uri="{D42A27DB-BD31-4B8C-83A1-F6EECF244321}">
                <p14:modId xmlns:p14="http://schemas.microsoft.com/office/powerpoint/2010/main" val="3877789755"/>
              </p:ext>
            </p:extLst>
          </p:nvPr>
        </p:nvGraphicFramePr>
        <p:xfrm>
          <a:off x="7892143" y="2731909"/>
          <a:ext cx="3657599" cy="2712403"/>
        </p:xfrm>
        <a:graphic>
          <a:graphicData uri="http://schemas.openxmlformats.org/drawingml/2006/table">
            <a:tbl>
              <a:tblPr firstRow="1" bandRow="1">
                <a:tableStyleId>{5C22544A-7EE6-4342-B048-85BDC9FD1C3A}</a:tableStyleId>
              </a:tblPr>
              <a:tblGrid>
                <a:gridCol w="545053">
                  <a:extLst>
                    <a:ext uri="{9D8B030D-6E8A-4147-A177-3AD203B41FA5}">
                      <a16:colId xmlns:a16="http://schemas.microsoft.com/office/drawing/2014/main" val="1564445853"/>
                    </a:ext>
                  </a:extLst>
                </a:gridCol>
                <a:gridCol w="845349">
                  <a:extLst>
                    <a:ext uri="{9D8B030D-6E8A-4147-A177-3AD203B41FA5}">
                      <a16:colId xmlns:a16="http://schemas.microsoft.com/office/drawing/2014/main" val="1296800425"/>
                    </a:ext>
                  </a:extLst>
                </a:gridCol>
                <a:gridCol w="1205346">
                  <a:extLst>
                    <a:ext uri="{9D8B030D-6E8A-4147-A177-3AD203B41FA5}">
                      <a16:colId xmlns:a16="http://schemas.microsoft.com/office/drawing/2014/main" val="3171849753"/>
                    </a:ext>
                  </a:extLst>
                </a:gridCol>
                <a:gridCol w="1061851">
                  <a:extLst>
                    <a:ext uri="{9D8B030D-6E8A-4147-A177-3AD203B41FA5}">
                      <a16:colId xmlns:a16="http://schemas.microsoft.com/office/drawing/2014/main" val="3332660642"/>
                    </a:ext>
                  </a:extLst>
                </a:gridCol>
              </a:tblGrid>
              <a:tr h="425877">
                <a:tc>
                  <a:txBody>
                    <a:bodyPr/>
                    <a:lstStyle/>
                    <a:p>
                      <a:pPr algn="ctr" fontAlgn="b"/>
                      <a:r>
                        <a:rPr lang="en-US" sz="1600" b="1" i="0" u="none" strike="noStrike" dirty="0">
                          <a:solidFill>
                            <a:srgbClr val="000000"/>
                          </a:solidFill>
                          <a:effectLst/>
                          <a:latin typeface="Calibri" panose="020F0502020204030204" pitchFamily="34" charset="0"/>
                        </a:rPr>
                        <a:t>State</a:t>
                      </a:r>
                    </a:p>
                  </a:txBody>
                  <a:tcPr marL="4763" marR="4763" marT="4763" marB="0" anchor="ctr"/>
                </a:tc>
                <a:tc>
                  <a:txBody>
                    <a:bodyPr/>
                    <a:lstStyle/>
                    <a:p>
                      <a:pPr algn="ctr" fontAlgn="b"/>
                      <a:r>
                        <a:rPr lang="en-US" sz="1600" b="1" i="0" u="none" strike="noStrike" dirty="0">
                          <a:solidFill>
                            <a:srgbClr val="000000"/>
                          </a:solidFill>
                          <a:effectLst/>
                          <a:latin typeface="Calibri" panose="020F0502020204030204" pitchFamily="34" charset="0"/>
                        </a:rPr>
                        <a:t>Avg Tuition ($/year)</a:t>
                      </a:r>
                    </a:p>
                  </a:txBody>
                  <a:tcPr marL="4763" marR="4763" marT="4763" marB="0" anchor="ctr"/>
                </a:tc>
                <a:tc>
                  <a:txBody>
                    <a:bodyPr/>
                    <a:lstStyle/>
                    <a:p>
                      <a:pPr algn="ctr" fontAlgn="b"/>
                      <a:r>
                        <a:rPr lang="en-US" sz="1400" b="1" i="0" u="none" strike="noStrike" dirty="0">
                          <a:solidFill>
                            <a:srgbClr val="000000"/>
                          </a:solidFill>
                          <a:effectLst/>
                          <a:latin typeface="Calibri" panose="020F0502020204030204" pitchFamily="34" charset="0"/>
                        </a:rPr>
                        <a:t>Median earnings 10 years later ($/year)</a:t>
                      </a:r>
                    </a:p>
                  </a:txBody>
                  <a:tcPr marL="4763" marR="4763" marT="4763" marB="0" anchor="ctr"/>
                </a:tc>
                <a:tc>
                  <a:txBody>
                    <a:bodyPr/>
                    <a:lstStyle/>
                    <a:p>
                      <a:pPr algn="ctr" fontAlgn="b"/>
                      <a:r>
                        <a:rPr lang="en-US" sz="1600" b="1" i="0" u="none" strike="noStrike" dirty="0">
                          <a:solidFill>
                            <a:srgbClr val="000000"/>
                          </a:solidFill>
                          <a:effectLst/>
                          <a:latin typeface="Calibri" panose="020F0502020204030204" pitchFamily="34" charset="0"/>
                        </a:rPr>
                        <a:t>Earnings</a:t>
                      </a:r>
                    </a:p>
                    <a:p>
                      <a:pPr algn="ctr" fontAlgn="b"/>
                      <a:r>
                        <a:rPr lang="en-US" sz="1600" b="1" i="0" u="none" strike="noStrike" dirty="0">
                          <a:solidFill>
                            <a:srgbClr val="000000"/>
                          </a:solidFill>
                          <a:effectLst/>
                          <a:latin typeface="Calibri" panose="020F0502020204030204" pitchFamily="34" charset="0"/>
                        </a:rPr>
                        <a:t>(x in-state tuition)</a:t>
                      </a:r>
                    </a:p>
                  </a:txBody>
                  <a:tcPr marL="4763" marR="4763" marT="4763" marB="0" anchor="ctr"/>
                </a:tc>
                <a:extLst>
                  <a:ext uri="{0D108BD9-81ED-4DB2-BD59-A6C34878D82A}">
                    <a16:rowId xmlns:a16="http://schemas.microsoft.com/office/drawing/2014/main" val="2757258266"/>
                  </a:ext>
                </a:extLst>
              </a:tr>
              <a:tr h="370840">
                <a:tc>
                  <a:txBody>
                    <a:bodyPr/>
                    <a:lstStyle/>
                    <a:p>
                      <a:pPr algn="ctr" fontAlgn="b"/>
                      <a:r>
                        <a:rPr lang="en-US" sz="1600" b="1" i="0" u="none" strike="noStrike" dirty="0">
                          <a:solidFill>
                            <a:srgbClr val="000000"/>
                          </a:solidFill>
                          <a:effectLst/>
                          <a:latin typeface="Calibri" panose="020F0502020204030204" pitchFamily="34" charset="0"/>
                        </a:rPr>
                        <a:t>WY</a:t>
                      </a:r>
                    </a:p>
                  </a:txBody>
                  <a:tcPr marL="4763" marR="4763" marT="4763" marB="0" anchor="ctr"/>
                </a:tc>
                <a:tc>
                  <a:txBody>
                    <a:bodyPr/>
                    <a:lstStyle/>
                    <a:p>
                      <a:pPr algn="ctr" fontAlgn="b"/>
                      <a:r>
                        <a:rPr lang="en-US" sz="1600" b="0" i="0" u="none" strike="noStrike" dirty="0">
                          <a:solidFill>
                            <a:srgbClr val="000000"/>
                          </a:solidFill>
                          <a:effectLst/>
                          <a:latin typeface="Calibri" panose="020F0502020204030204" pitchFamily="34" charset="0"/>
                        </a:rPr>
                        <a:t>$5,400</a:t>
                      </a:r>
                    </a:p>
                  </a:txBody>
                  <a:tcPr marL="4763" marR="4763" marT="4763" marB="0" anchor="ctr"/>
                </a:tc>
                <a:tc>
                  <a:txBody>
                    <a:bodyPr/>
                    <a:lstStyle/>
                    <a:p>
                      <a:pPr algn="ctr" fontAlgn="b"/>
                      <a:r>
                        <a:rPr lang="en-US" sz="1600" b="0" i="0" u="none" strike="noStrike" dirty="0">
                          <a:solidFill>
                            <a:srgbClr val="000000"/>
                          </a:solidFill>
                          <a:effectLst/>
                          <a:latin typeface="Calibri" panose="020F0502020204030204" pitchFamily="34" charset="0"/>
                        </a:rPr>
                        <a:t>$47,900</a:t>
                      </a:r>
                    </a:p>
                  </a:txBody>
                  <a:tcPr marL="4763" marR="4763" marT="4763" marB="0" anchor="ctr"/>
                </a:tc>
                <a:tc>
                  <a:txBody>
                    <a:bodyPr/>
                    <a:lstStyle/>
                    <a:p>
                      <a:pPr algn="ctr" fontAlgn="b"/>
                      <a:r>
                        <a:rPr lang="en-US" sz="1600" b="0" i="0" u="none" strike="noStrike" dirty="0">
                          <a:solidFill>
                            <a:srgbClr val="000000"/>
                          </a:solidFill>
                          <a:effectLst/>
                          <a:latin typeface="Calibri" panose="020F0502020204030204" pitchFamily="34" charset="0"/>
                        </a:rPr>
                        <a:t>8.87</a:t>
                      </a:r>
                    </a:p>
                  </a:txBody>
                  <a:tcPr marL="4763" marR="4763" marT="4763" marB="0" anchor="ctr"/>
                </a:tc>
                <a:extLst>
                  <a:ext uri="{0D108BD9-81ED-4DB2-BD59-A6C34878D82A}">
                    <a16:rowId xmlns:a16="http://schemas.microsoft.com/office/drawing/2014/main" val="661157037"/>
                  </a:ext>
                </a:extLst>
              </a:tr>
              <a:tr h="370840">
                <a:tc>
                  <a:txBody>
                    <a:bodyPr/>
                    <a:lstStyle/>
                    <a:p>
                      <a:pPr algn="ctr" fontAlgn="b"/>
                      <a:r>
                        <a:rPr lang="en-US" sz="1600" b="1" i="0" u="none" strike="noStrike" dirty="0">
                          <a:solidFill>
                            <a:srgbClr val="000000"/>
                          </a:solidFill>
                          <a:effectLst/>
                          <a:latin typeface="Calibri" panose="020F0502020204030204" pitchFamily="34" charset="0"/>
                        </a:rPr>
                        <a:t>AK</a:t>
                      </a:r>
                    </a:p>
                  </a:txBody>
                  <a:tcPr marL="4763" marR="4763" marT="4763" marB="0" anchor="ctr"/>
                </a:tc>
                <a:tc>
                  <a:txBody>
                    <a:bodyPr/>
                    <a:lstStyle/>
                    <a:p>
                      <a:pPr algn="ctr" fontAlgn="b"/>
                      <a:r>
                        <a:rPr lang="en-US" sz="1600" b="0" i="0" u="none" strike="noStrike" dirty="0">
                          <a:solidFill>
                            <a:srgbClr val="000000"/>
                          </a:solidFill>
                          <a:effectLst/>
                          <a:latin typeface="Calibri" panose="020F0502020204030204" pitchFamily="34" charset="0"/>
                        </a:rPr>
                        <a:t>$7,443</a:t>
                      </a:r>
                    </a:p>
                  </a:txBody>
                  <a:tcPr marL="4763" marR="4763" marT="4763" marB="0" anchor="ctr"/>
                </a:tc>
                <a:tc>
                  <a:txBody>
                    <a:bodyPr/>
                    <a:lstStyle/>
                    <a:p>
                      <a:pPr algn="ctr" fontAlgn="b"/>
                      <a:r>
                        <a:rPr lang="en-US" sz="1600" b="0" i="0" u="none" strike="noStrike" dirty="0">
                          <a:solidFill>
                            <a:srgbClr val="000000"/>
                          </a:solidFill>
                          <a:effectLst/>
                          <a:latin typeface="Calibri" panose="020F0502020204030204" pitchFamily="34" charset="0"/>
                        </a:rPr>
                        <a:t>$37,500</a:t>
                      </a:r>
                    </a:p>
                  </a:txBody>
                  <a:tcPr marL="4763" marR="4763" marT="4763" marB="0" anchor="ctr"/>
                </a:tc>
                <a:tc>
                  <a:txBody>
                    <a:bodyPr/>
                    <a:lstStyle/>
                    <a:p>
                      <a:pPr algn="ctr" fontAlgn="b"/>
                      <a:r>
                        <a:rPr lang="en-US" sz="1600" b="0" i="0" u="none" strike="noStrike" dirty="0">
                          <a:solidFill>
                            <a:srgbClr val="000000"/>
                          </a:solidFill>
                          <a:effectLst/>
                          <a:latin typeface="Calibri" panose="020F0502020204030204" pitchFamily="34" charset="0"/>
                        </a:rPr>
                        <a:t>5.04</a:t>
                      </a:r>
                    </a:p>
                  </a:txBody>
                  <a:tcPr marL="4763" marR="4763" marT="4763" marB="0" anchor="ctr"/>
                </a:tc>
                <a:extLst>
                  <a:ext uri="{0D108BD9-81ED-4DB2-BD59-A6C34878D82A}">
                    <a16:rowId xmlns:a16="http://schemas.microsoft.com/office/drawing/2014/main" val="1709296175"/>
                  </a:ext>
                </a:extLst>
              </a:tr>
              <a:tr h="370840">
                <a:tc>
                  <a:txBody>
                    <a:bodyPr/>
                    <a:lstStyle/>
                    <a:p>
                      <a:pPr algn="ctr" fontAlgn="b"/>
                      <a:r>
                        <a:rPr lang="en-US" sz="1600" b="1" i="0" u="none" strike="noStrike" dirty="0">
                          <a:solidFill>
                            <a:srgbClr val="000000"/>
                          </a:solidFill>
                          <a:effectLst/>
                          <a:latin typeface="Calibri" panose="020F0502020204030204" pitchFamily="34" charset="0"/>
                        </a:rPr>
                        <a:t>NM</a:t>
                      </a:r>
                    </a:p>
                  </a:txBody>
                  <a:tcPr marL="4763" marR="4763" marT="4763" marB="0" anchor="ctr"/>
                </a:tc>
                <a:tc>
                  <a:txBody>
                    <a:bodyPr/>
                    <a:lstStyle/>
                    <a:p>
                      <a:pPr algn="ctr" fontAlgn="b"/>
                      <a:r>
                        <a:rPr lang="en-US" sz="1600" b="0" i="0" u="none" strike="noStrike" dirty="0">
                          <a:solidFill>
                            <a:srgbClr val="000000"/>
                          </a:solidFill>
                          <a:effectLst/>
                          <a:latin typeface="Calibri" panose="020F0502020204030204" pitchFamily="34" charset="0"/>
                        </a:rPr>
                        <a:t>$7,317</a:t>
                      </a:r>
                    </a:p>
                  </a:txBody>
                  <a:tcPr marL="4763" marR="4763" marT="4763" marB="0" anchor="ctr"/>
                </a:tc>
                <a:tc>
                  <a:txBody>
                    <a:bodyPr/>
                    <a:lstStyle/>
                    <a:p>
                      <a:pPr algn="ctr" fontAlgn="b"/>
                      <a:r>
                        <a:rPr lang="en-US" sz="1600" b="0" i="0" u="none" strike="noStrike" dirty="0">
                          <a:solidFill>
                            <a:srgbClr val="000000"/>
                          </a:solidFill>
                          <a:effectLst/>
                          <a:latin typeface="Calibri" panose="020F0502020204030204" pitchFamily="34" charset="0"/>
                        </a:rPr>
                        <a:t>$36,278</a:t>
                      </a:r>
                    </a:p>
                  </a:txBody>
                  <a:tcPr marL="4763" marR="4763" marT="4763" marB="0" anchor="ctr"/>
                </a:tc>
                <a:tc>
                  <a:txBody>
                    <a:bodyPr/>
                    <a:lstStyle/>
                    <a:p>
                      <a:pPr algn="ctr" fontAlgn="b"/>
                      <a:r>
                        <a:rPr lang="en-US" sz="1600" b="0" i="0" u="none" strike="noStrike" dirty="0">
                          <a:solidFill>
                            <a:srgbClr val="000000"/>
                          </a:solidFill>
                          <a:effectLst/>
                          <a:latin typeface="Calibri" panose="020F0502020204030204" pitchFamily="34" charset="0"/>
                        </a:rPr>
                        <a:t>4.96</a:t>
                      </a:r>
                    </a:p>
                  </a:txBody>
                  <a:tcPr marL="4763" marR="4763" marT="4763" marB="0" anchor="ctr"/>
                </a:tc>
                <a:extLst>
                  <a:ext uri="{0D108BD9-81ED-4DB2-BD59-A6C34878D82A}">
                    <a16:rowId xmlns:a16="http://schemas.microsoft.com/office/drawing/2014/main" val="3401978059"/>
                  </a:ext>
                </a:extLst>
              </a:tr>
              <a:tr h="370840">
                <a:tc>
                  <a:txBody>
                    <a:bodyPr/>
                    <a:lstStyle/>
                    <a:p>
                      <a:pPr algn="ctr" fontAlgn="b"/>
                      <a:r>
                        <a:rPr lang="en-US" sz="1600" b="1" i="0" u="none" strike="noStrike" dirty="0">
                          <a:solidFill>
                            <a:srgbClr val="000000"/>
                          </a:solidFill>
                          <a:effectLst/>
                          <a:latin typeface="Calibri" panose="020F0502020204030204" pitchFamily="34" charset="0"/>
                        </a:rPr>
                        <a:t>NV</a:t>
                      </a:r>
                    </a:p>
                  </a:txBody>
                  <a:tcPr marL="4763" marR="4763" marT="4763" marB="0" anchor="ctr"/>
                </a:tc>
                <a:tc>
                  <a:txBody>
                    <a:bodyPr/>
                    <a:lstStyle/>
                    <a:p>
                      <a:pPr algn="ctr" fontAlgn="b"/>
                      <a:r>
                        <a:rPr lang="en-US" sz="1600" b="0" i="0" u="none" strike="noStrike" dirty="0">
                          <a:solidFill>
                            <a:srgbClr val="000000"/>
                          </a:solidFill>
                          <a:effectLst/>
                          <a:latin typeface="Calibri" panose="020F0502020204030204" pitchFamily="34" charset="0"/>
                        </a:rPr>
                        <a:t>$8,938</a:t>
                      </a:r>
                    </a:p>
                  </a:txBody>
                  <a:tcPr marL="4763" marR="4763" marT="4763" marB="0" anchor="ctr"/>
                </a:tc>
                <a:tc>
                  <a:txBody>
                    <a:bodyPr/>
                    <a:lstStyle/>
                    <a:p>
                      <a:pPr algn="ctr" fontAlgn="b"/>
                      <a:r>
                        <a:rPr lang="en-US" sz="1600" b="0" i="0" u="none" strike="noStrike" dirty="0">
                          <a:solidFill>
                            <a:srgbClr val="000000"/>
                          </a:solidFill>
                          <a:effectLst/>
                          <a:latin typeface="Calibri" panose="020F0502020204030204" pitchFamily="34" charset="0"/>
                        </a:rPr>
                        <a:t>$40,214</a:t>
                      </a:r>
                    </a:p>
                  </a:txBody>
                  <a:tcPr marL="4763" marR="4763" marT="4763" marB="0" anchor="ctr"/>
                </a:tc>
                <a:tc>
                  <a:txBody>
                    <a:bodyPr/>
                    <a:lstStyle/>
                    <a:p>
                      <a:pPr algn="ctr" fontAlgn="b"/>
                      <a:r>
                        <a:rPr lang="en-US" sz="1600" b="0" i="0" u="none" strike="noStrike" dirty="0">
                          <a:solidFill>
                            <a:srgbClr val="000000"/>
                          </a:solidFill>
                          <a:effectLst/>
                          <a:latin typeface="Calibri" panose="020F0502020204030204" pitchFamily="34" charset="0"/>
                        </a:rPr>
                        <a:t>4.5</a:t>
                      </a:r>
                    </a:p>
                  </a:txBody>
                  <a:tcPr marL="4763" marR="4763" marT="4763" marB="0" anchor="ctr"/>
                </a:tc>
                <a:extLst>
                  <a:ext uri="{0D108BD9-81ED-4DB2-BD59-A6C34878D82A}">
                    <a16:rowId xmlns:a16="http://schemas.microsoft.com/office/drawing/2014/main" val="2525582061"/>
                  </a:ext>
                </a:extLst>
              </a:tr>
              <a:tr h="370840">
                <a:tc>
                  <a:txBody>
                    <a:bodyPr/>
                    <a:lstStyle/>
                    <a:p>
                      <a:pPr algn="ctr" fontAlgn="b"/>
                      <a:r>
                        <a:rPr lang="en-US" sz="1600" b="1" i="0" u="none" strike="noStrike" dirty="0">
                          <a:solidFill>
                            <a:srgbClr val="000000"/>
                          </a:solidFill>
                          <a:effectLst/>
                          <a:latin typeface="Calibri" panose="020F0502020204030204" pitchFamily="34" charset="0"/>
                        </a:rPr>
                        <a:t>ND</a:t>
                      </a:r>
                    </a:p>
                  </a:txBody>
                  <a:tcPr marL="4763" marR="4763" marT="4763" marB="0" anchor="ctr"/>
                </a:tc>
                <a:tc>
                  <a:txBody>
                    <a:bodyPr/>
                    <a:lstStyle/>
                    <a:p>
                      <a:pPr algn="ctr" fontAlgn="b"/>
                      <a:r>
                        <a:rPr lang="en-US" sz="1600" b="0" i="0" u="none" strike="noStrike" dirty="0">
                          <a:solidFill>
                            <a:srgbClr val="000000"/>
                          </a:solidFill>
                          <a:effectLst/>
                          <a:latin typeface="Calibri" panose="020F0502020204030204" pitchFamily="34" charset="0"/>
                        </a:rPr>
                        <a:t>$9,456</a:t>
                      </a:r>
                    </a:p>
                  </a:txBody>
                  <a:tcPr marL="4763" marR="4763" marT="4763" marB="0" anchor="ctr"/>
                </a:tc>
                <a:tc>
                  <a:txBody>
                    <a:bodyPr/>
                    <a:lstStyle/>
                    <a:p>
                      <a:pPr algn="ctr" fontAlgn="b"/>
                      <a:r>
                        <a:rPr lang="en-US" sz="1600" b="0" i="0" u="none" strike="noStrike" dirty="0">
                          <a:solidFill>
                            <a:srgbClr val="000000"/>
                          </a:solidFill>
                          <a:effectLst/>
                          <a:latin typeface="Calibri" panose="020F0502020204030204" pitchFamily="34" charset="0"/>
                        </a:rPr>
                        <a:t>$35,350</a:t>
                      </a:r>
                    </a:p>
                  </a:txBody>
                  <a:tcPr marL="4763" marR="4763" marT="4763" marB="0" anchor="ctr"/>
                </a:tc>
                <a:tc>
                  <a:txBody>
                    <a:bodyPr/>
                    <a:lstStyle/>
                    <a:p>
                      <a:pPr algn="ctr" fontAlgn="b"/>
                      <a:r>
                        <a:rPr lang="en-US" sz="1600" b="0" i="0" u="none" strike="noStrike" dirty="0">
                          <a:solidFill>
                            <a:srgbClr val="000000"/>
                          </a:solidFill>
                          <a:effectLst/>
                          <a:latin typeface="Calibri" panose="020F0502020204030204" pitchFamily="34" charset="0"/>
                        </a:rPr>
                        <a:t>3.74</a:t>
                      </a:r>
                    </a:p>
                  </a:txBody>
                  <a:tcPr marL="4763" marR="4763" marT="4763" marB="0" anchor="ctr"/>
                </a:tc>
                <a:extLst>
                  <a:ext uri="{0D108BD9-81ED-4DB2-BD59-A6C34878D82A}">
                    <a16:rowId xmlns:a16="http://schemas.microsoft.com/office/drawing/2014/main" val="2074443461"/>
                  </a:ext>
                </a:extLst>
              </a:tr>
            </a:tbl>
          </a:graphicData>
        </a:graphic>
      </p:graphicFrame>
      <p:sp>
        <p:nvSpPr>
          <p:cNvPr id="38" name="TextBox 37">
            <a:extLst>
              <a:ext uri="{FF2B5EF4-FFF2-40B4-BE49-F238E27FC236}">
                <a16:creationId xmlns:a16="http://schemas.microsoft.com/office/drawing/2014/main" id="{77E24425-6D78-4C14-B116-C2B2DE4A7283}"/>
              </a:ext>
            </a:extLst>
          </p:cNvPr>
          <p:cNvSpPr txBox="1"/>
          <p:nvPr/>
        </p:nvSpPr>
        <p:spPr>
          <a:xfrm>
            <a:off x="7830066" y="2364620"/>
            <a:ext cx="3025239" cy="369332"/>
          </a:xfrm>
          <a:prstGeom prst="rect">
            <a:avLst/>
          </a:prstGeom>
          <a:noFill/>
        </p:spPr>
        <p:txBody>
          <a:bodyPr wrap="square" rtlCol="0">
            <a:spAutoFit/>
          </a:bodyPr>
          <a:lstStyle/>
          <a:p>
            <a:r>
              <a:rPr lang="en-US" dirty="0"/>
              <a:t>Top 5 states:</a:t>
            </a:r>
          </a:p>
        </p:txBody>
      </p:sp>
    </p:spTree>
    <p:extLst>
      <p:ext uri="{BB962C8B-B14F-4D97-AF65-F5344CB8AC3E}">
        <p14:creationId xmlns:p14="http://schemas.microsoft.com/office/powerpoint/2010/main" val="3578658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763343D-F0DF-452A-B364-BEE7DDFEF4C5}"/>
              </a:ext>
            </a:extLst>
          </p:cNvPr>
          <p:cNvSpPr>
            <a:spLocks noGrp="1"/>
          </p:cNvSpPr>
          <p:nvPr>
            <p:ph type="title"/>
          </p:nvPr>
        </p:nvSpPr>
        <p:spPr>
          <a:xfrm>
            <a:off x="492370" y="605896"/>
            <a:ext cx="3084844" cy="5646208"/>
          </a:xfrm>
        </p:spPr>
        <p:txBody>
          <a:bodyPr anchor="ctr">
            <a:normAutofit/>
          </a:bodyPr>
          <a:lstStyle/>
          <a:p>
            <a:r>
              <a:rPr lang="en-US" sz="3600" u="sng" dirty="0">
                <a:solidFill>
                  <a:srgbClr val="FFFFFF"/>
                </a:solidFill>
              </a:rPr>
              <a:t>Question 2</a:t>
            </a:r>
            <a:r>
              <a:rPr lang="en-US" sz="3600" dirty="0">
                <a:solidFill>
                  <a:srgbClr val="FFFFFF"/>
                </a:solidFill>
              </a:rPr>
              <a:t> –</a:t>
            </a:r>
            <a:br>
              <a:rPr lang="en-US" sz="3600" dirty="0">
                <a:solidFill>
                  <a:srgbClr val="FFFFFF"/>
                </a:solidFill>
              </a:rPr>
            </a:br>
            <a:r>
              <a:rPr lang="en-US" sz="3600" dirty="0">
                <a:solidFill>
                  <a:srgbClr val="FFFFFF"/>
                </a:solidFill>
              </a:rPr>
              <a:t>SAT and Tuition</a:t>
            </a:r>
            <a:br>
              <a:rPr lang="en-US" sz="3600" dirty="0">
                <a:solidFill>
                  <a:srgbClr val="FFFFFF"/>
                </a:solidFill>
              </a:rPr>
            </a:br>
            <a:r>
              <a:rPr lang="en-US" sz="3600" dirty="0">
                <a:solidFill>
                  <a:srgbClr val="FFFFFF"/>
                </a:solidFill>
              </a:rPr>
              <a:t>Relation</a:t>
            </a: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C4647E92-F740-44A9-BDE1-379CBB34C0BE}"/>
              </a:ext>
            </a:extLst>
          </p:cNvPr>
          <p:cNvSpPr>
            <a:spLocks noGrp="1"/>
          </p:cNvSpPr>
          <p:nvPr>
            <p:ph idx="1"/>
          </p:nvPr>
        </p:nvSpPr>
        <p:spPr>
          <a:xfrm>
            <a:off x="4742016" y="605896"/>
            <a:ext cx="6413663" cy="5646208"/>
          </a:xfrm>
        </p:spPr>
        <p:txBody>
          <a:bodyPr anchor="ctr">
            <a:normAutofit/>
          </a:bodyPr>
          <a:lstStyle/>
          <a:p>
            <a:r>
              <a:rPr lang="en-US" sz="2400" dirty="0"/>
              <a:t>How does your SAT score relate to cost of tuition based on school type.</a:t>
            </a:r>
          </a:p>
          <a:p>
            <a:r>
              <a:rPr lang="en-US" sz="2400" dirty="0"/>
              <a:t>Can getting a good SAT score help you with your tuition making it a good deal?</a:t>
            </a:r>
          </a:p>
          <a:p>
            <a:pPr lvl="1"/>
            <a:r>
              <a:rPr lang="en-US" sz="2000" dirty="0"/>
              <a:t>How well does SAT score correlate to future tuition cost </a:t>
            </a:r>
            <a:r>
              <a:rPr lang="en-US" dirty="0"/>
              <a:t>?</a:t>
            </a:r>
          </a:p>
          <a:p>
            <a:endParaRPr lang="en-US" dirty="0"/>
          </a:p>
        </p:txBody>
      </p:sp>
    </p:spTree>
    <p:extLst>
      <p:ext uri="{BB962C8B-B14F-4D97-AF65-F5344CB8AC3E}">
        <p14:creationId xmlns:p14="http://schemas.microsoft.com/office/powerpoint/2010/main" val="1329653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3343D-F0DF-452A-B364-BEE7DDFEF4C5}"/>
              </a:ext>
            </a:extLst>
          </p:cNvPr>
          <p:cNvSpPr>
            <a:spLocks noGrp="1"/>
          </p:cNvSpPr>
          <p:nvPr>
            <p:ph type="title"/>
          </p:nvPr>
        </p:nvSpPr>
        <p:spPr/>
        <p:txBody>
          <a:bodyPr/>
          <a:lstStyle/>
          <a:p>
            <a:r>
              <a:rPr lang="en-US" dirty="0"/>
              <a:t>SAT Scores as a Function of Tuition out</a:t>
            </a:r>
          </a:p>
        </p:txBody>
      </p:sp>
      <p:sp>
        <p:nvSpPr>
          <p:cNvPr id="3" name="Content Placeholder 2">
            <a:extLst>
              <a:ext uri="{FF2B5EF4-FFF2-40B4-BE49-F238E27FC236}">
                <a16:creationId xmlns:a16="http://schemas.microsoft.com/office/drawing/2014/main" id="{C4647E92-F740-44A9-BDE1-379CBB34C0BE}"/>
              </a:ext>
            </a:extLst>
          </p:cNvPr>
          <p:cNvSpPr>
            <a:spLocks noGrp="1"/>
          </p:cNvSpPr>
          <p:nvPr>
            <p:ph idx="1"/>
          </p:nvPr>
        </p:nvSpPr>
        <p:spPr>
          <a:xfrm>
            <a:off x="6889630" y="1851804"/>
            <a:ext cx="4464170" cy="4325159"/>
          </a:xfrm>
        </p:spPr>
        <p:txBody>
          <a:bodyPr>
            <a:normAutofit/>
          </a:bodyPr>
          <a:lstStyle/>
          <a:p>
            <a:r>
              <a:rPr lang="en-US" dirty="0"/>
              <a:t>Number of schools: 1212</a:t>
            </a:r>
          </a:p>
          <a:p>
            <a:r>
              <a:rPr lang="en-US" dirty="0"/>
              <a:t>Schools that:</a:t>
            </a:r>
          </a:p>
          <a:p>
            <a:pPr lvl="1"/>
            <a:r>
              <a:rPr lang="en-US" dirty="0"/>
              <a:t>Are primarily 4-year programs</a:t>
            </a:r>
          </a:p>
          <a:p>
            <a:pPr lvl="1"/>
            <a:r>
              <a:rPr lang="en-US" dirty="0"/>
              <a:t>Are not online-only </a:t>
            </a:r>
          </a:p>
          <a:p>
            <a:pPr lvl="1"/>
            <a:r>
              <a:rPr lang="en-US" dirty="0"/>
              <a:t>Have more than 100 students</a:t>
            </a:r>
          </a:p>
          <a:p>
            <a:r>
              <a:rPr lang="en-US" dirty="0"/>
              <a:t>SAT score:</a:t>
            </a:r>
          </a:p>
          <a:p>
            <a:pPr lvl="1"/>
            <a:r>
              <a:rPr lang="en-US" dirty="0"/>
              <a:t>Total SAT scores of math and reading</a:t>
            </a:r>
          </a:p>
          <a:p>
            <a:pPr marL="201168" lvl="1" indent="0">
              <a:buNone/>
            </a:pPr>
            <a:r>
              <a:rPr lang="en-US" dirty="0"/>
              <a:t>Tuition data: 2018</a:t>
            </a:r>
          </a:p>
          <a:p>
            <a:pPr marL="201168" lvl="1" indent="0">
              <a:buNone/>
            </a:pPr>
            <a:r>
              <a:rPr lang="en-US" dirty="0"/>
              <a:t>SAT Scores data:2018</a:t>
            </a:r>
          </a:p>
        </p:txBody>
      </p:sp>
      <p:pic>
        <p:nvPicPr>
          <p:cNvPr id="9" name="Picture 8">
            <a:extLst>
              <a:ext uri="{FF2B5EF4-FFF2-40B4-BE49-F238E27FC236}">
                <a16:creationId xmlns:a16="http://schemas.microsoft.com/office/drawing/2014/main" id="{42E9D0D5-2FE2-42D1-97BA-0F8FDB9EC2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873" y="1851803"/>
            <a:ext cx="6613757" cy="4439604"/>
          </a:xfrm>
          <a:prstGeom prst="rect">
            <a:avLst/>
          </a:prstGeom>
        </p:spPr>
      </p:pic>
    </p:spTree>
    <p:extLst>
      <p:ext uri="{BB962C8B-B14F-4D97-AF65-F5344CB8AC3E}">
        <p14:creationId xmlns:p14="http://schemas.microsoft.com/office/powerpoint/2010/main" val="17926727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3343D-F0DF-452A-B364-BEE7DDFEF4C5}"/>
              </a:ext>
            </a:extLst>
          </p:cNvPr>
          <p:cNvSpPr>
            <a:spLocks noGrp="1"/>
          </p:cNvSpPr>
          <p:nvPr>
            <p:ph type="title"/>
          </p:nvPr>
        </p:nvSpPr>
        <p:spPr/>
        <p:txBody>
          <a:bodyPr/>
          <a:lstStyle/>
          <a:p>
            <a:r>
              <a:rPr lang="en-US" dirty="0"/>
              <a:t>SAT Scores as a Function of Tuition out</a:t>
            </a:r>
          </a:p>
        </p:txBody>
      </p:sp>
      <p:sp>
        <p:nvSpPr>
          <p:cNvPr id="3" name="Content Placeholder 2">
            <a:extLst>
              <a:ext uri="{FF2B5EF4-FFF2-40B4-BE49-F238E27FC236}">
                <a16:creationId xmlns:a16="http://schemas.microsoft.com/office/drawing/2014/main" id="{C4647E92-F740-44A9-BDE1-379CBB34C0BE}"/>
              </a:ext>
            </a:extLst>
          </p:cNvPr>
          <p:cNvSpPr>
            <a:spLocks noGrp="1"/>
          </p:cNvSpPr>
          <p:nvPr>
            <p:ph idx="1"/>
          </p:nvPr>
        </p:nvSpPr>
        <p:spPr>
          <a:xfrm>
            <a:off x="7004482" y="1851803"/>
            <a:ext cx="4349318" cy="3954194"/>
          </a:xfrm>
        </p:spPr>
        <p:txBody>
          <a:bodyPr>
            <a:normAutofit/>
          </a:bodyPr>
          <a:lstStyle/>
          <a:p>
            <a:r>
              <a:rPr lang="en-US" dirty="0"/>
              <a:t>Number of schools: 1212</a:t>
            </a:r>
          </a:p>
          <a:p>
            <a:r>
              <a:rPr lang="en-US" dirty="0"/>
              <a:t>Conclusion: </a:t>
            </a:r>
          </a:p>
          <a:p>
            <a:pPr marL="0" indent="0">
              <a:buNone/>
            </a:pPr>
            <a:r>
              <a:rPr lang="en-US" dirty="0"/>
              <a:t>As the correlation is 0.67 the SAT scores    are moderately corelated to the  out of    state tuition </a:t>
            </a:r>
          </a:p>
          <a:p>
            <a:pPr marL="0" indent="0">
              <a:buNone/>
            </a:pPr>
            <a:r>
              <a:rPr lang="en-US" sz="1600" i="0" dirty="0">
                <a:solidFill>
                  <a:srgbClr val="202122"/>
                </a:solidFill>
                <a:effectLst/>
                <a:latin typeface="Arial" panose="020B0604020202020204" pitchFamily="34" charset="0"/>
              </a:rPr>
              <a:t>Pearson correlation coefficient</a:t>
            </a:r>
          </a:p>
          <a:p>
            <a:pPr marL="0" indent="0">
              <a:buNone/>
            </a:pPr>
            <a:r>
              <a:rPr lang="en-US" sz="1400" i="0" dirty="0">
                <a:solidFill>
                  <a:srgbClr val="202122"/>
                </a:solidFill>
                <a:effectLst/>
                <a:latin typeface="Arial" panose="020B0604020202020204" pitchFamily="34" charset="0"/>
              </a:rPr>
              <a:t>Pearson’s </a:t>
            </a:r>
            <a:r>
              <a:rPr lang="en-US" sz="1400" i="1" dirty="0">
                <a:solidFill>
                  <a:srgbClr val="202122"/>
                </a:solidFill>
                <a:effectLst/>
                <a:latin typeface="Arial" panose="020B0604020202020204" pitchFamily="34" charset="0"/>
              </a:rPr>
              <a:t>r</a:t>
            </a:r>
            <a:r>
              <a:rPr lang="en-US" sz="1600" i="1" dirty="0">
                <a:solidFill>
                  <a:srgbClr val="202122"/>
                </a:solidFill>
                <a:effectLst/>
                <a:latin typeface="Arial" panose="020B0604020202020204" pitchFamily="34" charset="0"/>
              </a:rPr>
              <a:t> = 0.67</a:t>
            </a:r>
          </a:p>
          <a:p>
            <a:pPr marL="0" indent="0">
              <a:buNone/>
            </a:pPr>
            <a:r>
              <a:rPr lang="en-US" sz="1600" dirty="0">
                <a:solidFill>
                  <a:srgbClr val="202122"/>
                </a:solidFill>
                <a:effectLst/>
                <a:latin typeface="Arial" panose="020B0604020202020204" pitchFamily="34" charset="0"/>
              </a:rPr>
              <a:t>Regression Equation: Y</a:t>
            </a:r>
          </a:p>
          <a:p>
            <a:pPr marL="0" indent="0">
              <a:buNone/>
            </a:pPr>
            <a:endParaRPr lang="en-US" sz="1600" dirty="0"/>
          </a:p>
        </p:txBody>
      </p:sp>
      <p:pic>
        <p:nvPicPr>
          <p:cNvPr id="9" name="Picture 8">
            <a:extLst>
              <a:ext uri="{FF2B5EF4-FFF2-40B4-BE49-F238E27FC236}">
                <a16:creationId xmlns:a16="http://schemas.microsoft.com/office/drawing/2014/main" id="{42E9D0D5-2FE2-42D1-97BA-0F8FDB9EC2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873" y="1851803"/>
            <a:ext cx="6613757" cy="4439604"/>
          </a:xfrm>
          <a:prstGeom prst="rect">
            <a:avLst/>
          </a:prstGeom>
        </p:spPr>
      </p:pic>
    </p:spTree>
    <p:extLst>
      <p:ext uri="{BB962C8B-B14F-4D97-AF65-F5344CB8AC3E}">
        <p14:creationId xmlns:p14="http://schemas.microsoft.com/office/powerpoint/2010/main" val="27088179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3343D-F0DF-452A-B364-BEE7DDFEF4C5}"/>
              </a:ext>
            </a:extLst>
          </p:cNvPr>
          <p:cNvSpPr>
            <a:spLocks noGrp="1"/>
          </p:cNvSpPr>
          <p:nvPr>
            <p:ph type="title"/>
          </p:nvPr>
        </p:nvSpPr>
        <p:spPr/>
        <p:txBody>
          <a:bodyPr/>
          <a:lstStyle/>
          <a:p>
            <a:r>
              <a:rPr lang="en-US" dirty="0"/>
              <a:t>SAT Scores as a Function of Tuition in</a:t>
            </a:r>
          </a:p>
        </p:txBody>
      </p:sp>
      <p:sp>
        <p:nvSpPr>
          <p:cNvPr id="3" name="Content Placeholder 2">
            <a:extLst>
              <a:ext uri="{FF2B5EF4-FFF2-40B4-BE49-F238E27FC236}">
                <a16:creationId xmlns:a16="http://schemas.microsoft.com/office/drawing/2014/main" id="{C4647E92-F740-44A9-BDE1-379CBB34C0BE}"/>
              </a:ext>
            </a:extLst>
          </p:cNvPr>
          <p:cNvSpPr>
            <a:spLocks noGrp="1"/>
          </p:cNvSpPr>
          <p:nvPr>
            <p:ph idx="1"/>
          </p:nvPr>
        </p:nvSpPr>
        <p:spPr>
          <a:xfrm>
            <a:off x="6889630" y="1851804"/>
            <a:ext cx="4464170" cy="4325159"/>
          </a:xfrm>
        </p:spPr>
        <p:txBody>
          <a:bodyPr>
            <a:normAutofit/>
          </a:bodyPr>
          <a:lstStyle/>
          <a:p>
            <a:r>
              <a:rPr lang="en-US" dirty="0"/>
              <a:t>Number of schools: 1212</a:t>
            </a:r>
          </a:p>
          <a:p>
            <a:r>
              <a:rPr lang="en-US" dirty="0"/>
              <a:t>Schools that:</a:t>
            </a:r>
          </a:p>
          <a:p>
            <a:pPr lvl="1"/>
            <a:r>
              <a:rPr lang="en-US" dirty="0"/>
              <a:t>Are primarily 4-year programs</a:t>
            </a:r>
          </a:p>
          <a:p>
            <a:pPr lvl="1"/>
            <a:r>
              <a:rPr lang="en-US" dirty="0"/>
              <a:t>Are not online-only </a:t>
            </a:r>
          </a:p>
          <a:p>
            <a:pPr lvl="1"/>
            <a:r>
              <a:rPr lang="en-US" dirty="0"/>
              <a:t>Have more than 100 students</a:t>
            </a:r>
          </a:p>
          <a:p>
            <a:r>
              <a:rPr lang="en-US" dirty="0"/>
              <a:t>SAT score:</a:t>
            </a:r>
          </a:p>
          <a:p>
            <a:pPr lvl="1"/>
            <a:r>
              <a:rPr lang="en-US" dirty="0"/>
              <a:t>Total SAT scores of math and reading</a:t>
            </a:r>
          </a:p>
          <a:p>
            <a:pPr marL="201168" lvl="1" indent="0">
              <a:buNone/>
            </a:pPr>
            <a:r>
              <a:rPr lang="en-US" dirty="0"/>
              <a:t>Tuition data: 2018</a:t>
            </a:r>
          </a:p>
          <a:p>
            <a:pPr marL="201168" lvl="1" indent="0">
              <a:buNone/>
            </a:pPr>
            <a:r>
              <a:rPr lang="en-US" dirty="0"/>
              <a:t>SAT Scores data:2018</a:t>
            </a:r>
          </a:p>
        </p:txBody>
      </p:sp>
      <p:pic>
        <p:nvPicPr>
          <p:cNvPr id="8" name="Picture 7">
            <a:extLst>
              <a:ext uri="{FF2B5EF4-FFF2-40B4-BE49-F238E27FC236}">
                <a16:creationId xmlns:a16="http://schemas.microsoft.com/office/drawing/2014/main" id="{B53E6E32-7961-461F-8306-AEC7CB90A3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308" y="1851804"/>
            <a:ext cx="6714551" cy="4469097"/>
          </a:xfrm>
          <a:prstGeom prst="rect">
            <a:avLst/>
          </a:prstGeom>
        </p:spPr>
      </p:pic>
    </p:spTree>
    <p:extLst>
      <p:ext uri="{BB962C8B-B14F-4D97-AF65-F5344CB8AC3E}">
        <p14:creationId xmlns:p14="http://schemas.microsoft.com/office/powerpoint/2010/main" val="10201630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3343D-F0DF-452A-B364-BEE7DDFEF4C5}"/>
              </a:ext>
            </a:extLst>
          </p:cNvPr>
          <p:cNvSpPr>
            <a:spLocks noGrp="1"/>
          </p:cNvSpPr>
          <p:nvPr>
            <p:ph type="title"/>
          </p:nvPr>
        </p:nvSpPr>
        <p:spPr/>
        <p:txBody>
          <a:bodyPr/>
          <a:lstStyle/>
          <a:p>
            <a:r>
              <a:rPr lang="en-US" dirty="0"/>
              <a:t>SAT Scores as a Function of Tuition in</a:t>
            </a:r>
          </a:p>
        </p:txBody>
      </p:sp>
      <p:sp>
        <p:nvSpPr>
          <p:cNvPr id="3" name="Content Placeholder 2">
            <a:extLst>
              <a:ext uri="{FF2B5EF4-FFF2-40B4-BE49-F238E27FC236}">
                <a16:creationId xmlns:a16="http://schemas.microsoft.com/office/drawing/2014/main" id="{C4647E92-F740-44A9-BDE1-379CBB34C0BE}"/>
              </a:ext>
            </a:extLst>
          </p:cNvPr>
          <p:cNvSpPr>
            <a:spLocks noGrp="1"/>
          </p:cNvSpPr>
          <p:nvPr>
            <p:ph idx="1"/>
          </p:nvPr>
        </p:nvSpPr>
        <p:spPr>
          <a:xfrm>
            <a:off x="6889630" y="1851804"/>
            <a:ext cx="4464170" cy="4325159"/>
          </a:xfrm>
        </p:spPr>
        <p:txBody>
          <a:bodyPr>
            <a:normAutofit/>
          </a:bodyPr>
          <a:lstStyle/>
          <a:p>
            <a:r>
              <a:rPr lang="en-US" dirty="0"/>
              <a:t>Number of schools: 1212</a:t>
            </a:r>
          </a:p>
          <a:p>
            <a:pPr marL="0" indent="0">
              <a:buNone/>
            </a:pPr>
            <a:r>
              <a:rPr lang="en-US" dirty="0"/>
              <a:t>Conclusion: </a:t>
            </a:r>
          </a:p>
          <a:p>
            <a:pPr marL="0" indent="0">
              <a:buNone/>
            </a:pPr>
            <a:r>
              <a:rPr lang="en-US" dirty="0"/>
              <a:t>As the correlation is 0.48 the SAT scores    are weakly corelated to the in state tuition </a:t>
            </a:r>
          </a:p>
          <a:p>
            <a:pPr marL="0" indent="0">
              <a:buNone/>
            </a:pPr>
            <a:r>
              <a:rPr lang="en-US" sz="1600" i="0" dirty="0">
                <a:solidFill>
                  <a:srgbClr val="202122"/>
                </a:solidFill>
                <a:effectLst/>
                <a:latin typeface="Arial" panose="020B0604020202020204" pitchFamily="34" charset="0"/>
              </a:rPr>
              <a:t>Pearson correlation coefficient</a:t>
            </a:r>
          </a:p>
          <a:p>
            <a:pPr marL="0" indent="0">
              <a:buNone/>
            </a:pPr>
            <a:r>
              <a:rPr lang="en-US" sz="1400" i="0" dirty="0">
                <a:solidFill>
                  <a:srgbClr val="202122"/>
                </a:solidFill>
                <a:effectLst/>
                <a:latin typeface="Arial" panose="020B0604020202020204" pitchFamily="34" charset="0"/>
              </a:rPr>
              <a:t>Pearson’s </a:t>
            </a:r>
            <a:r>
              <a:rPr lang="en-US" sz="1400" i="1" dirty="0">
                <a:solidFill>
                  <a:srgbClr val="202122"/>
                </a:solidFill>
                <a:effectLst/>
                <a:latin typeface="Arial" panose="020B0604020202020204" pitchFamily="34" charset="0"/>
              </a:rPr>
              <a:t>r</a:t>
            </a:r>
            <a:r>
              <a:rPr lang="en-US" sz="1600" i="1" dirty="0">
                <a:solidFill>
                  <a:srgbClr val="202122"/>
                </a:solidFill>
                <a:effectLst/>
                <a:latin typeface="Arial" panose="020B0604020202020204" pitchFamily="34" charset="0"/>
              </a:rPr>
              <a:t> = 0.48</a:t>
            </a:r>
          </a:p>
          <a:p>
            <a:pPr marL="0" indent="0">
              <a:buNone/>
            </a:pPr>
            <a:r>
              <a:rPr lang="en-US" sz="1600" dirty="0">
                <a:solidFill>
                  <a:srgbClr val="202122"/>
                </a:solidFill>
                <a:effectLst/>
                <a:latin typeface="Arial" panose="020B0604020202020204" pitchFamily="34" charset="0"/>
              </a:rPr>
              <a:t>Regression Equation: Y</a:t>
            </a:r>
          </a:p>
        </p:txBody>
      </p:sp>
      <p:pic>
        <p:nvPicPr>
          <p:cNvPr id="8" name="Picture 7">
            <a:extLst>
              <a:ext uri="{FF2B5EF4-FFF2-40B4-BE49-F238E27FC236}">
                <a16:creationId xmlns:a16="http://schemas.microsoft.com/office/drawing/2014/main" id="{B53E6E32-7961-461F-8306-AEC7CB90A3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308" y="1851804"/>
            <a:ext cx="6714551" cy="4469097"/>
          </a:xfrm>
          <a:prstGeom prst="rect">
            <a:avLst/>
          </a:prstGeom>
        </p:spPr>
      </p:pic>
    </p:spTree>
    <p:extLst>
      <p:ext uri="{BB962C8B-B14F-4D97-AF65-F5344CB8AC3E}">
        <p14:creationId xmlns:p14="http://schemas.microsoft.com/office/powerpoint/2010/main" val="3517621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763343D-F0DF-452A-B364-BEE7DDFEF4C5}"/>
              </a:ext>
            </a:extLst>
          </p:cNvPr>
          <p:cNvSpPr>
            <a:spLocks noGrp="1"/>
          </p:cNvSpPr>
          <p:nvPr>
            <p:ph type="title"/>
          </p:nvPr>
        </p:nvSpPr>
        <p:spPr>
          <a:xfrm>
            <a:off x="492370" y="605896"/>
            <a:ext cx="3084844" cy="5646208"/>
          </a:xfrm>
        </p:spPr>
        <p:txBody>
          <a:bodyPr anchor="ctr">
            <a:normAutofit/>
          </a:bodyPr>
          <a:lstStyle/>
          <a:p>
            <a:pPr lvl="0"/>
            <a:r>
              <a:rPr lang="en-US" sz="3600" u="sng">
                <a:solidFill>
                  <a:srgbClr val="FFFFFF"/>
                </a:solidFill>
              </a:rPr>
              <a:t>Question 3</a:t>
            </a:r>
            <a:r>
              <a:rPr lang="en-US" sz="3600">
                <a:solidFill>
                  <a:srgbClr val="FFFFFF"/>
                </a:solidFill>
              </a:rPr>
              <a:t> – How does school size affect future earnings?</a:t>
            </a: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C4647E92-F740-44A9-BDE1-379CBB34C0BE}"/>
              </a:ext>
            </a:extLst>
          </p:cNvPr>
          <p:cNvSpPr>
            <a:spLocks noGrp="1"/>
          </p:cNvSpPr>
          <p:nvPr>
            <p:ph idx="1"/>
          </p:nvPr>
        </p:nvSpPr>
        <p:spPr>
          <a:xfrm>
            <a:off x="4742016" y="605896"/>
            <a:ext cx="6413663" cy="5646208"/>
          </a:xfrm>
        </p:spPr>
        <p:txBody>
          <a:bodyPr anchor="ctr">
            <a:normAutofit/>
          </a:bodyPr>
          <a:lstStyle/>
          <a:p>
            <a:r>
              <a:rPr lang="en-US" sz="2800" dirty="0"/>
              <a:t>Why does the size of the school matter?</a:t>
            </a:r>
          </a:p>
          <a:p>
            <a:pPr lvl="1"/>
            <a:r>
              <a:rPr lang="en-US" sz="2400" dirty="0"/>
              <a:t>Is there a benefit from going to a school with less students?</a:t>
            </a:r>
          </a:p>
          <a:p>
            <a:endParaRPr lang="en-US" dirty="0"/>
          </a:p>
        </p:txBody>
      </p:sp>
    </p:spTree>
    <p:extLst>
      <p:ext uri="{BB962C8B-B14F-4D97-AF65-F5344CB8AC3E}">
        <p14:creationId xmlns:p14="http://schemas.microsoft.com/office/powerpoint/2010/main" val="4350223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Future Earnings as a Function of School Size</a:t>
            </a:r>
          </a:p>
        </p:txBody>
      </p:sp>
      <p:sp>
        <p:nvSpPr>
          <p:cNvPr id="3" name="Content Placeholder 2"/>
          <p:cNvSpPr>
            <a:spLocks noGrp="1"/>
          </p:cNvSpPr>
          <p:nvPr>
            <p:ph idx="1"/>
          </p:nvPr>
        </p:nvSpPr>
        <p:spPr>
          <a:xfrm>
            <a:off x="535806" y="1862668"/>
            <a:ext cx="3621197" cy="4023360"/>
          </a:xfrm>
        </p:spPr>
        <p:txBody>
          <a:bodyPr/>
          <a:lstStyle/>
          <a:p>
            <a:r>
              <a:rPr lang="en-US" dirty="0"/>
              <a:t>2703 Schools in total</a:t>
            </a:r>
          </a:p>
          <a:p>
            <a:r>
              <a:rPr lang="en-US" dirty="0"/>
              <a:t>School size:</a:t>
            </a:r>
          </a:p>
          <a:p>
            <a:pPr lvl="1">
              <a:buClr>
                <a:srgbClr val="E48312"/>
              </a:buClr>
            </a:pPr>
            <a:r>
              <a:rPr lang="en-US" dirty="0">
                <a:solidFill>
                  <a:srgbClr val="000000">
                    <a:lumMod val="75000"/>
                    <a:lumOff val="25000"/>
                  </a:srgbClr>
                </a:solidFill>
              </a:rPr>
              <a:t>Amount of students that attended that school for the school year of 2018</a:t>
            </a:r>
            <a:endParaRPr lang="en-US" dirty="0"/>
          </a:p>
          <a:p>
            <a:r>
              <a:rPr lang="en-US" dirty="0"/>
              <a:t>Earnings after 10 years</a:t>
            </a:r>
          </a:p>
          <a:p>
            <a:pPr lvl="1">
              <a:buClr>
                <a:srgbClr val="E48312"/>
              </a:buClr>
            </a:pPr>
            <a:r>
              <a:rPr lang="en-US" dirty="0">
                <a:solidFill>
                  <a:srgbClr val="000000">
                    <a:lumMod val="75000"/>
                    <a:lumOff val="25000"/>
                  </a:srgbClr>
                </a:solidFill>
              </a:rPr>
              <a:t>Mean yearly salary of </a:t>
            </a:r>
            <a:r>
              <a:rPr lang="en-US" dirty="0" err="1">
                <a:solidFill>
                  <a:srgbClr val="000000">
                    <a:lumMod val="75000"/>
                    <a:lumOff val="25000"/>
                  </a:srgbClr>
                </a:solidFill>
              </a:rPr>
              <a:t>alumnis</a:t>
            </a:r>
            <a:r>
              <a:rPr lang="en-US" dirty="0">
                <a:solidFill>
                  <a:srgbClr val="000000">
                    <a:lumMod val="75000"/>
                    <a:lumOff val="25000"/>
                  </a:srgbClr>
                </a:solidFill>
              </a:rPr>
              <a:t> 10 years after they attended the given university</a:t>
            </a:r>
          </a:p>
          <a:p>
            <a:endParaRPr lang="en-US" dirty="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8321" y="1845734"/>
            <a:ext cx="7124413" cy="4131734"/>
          </a:xfrm>
          <a:prstGeom prst="rect">
            <a:avLst/>
          </a:prstGeom>
        </p:spPr>
      </p:pic>
    </p:spTree>
    <p:extLst>
      <p:ext uri="{BB962C8B-B14F-4D97-AF65-F5344CB8AC3E}">
        <p14:creationId xmlns:p14="http://schemas.microsoft.com/office/powerpoint/2010/main" val="7182278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3343D-F0DF-452A-B364-BEE7DDFEF4C5}"/>
              </a:ext>
            </a:extLst>
          </p:cNvPr>
          <p:cNvSpPr>
            <a:spLocks noGrp="1"/>
          </p:cNvSpPr>
          <p:nvPr>
            <p:ph type="title"/>
          </p:nvPr>
        </p:nvSpPr>
        <p:spPr/>
        <p:txBody>
          <a:bodyPr/>
          <a:lstStyle/>
          <a:p>
            <a:pPr algn="ctr"/>
            <a:r>
              <a:rPr lang="en-US" dirty="0"/>
              <a:t>Limiting the Axis</a:t>
            </a:r>
          </a:p>
        </p:txBody>
      </p:sp>
      <p:sp>
        <p:nvSpPr>
          <p:cNvPr id="7" name="Content Placeholder 6"/>
          <p:cNvSpPr>
            <a:spLocks noGrp="1"/>
          </p:cNvSpPr>
          <p:nvPr>
            <p:ph idx="1"/>
          </p:nvPr>
        </p:nvSpPr>
        <p:spPr>
          <a:xfrm>
            <a:off x="7550331" y="2207625"/>
            <a:ext cx="3422470" cy="3709851"/>
          </a:xfrm>
        </p:spPr>
        <p:txBody>
          <a:bodyPr/>
          <a:lstStyle/>
          <a:p>
            <a:r>
              <a:rPr lang="en-US" dirty="0"/>
              <a:t>Limitation:</a:t>
            </a:r>
          </a:p>
          <a:p>
            <a:pPr lvl="1">
              <a:buClr>
                <a:srgbClr val="E48312"/>
              </a:buClr>
            </a:pPr>
            <a:r>
              <a:rPr lang="en-US" dirty="0"/>
              <a:t>X-axis: </a:t>
            </a:r>
            <a:r>
              <a:rPr lang="is-IS" dirty="0"/>
              <a:t>-1000 - 30000</a:t>
            </a:r>
          </a:p>
          <a:p>
            <a:pPr lvl="1">
              <a:buClr>
                <a:srgbClr val="E48312"/>
              </a:buClr>
            </a:pPr>
            <a:r>
              <a:rPr lang="is-IS" dirty="0"/>
              <a:t>Y-axis: 1000 – 10000</a:t>
            </a:r>
            <a:r>
              <a:rPr lang="en-US" dirty="0"/>
              <a:t> </a:t>
            </a:r>
          </a:p>
          <a:p>
            <a:r>
              <a:rPr lang="en-US" dirty="0"/>
              <a:t>Correlation value remains the same</a:t>
            </a:r>
          </a:p>
          <a:p>
            <a:r>
              <a:rPr lang="en-US" dirty="0"/>
              <a:t>Conclusion:</a:t>
            </a:r>
          </a:p>
          <a:p>
            <a:r>
              <a:rPr lang="en-US" dirty="0"/>
              <a:t>Weak positive correlation between the amount of students and the future earnings </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698" y="2078241"/>
            <a:ext cx="6912183" cy="3968618"/>
          </a:xfrm>
          <a:prstGeom prst="rect">
            <a:avLst/>
          </a:prstGeom>
        </p:spPr>
      </p:pic>
    </p:spTree>
    <p:extLst>
      <p:ext uri="{BB962C8B-B14F-4D97-AF65-F5344CB8AC3E}">
        <p14:creationId xmlns:p14="http://schemas.microsoft.com/office/powerpoint/2010/main" val="3012538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D61D089D-9A03-46E0-9F2C-61FED9E81AAD}"/>
              </a:ext>
            </a:extLst>
          </p:cNvPr>
          <p:cNvSpPr>
            <a:spLocks noGrp="1"/>
          </p:cNvSpPr>
          <p:nvPr>
            <p:ph type="title"/>
          </p:nvPr>
        </p:nvSpPr>
        <p:spPr>
          <a:xfrm>
            <a:off x="7866016" y="634946"/>
            <a:ext cx="3632008" cy="1330773"/>
          </a:xfrm>
        </p:spPr>
        <p:txBody>
          <a:bodyPr>
            <a:normAutofit/>
          </a:bodyPr>
          <a:lstStyle/>
          <a:p>
            <a:pPr algn="ctr"/>
            <a:r>
              <a:rPr lang="en-US" dirty="0"/>
              <a:t>Heat Map</a:t>
            </a:r>
          </a:p>
        </p:txBody>
      </p:sp>
      <p:pic>
        <p:nvPicPr>
          <p:cNvPr id="13"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735" y="634945"/>
            <a:ext cx="7297414" cy="4903705"/>
          </a:xfrm>
          <a:prstGeom prst="rect">
            <a:avLst/>
          </a:prstGeom>
        </p:spPr>
      </p:pic>
      <p:sp>
        <p:nvSpPr>
          <p:cNvPr id="6" name="Content Placeholder 5"/>
          <p:cNvSpPr>
            <a:spLocks noGrp="1"/>
          </p:cNvSpPr>
          <p:nvPr>
            <p:ph idx="1"/>
          </p:nvPr>
        </p:nvSpPr>
        <p:spPr>
          <a:xfrm>
            <a:off x="7892143" y="2205688"/>
            <a:ext cx="3605881" cy="3502781"/>
          </a:xfrm>
        </p:spPr>
        <p:txBody>
          <a:bodyPr/>
          <a:lstStyle/>
          <a:p>
            <a:r>
              <a:rPr lang="en-US" dirty="0"/>
              <a:t>Comparing correlation value between various different variables. </a:t>
            </a:r>
          </a:p>
          <a:p>
            <a:r>
              <a:rPr lang="en-US" dirty="0"/>
              <a:t>Conclusion:</a:t>
            </a:r>
          </a:p>
          <a:p>
            <a:r>
              <a:rPr lang="en-US" dirty="0"/>
              <a:t>The size of the school does not have a strong impact on any other variable.</a:t>
            </a:r>
          </a:p>
          <a:p>
            <a:r>
              <a:rPr lang="en-US" dirty="0"/>
              <a:t>Mean earnings does not have a strong impact with the categories not related to earnings</a:t>
            </a:r>
          </a:p>
        </p:txBody>
      </p:sp>
      <p:sp>
        <p:nvSpPr>
          <p:cNvPr id="17" name="Content Placeholder 5"/>
          <p:cNvSpPr txBox="1">
            <a:spLocks/>
          </p:cNvSpPr>
          <p:nvPr/>
        </p:nvSpPr>
        <p:spPr>
          <a:xfrm>
            <a:off x="7523673" y="2430941"/>
            <a:ext cx="3592286"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a:p>
        </p:txBody>
      </p:sp>
    </p:spTree>
    <p:extLst>
      <p:ext uri="{BB962C8B-B14F-4D97-AF65-F5344CB8AC3E}">
        <p14:creationId xmlns:p14="http://schemas.microsoft.com/office/powerpoint/2010/main" val="1756231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11DE8A1-BF1F-49AD-9CBF-F8EB6AB55C47}"/>
              </a:ext>
            </a:extLst>
          </p:cNvPr>
          <p:cNvSpPr>
            <a:spLocks noGrp="1"/>
          </p:cNvSpPr>
          <p:nvPr>
            <p:ph type="title"/>
          </p:nvPr>
        </p:nvSpPr>
        <p:spPr>
          <a:xfrm>
            <a:off x="492370" y="605896"/>
            <a:ext cx="3084844" cy="5646208"/>
          </a:xfrm>
        </p:spPr>
        <p:txBody>
          <a:bodyPr anchor="ctr">
            <a:normAutofit/>
          </a:bodyPr>
          <a:lstStyle/>
          <a:p>
            <a:r>
              <a:rPr lang="en-US" dirty="0">
                <a:solidFill>
                  <a:srgbClr val="FFFFFF"/>
                </a:solidFill>
              </a:rPr>
              <a:t>Central Hypothesis</a:t>
            </a: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2431A565-C0D0-4E2D-B444-106F218AE552}"/>
              </a:ext>
            </a:extLst>
          </p:cNvPr>
          <p:cNvSpPr>
            <a:spLocks noGrp="1"/>
          </p:cNvSpPr>
          <p:nvPr>
            <p:ph idx="1"/>
          </p:nvPr>
        </p:nvSpPr>
        <p:spPr>
          <a:xfrm>
            <a:off x="4742016" y="605896"/>
            <a:ext cx="6413663" cy="5646208"/>
          </a:xfrm>
        </p:spPr>
        <p:txBody>
          <a:bodyPr anchor="ctr">
            <a:normAutofit/>
          </a:bodyPr>
          <a:lstStyle/>
          <a:p>
            <a:r>
              <a:rPr lang="en-US" sz="2800" dirty="0"/>
              <a:t>How can one use data to inform their decision on which US college to attend?</a:t>
            </a:r>
          </a:p>
        </p:txBody>
      </p:sp>
    </p:spTree>
    <p:extLst>
      <p:ext uri="{BB962C8B-B14F-4D97-AF65-F5344CB8AC3E}">
        <p14:creationId xmlns:p14="http://schemas.microsoft.com/office/powerpoint/2010/main" val="25433303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806C0E9-8F86-412E-854E-0D95BB40F74B}"/>
              </a:ext>
            </a:extLst>
          </p:cNvPr>
          <p:cNvSpPr>
            <a:spLocks noGrp="1"/>
          </p:cNvSpPr>
          <p:nvPr>
            <p:ph type="title"/>
          </p:nvPr>
        </p:nvSpPr>
        <p:spPr>
          <a:xfrm>
            <a:off x="492370" y="605896"/>
            <a:ext cx="3084844" cy="5646208"/>
          </a:xfrm>
        </p:spPr>
        <p:txBody>
          <a:bodyPr anchor="ctr">
            <a:normAutofit/>
          </a:bodyPr>
          <a:lstStyle/>
          <a:p>
            <a:r>
              <a:rPr lang="en-US" sz="3600" dirty="0">
                <a:solidFill>
                  <a:srgbClr val="FFFFFF"/>
                </a:solidFill>
              </a:rPr>
              <a:t>Shortcomings, Caveats and Other factors</a:t>
            </a: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C7F2D550-E294-4CD9-B825-E500FCC40EAE}"/>
              </a:ext>
            </a:extLst>
          </p:cNvPr>
          <p:cNvSpPr>
            <a:spLocks noGrp="1"/>
          </p:cNvSpPr>
          <p:nvPr>
            <p:ph idx="1"/>
          </p:nvPr>
        </p:nvSpPr>
        <p:spPr>
          <a:xfrm>
            <a:off x="4513664" y="605896"/>
            <a:ext cx="6642015" cy="5646208"/>
          </a:xfrm>
        </p:spPr>
        <p:txBody>
          <a:bodyPr anchor="ctr">
            <a:normAutofit/>
          </a:bodyPr>
          <a:lstStyle/>
          <a:p>
            <a:pPr lvl="1"/>
            <a:r>
              <a:rPr lang="en-US" sz="2800" dirty="0"/>
              <a:t>School regions – some regions have higher pay than others</a:t>
            </a:r>
          </a:p>
          <a:p>
            <a:pPr lvl="1"/>
            <a:r>
              <a:rPr lang="en-US" sz="2800" dirty="0"/>
              <a:t>Not weighted averages</a:t>
            </a:r>
          </a:p>
          <a:p>
            <a:pPr lvl="1"/>
            <a:r>
              <a:rPr lang="en-US" sz="2800" dirty="0"/>
              <a:t>Tuition and SAT data is from 2018</a:t>
            </a:r>
          </a:p>
          <a:p>
            <a:pPr lvl="1"/>
            <a:r>
              <a:rPr lang="en-US" sz="2800" dirty="0"/>
              <a:t>Salaries are from students who graduated in 2007</a:t>
            </a:r>
          </a:p>
          <a:p>
            <a:pPr lvl="1"/>
            <a:r>
              <a:rPr lang="en-US" sz="2800" dirty="0"/>
              <a:t>SAT scoring has changed a number of times over the past 10 years</a:t>
            </a:r>
            <a:endParaRPr lang="en-US" dirty="0"/>
          </a:p>
        </p:txBody>
      </p:sp>
    </p:spTree>
    <p:extLst>
      <p:ext uri="{BB962C8B-B14F-4D97-AF65-F5344CB8AC3E}">
        <p14:creationId xmlns:p14="http://schemas.microsoft.com/office/powerpoint/2010/main" val="24043273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806C0E9-8F86-412E-854E-0D95BB40F74B}"/>
              </a:ext>
            </a:extLst>
          </p:cNvPr>
          <p:cNvSpPr>
            <a:spLocks noGrp="1"/>
          </p:cNvSpPr>
          <p:nvPr>
            <p:ph type="title"/>
          </p:nvPr>
        </p:nvSpPr>
        <p:spPr>
          <a:xfrm>
            <a:off x="492370" y="605896"/>
            <a:ext cx="3084844" cy="5646208"/>
          </a:xfrm>
        </p:spPr>
        <p:txBody>
          <a:bodyPr anchor="ctr">
            <a:normAutofit/>
          </a:bodyPr>
          <a:lstStyle/>
          <a:p>
            <a:r>
              <a:rPr lang="en-US" sz="3600">
                <a:solidFill>
                  <a:srgbClr val="FFFFFF"/>
                </a:solidFill>
              </a:rPr>
              <a:t>Other factors- Issues encountered</a:t>
            </a: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C7F2D550-E294-4CD9-B825-E500FCC40EAE}"/>
              </a:ext>
            </a:extLst>
          </p:cNvPr>
          <p:cNvSpPr>
            <a:spLocks noGrp="1"/>
          </p:cNvSpPr>
          <p:nvPr>
            <p:ph idx="1"/>
          </p:nvPr>
        </p:nvSpPr>
        <p:spPr>
          <a:xfrm>
            <a:off x="4742016" y="605896"/>
            <a:ext cx="6413663" cy="5646208"/>
          </a:xfrm>
        </p:spPr>
        <p:txBody>
          <a:bodyPr anchor="ctr">
            <a:normAutofit/>
          </a:bodyPr>
          <a:lstStyle/>
          <a:p>
            <a:pPr marL="0" indent="0">
              <a:buNone/>
            </a:pPr>
            <a:endParaRPr lang="en-US" sz="2800" dirty="0"/>
          </a:p>
          <a:p>
            <a:pPr marL="0" indent="0">
              <a:buNone/>
            </a:pPr>
            <a:r>
              <a:rPr lang="en-US" sz="2800" dirty="0"/>
              <a:t>We encountered the following:</a:t>
            </a:r>
          </a:p>
          <a:p>
            <a:pPr lvl="1"/>
            <a:r>
              <a:rPr lang="en-US" sz="2400" dirty="0"/>
              <a:t>API response came in at only 20 records per call</a:t>
            </a:r>
          </a:p>
          <a:p>
            <a:pPr lvl="1"/>
            <a:r>
              <a:rPr lang="en-US" sz="2400" dirty="0"/>
              <a:t>Column wrapping/ called the column names and changed the names</a:t>
            </a:r>
          </a:p>
          <a:p>
            <a:pPr lvl="1"/>
            <a:r>
              <a:rPr lang="en-US" sz="2400" dirty="0"/>
              <a:t>The filtered data frame was being returned empty/so deleted the column which had all Nan values (total tuition fee)</a:t>
            </a:r>
          </a:p>
          <a:p>
            <a:pPr lvl="1"/>
            <a:r>
              <a:rPr lang="en-US" sz="2400" dirty="0"/>
              <a:t>Needed to learn how to add a </a:t>
            </a:r>
            <a:r>
              <a:rPr lang="en-US" sz="2400" dirty="0" err="1"/>
              <a:t>colorbar</a:t>
            </a:r>
            <a:r>
              <a:rPr lang="en-US" sz="2400" dirty="0"/>
              <a:t> to a plot</a:t>
            </a:r>
          </a:p>
          <a:p>
            <a:pPr lvl="1"/>
            <a:r>
              <a:rPr lang="en-US" sz="2400" b="0" i="0" dirty="0">
                <a:effectLst/>
                <a:latin typeface="Slack-Lato"/>
              </a:rPr>
              <a:t>Importing issues that required multiple libraries; </a:t>
            </a:r>
            <a:r>
              <a:rPr lang="en-US" sz="2400" b="0" i="0" dirty="0" err="1">
                <a:effectLst/>
                <a:latin typeface="Slack-Lato"/>
              </a:rPr>
              <a:t>numpy</a:t>
            </a:r>
            <a:r>
              <a:rPr lang="en-US" sz="2400" b="0" i="0" dirty="0">
                <a:effectLst/>
                <a:latin typeface="Slack-Lato"/>
              </a:rPr>
              <a:t>, pandas, </a:t>
            </a:r>
            <a:r>
              <a:rPr lang="en-US" sz="2400" b="0" i="0" dirty="0" err="1">
                <a:effectLst/>
                <a:latin typeface="Slack-Lato"/>
              </a:rPr>
              <a:t>scipy</a:t>
            </a:r>
            <a:r>
              <a:rPr lang="en-US" sz="2400" b="0" i="0" dirty="0">
                <a:effectLst/>
                <a:latin typeface="Slack-Lato"/>
              </a:rPr>
              <a:t>, and seaborn to be reinstalled.</a:t>
            </a:r>
            <a:endParaRPr lang="en-US" sz="2400" dirty="0"/>
          </a:p>
        </p:txBody>
      </p:sp>
    </p:spTree>
    <p:extLst>
      <p:ext uri="{BB962C8B-B14F-4D97-AF65-F5344CB8AC3E}">
        <p14:creationId xmlns:p14="http://schemas.microsoft.com/office/powerpoint/2010/main" val="7917993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06C5E37-5108-4EAA-882F-276341B630FB}"/>
              </a:ext>
            </a:extLst>
          </p:cNvPr>
          <p:cNvSpPr>
            <a:spLocks noGrp="1"/>
          </p:cNvSpPr>
          <p:nvPr>
            <p:ph type="title"/>
          </p:nvPr>
        </p:nvSpPr>
        <p:spPr>
          <a:xfrm>
            <a:off x="492370" y="605896"/>
            <a:ext cx="3084844" cy="5646208"/>
          </a:xfrm>
        </p:spPr>
        <p:txBody>
          <a:bodyPr anchor="ctr">
            <a:normAutofit/>
          </a:bodyPr>
          <a:lstStyle/>
          <a:p>
            <a:r>
              <a:rPr lang="en-US" sz="3600" dirty="0">
                <a:solidFill>
                  <a:srgbClr val="FFFFFF"/>
                </a:solidFill>
              </a:rPr>
              <a:t>If we had more time…</a:t>
            </a: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C03C19FB-9686-4CC7-A0B0-4AD88F0FC49B}"/>
              </a:ext>
            </a:extLst>
          </p:cNvPr>
          <p:cNvSpPr>
            <a:spLocks noGrp="1"/>
          </p:cNvSpPr>
          <p:nvPr>
            <p:ph idx="1"/>
          </p:nvPr>
        </p:nvSpPr>
        <p:spPr>
          <a:xfrm>
            <a:off x="4742016" y="605896"/>
            <a:ext cx="6413663" cy="5646208"/>
          </a:xfrm>
        </p:spPr>
        <p:txBody>
          <a:bodyPr anchor="ctr">
            <a:normAutofit/>
          </a:bodyPr>
          <a:lstStyle/>
          <a:p>
            <a:pPr lvl="1"/>
            <a:r>
              <a:rPr lang="en-US" sz="2800" dirty="0"/>
              <a:t>Gender analysis</a:t>
            </a:r>
          </a:p>
          <a:p>
            <a:pPr lvl="1"/>
            <a:r>
              <a:rPr lang="en-US" sz="2800" dirty="0"/>
              <a:t>Program level analysis</a:t>
            </a:r>
          </a:p>
          <a:p>
            <a:pPr lvl="1"/>
            <a:r>
              <a:rPr lang="en-US" sz="2800" dirty="0"/>
              <a:t>Outlier analysis</a:t>
            </a:r>
          </a:p>
          <a:p>
            <a:pPr lvl="1"/>
            <a:r>
              <a:rPr lang="en-US" sz="2800" dirty="0"/>
              <a:t>Google maps representations</a:t>
            </a:r>
            <a:endParaRPr lang="en-US" dirty="0"/>
          </a:p>
          <a:p>
            <a:endParaRPr lang="en-US" dirty="0"/>
          </a:p>
        </p:txBody>
      </p:sp>
    </p:spTree>
    <p:extLst>
      <p:ext uri="{BB962C8B-B14F-4D97-AF65-F5344CB8AC3E}">
        <p14:creationId xmlns:p14="http://schemas.microsoft.com/office/powerpoint/2010/main" val="34600302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2C0B2E1-0268-42EC-ABD3-94F81A05B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7D2256B4-48EA-40FC-BBC0-AA1EE6E00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3D44BCCA-102D-4A9D-B1E4-2450CAF0B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EBBAC4-72FC-4A9F-B767-F02C27B7F718}"/>
              </a:ext>
            </a:extLst>
          </p:cNvPr>
          <p:cNvSpPr>
            <a:spLocks noGrp="1"/>
          </p:cNvSpPr>
          <p:nvPr>
            <p:ph type="title"/>
          </p:nvPr>
        </p:nvSpPr>
        <p:spPr>
          <a:xfrm>
            <a:off x="965201" y="643467"/>
            <a:ext cx="6255026" cy="5054008"/>
          </a:xfrm>
        </p:spPr>
        <p:txBody>
          <a:bodyPr vert="horz" lIns="91440" tIns="45720" rIns="91440" bIns="45720" rtlCol="0" anchor="ctr">
            <a:normAutofit/>
          </a:bodyPr>
          <a:lstStyle/>
          <a:p>
            <a:pPr algn="r"/>
            <a:r>
              <a:rPr lang="en-US" sz="8000" dirty="0">
                <a:solidFill>
                  <a:schemeClr val="tx1">
                    <a:lumMod val="85000"/>
                    <a:lumOff val="15000"/>
                  </a:schemeClr>
                </a:solidFill>
              </a:rPr>
              <a:t>Thanks for your time!</a:t>
            </a:r>
          </a:p>
        </p:txBody>
      </p:sp>
      <p:sp>
        <p:nvSpPr>
          <p:cNvPr id="3" name="Content Placeholder 2">
            <a:extLst>
              <a:ext uri="{FF2B5EF4-FFF2-40B4-BE49-F238E27FC236}">
                <a16:creationId xmlns:a16="http://schemas.microsoft.com/office/drawing/2014/main" id="{A779E897-2EB0-471B-8AE1-70F0D5F59F3A}"/>
              </a:ext>
            </a:extLst>
          </p:cNvPr>
          <p:cNvSpPr>
            <a:spLocks noGrp="1"/>
          </p:cNvSpPr>
          <p:nvPr>
            <p:ph idx="1"/>
          </p:nvPr>
        </p:nvSpPr>
        <p:spPr>
          <a:xfrm>
            <a:off x="7870995" y="643467"/>
            <a:ext cx="3341488" cy="5054008"/>
          </a:xfrm>
        </p:spPr>
        <p:txBody>
          <a:bodyPr vert="horz" lIns="91440" tIns="45720" rIns="91440" bIns="45720" rtlCol="0" anchor="ctr">
            <a:normAutofit/>
          </a:bodyPr>
          <a:lstStyle/>
          <a:p>
            <a:pPr marL="0" indent="0">
              <a:buNone/>
            </a:pPr>
            <a:r>
              <a:rPr lang="en-US" sz="3200" cap="all" spc="200" dirty="0">
                <a:solidFill>
                  <a:schemeClr val="tx2"/>
                </a:solidFill>
                <a:latin typeface="+mj-lt"/>
              </a:rPr>
              <a:t>Questions?</a:t>
            </a:r>
          </a:p>
        </p:txBody>
      </p:sp>
      <p:cxnSp>
        <p:nvCxnSpPr>
          <p:cNvPr id="16" name="Straight Connector 15">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8A549DE7-671D-4575-AF43-858FD999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C22D9B36-9BE7-472B-8808-7E0D68107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40942"/>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1602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73137-C686-4060-9856-A2105B20F21F}"/>
              </a:ext>
            </a:extLst>
          </p:cNvPr>
          <p:cNvSpPr>
            <a:spLocks noGrp="1"/>
          </p:cNvSpPr>
          <p:nvPr>
            <p:ph type="title"/>
          </p:nvPr>
        </p:nvSpPr>
        <p:spPr>
          <a:xfrm>
            <a:off x="1097280" y="286603"/>
            <a:ext cx="10058400" cy="1450757"/>
          </a:xfrm>
        </p:spPr>
        <p:txBody>
          <a:bodyPr>
            <a:normAutofit/>
          </a:bodyPr>
          <a:lstStyle/>
          <a:p>
            <a:r>
              <a:rPr lang="en-US" dirty="0"/>
              <a:t>Questions to be answered…</a:t>
            </a:r>
          </a:p>
        </p:txBody>
      </p:sp>
      <p:graphicFrame>
        <p:nvGraphicFramePr>
          <p:cNvPr id="5" name="Content Placeholder 2">
            <a:extLst>
              <a:ext uri="{FF2B5EF4-FFF2-40B4-BE49-F238E27FC236}">
                <a16:creationId xmlns:a16="http://schemas.microsoft.com/office/drawing/2014/main" id="{90CEF26B-ACB4-4392-998E-D5A8AC4824BC}"/>
              </a:ext>
            </a:extLst>
          </p:cNvPr>
          <p:cNvGraphicFramePr>
            <a:graphicFrameLocks noGrp="1"/>
          </p:cNvGraphicFramePr>
          <p:nvPr>
            <p:ph idx="1"/>
            <p:extLst>
              <p:ext uri="{D42A27DB-BD31-4B8C-83A1-F6EECF244321}">
                <p14:modId xmlns:p14="http://schemas.microsoft.com/office/powerpoint/2010/main" val="1849941181"/>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43083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3D11C-BA24-4501-819B-A4355EF0EFB4}"/>
              </a:ext>
            </a:extLst>
          </p:cNvPr>
          <p:cNvSpPr>
            <a:spLocks noGrp="1"/>
          </p:cNvSpPr>
          <p:nvPr>
            <p:ph type="title"/>
          </p:nvPr>
        </p:nvSpPr>
        <p:spPr/>
        <p:txBody>
          <a:bodyPr/>
          <a:lstStyle/>
          <a:p>
            <a:r>
              <a:rPr lang="en-US" dirty="0"/>
              <a:t>Data Source</a:t>
            </a:r>
          </a:p>
        </p:txBody>
      </p:sp>
      <p:sp>
        <p:nvSpPr>
          <p:cNvPr id="3" name="Content Placeholder 2">
            <a:extLst>
              <a:ext uri="{FF2B5EF4-FFF2-40B4-BE49-F238E27FC236}">
                <a16:creationId xmlns:a16="http://schemas.microsoft.com/office/drawing/2014/main" id="{AA0E9C7A-4480-45D1-9FDB-78AFB3FC1E2B}"/>
              </a:ext>
            </a:extLst>
          </p:cNvPr>
          <p:cNvSpPr>
            <a:spLocks noGrp="1"/>
          </p:cNvSpPr>
          <p:nvPr>
            <p:ph idx="1"/>
          </p:nvPr>
        </p:nvSpPr>
        <p:spPr/>
        <p:txBody>
          <a:bodyPr/>
          <a:lstStyle/>
          <a:p>
            <a:r>
              <a:rPr lang="en-US" dirty="0"/>
              <a:t>Department of Education College Scorecard</a:t>
            </a:r>
          </a:p>
          <a:p>
            <a:pPr lvl="1"/>
            <a:r>
              <a:rPr lang="en-US" dirty="0">
                <a:hlinkClick r:id="rId2"/>
              </a:rPr>
              <a:t>https://collegescorecard.ed.gov/data/documentation/</a:t>
            </a:r>
            <a:endParaRPr lang="en-US" dirty="0"/>
          </a:p>
          <a:p>
            <a:pPr lvl="1"/>
            <a:r>
              <a:rPr lang="en-US" dirty="0"/>
              <a:t>From the data documentation:</a:t>
            </a:r>
          </a:p>
          <a:p>
            <a:pPr marL="384048" lvl="2" indent="0">
              <a:buNone/>
            </a:pPr>
            <a:r>
              <a:rPr lang="en-US" sz="1600" i="1" dirty="0"/>
              <a:t>The College Scorecard project is designed to increase transparency, putting the power in the hands of students and families to compare how well individual postsecondary institutions are preparing their students to be successful. This project provides data to help students and families compare college costs and outcomes as they weigh the tradeoffs of different colleges, accounting for their own needs and educational goals. </a:t>
            </a:r>
          </a:p>
          <a:p>
            <a:pPr lvl="1"/>
            <a:endParaRPr lang="en-US" dirty="0"/>
          </a:p>
          <a:p>
            <a:endParaRPr lang="en-US" dirty="0"/>
          </a:p>
        </p:txBody>
      </p:sp>
    </p:spTree>
    <p:extLst>
      <p:ext uri="{BB962C8B-B14F-4D97-AF65-F5344CB8AC3E}">
        <p14:creationId xmlns:p14="http://schemas.microsoft.com/office/powerpoint/2010/main" val="1512439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763343D-F0DF-452A-B364-BEE7DDFEF4C5}"/>
              </a:ext>
            </a:extLst>
          </p:cNvPr>
          <p:cNvSpPr>
            <a:spLocks noGrp="1"/>
          </p:cNvSpPr>
          <p:nvPr>
            <p:ph type="title"/>
          </p:nvPr>
        </p:nvSpPr>
        <p:spPr>
          <a:xfrm>
            <a:off x="492370" y="605896"/>
            <a:ext cx="3084844" cy="5646208"/>
          </a:xfrm>
        </p:spPr>
        <p:txBody>
          <a:bodyPr anchor="ctr">
            <a:normAutofit/>
          </a:bodyPr>
          <a:lstStyle/>
          <a:p>
            <a:r>
              <a:rPr lang="en-US" sz="3600" u="sng" dirty="0">
                <a:solidFill>
                  <a:srgbClr val="FFFFFF"/>
                </a:solidFill>
              </a:rPr>
              <a:t>Question 1</a:t>
            </a:r>
            <a:r>
              <a:rPr lang="en-US" sz="3600" dirty="0">
                <a:solidFill>
                  <a:srgbClr val="FFFFFF"/>
                </a:solidFill>
              </a:rPr>
              <a:t> – Are In-State Schools a Good Deal?</a:t>
            </a: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C4647E92-F740-44A9-BDE1-379CBB34C0BE}"/>
              </a:ext>
            </a:extLst>
          </p:cNvPr>
          <p:cNvSpPr>
            <a:spLocks noGrp="1"/>
          </p:cNvSpPr>
          <p:nvPr>
            <p:ph idx="1"/>
          </p:nvPr>
        </p:nvSpPr>
        <p:spPr>
          <a:xfrm>
            <a:off x="4742016" y="605896"/>
            <a:ext cx="6413663" cy="5646208"/>
          </a:xfrm>
        </p:spPr>
        <p:txBody>
          <a:bodyPr anchor="ctr">
            <a:normAutofit/>
          </a:bodyPr>
          <a:lstStyle/>
          <a:p>
            <a:r>
              <a:rPr lang="en-US" sz="2800" dirty="0"/>
              <a:t>What do we mean by a “good deal”?</a:t>
            </a:r>
          </a:p>
          <a:p>
            <a:pPr lvl="1"/>
            <a:r>
              <a:rPr lang="en-US" sz="2400" dirty="0"/>
              <a:t>How well does tuition cost correlate to future earning potential?</a:t>
            </a:r>
          </a:p>
          <a:p>
            <a:endParaRPr lang="en-US" dirty="0"/>
          </a:p>
        </p:txBody>
      </p:sp>
    </p:spTree>
    <p:extLst>
      <p:ext uri="{BB962C8B-B14F-4D97-AF65-F5344CB8AC3E}">
        <p14:creationId xmlns:p14="http://schemas.microsoft.com/office/powerpoint/2010/main" val="2298323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3343D-F0DF-452A-B364-BEE7DDFEF4C5}"/>
              </a:ext>
            </a:extLst>
          </p:cNvPr>
          <p:cNvSpPr>
            <a:spLocks noGrp="1"/>
          </p:cNvSpPr>
          <p:nvPr>
            <p:ph type="title"/>
          </p:nvPr>
        </p:nvSpPr>
        <p:spPr/>
        <p:txBody>
          <a:bodyPr/>
          <a:lstStyle/>
          <a:p>
            <a:r>
              <a:rPr lang="en-US" dirty="0"/>
              <a:t>Future Earnings as a Function of Tuition</a:t>
            </a:r>
          </a:p>
        </p:txBody>
      </p:sp>
      <p:sp>
        <p:nvSpPr>
          <p:cNvPr id="3" name="Content Placeholder 2">
            <a:extLst>
              <a:ext uri="{FF2B5EF4-FFF2-40B4-BE49-F238E27FC236}">
                <a16:creationId xmlns:a16="http://schemas.microsoft.com/office/drawing/2014/main" id="{C4647E92-F740-44A9-BDE1-379CBB34C0BE}"/>
              </a:ext>
            </a:extLst>
          </p:cNvPr>
          <p:cNvSpPr>
            <a:spLocks noGrp="1"/>
          </p:cNvSpPr>
          <p:nvPr>
            <p:ph idx="1"/>
          </p:nvPr>
        </p:nvSpPr>
        <p:spPr>
          <a:xfrm>
            <a:off x="6889630" y="1851804"/>
            <a:ext cx="4464170" cy="4325159"/>
          </a:xfrm>
        </p:spPr>
        <p:txBody>
          <a:bodyPr>
            <a:normAutofit lnSpcReduction="10000"/>
          </a:bodyPr>
          <a:lstStyle/>
          <a:p>
            <a:r>
              <a:rPr lang="en-US" dirty="0"/>
              <a:t>Number of schools: 1705</a:t>
            </a:r>
          </a:p>
          <a:p>
            <a:r>
              <a:rPr lang="en-US" dirty="0"/>
              <a:t>Schools that:</a:t>
            </a:r>
          </a:p>
          <a:p>
            <a:pPr lvl="1"/>
            <a:r>
              <a:rPr lang="en-US" dirty="0"/>
              <a:t>Are primarily 4-year programs</a:t>
            </a:r>
          </a:p>
          <a:p>
            <a:pPr lvl="1"/>
            <a:r>
              <a:rPr lang="en-US" dirty="0"/>
              <a:t>Are not online-only</a:t>
            </a:r>
          </a:p>
          <a:p>
            <a:pPr lvl="1"/>
            <a:r>
              <a:rPr lang="en-US" dirty="0"/>
              <a:t>Have more than 100 students</a:t>
            </a:r>
          </a:p>
          <a:p>
            <a:r>
              <a:rPr lang="en-US" dirty="0"/>
              <a:t>Amongst alumni who:</a:t>
            </a:r>
          </a:p>
          <a:p>
            <a:pPr lvl="1"/>
            <a:r>
              <a:rPr lang="en-US" dirty="0"/>
              <a:t>Completed an undergraduate program 10 years prior</a:t>
            </a:r>
          </a:p>
          <a:p>
            <a:pPr lvl="1"/>
            <a:r>
              <a:rPr lang="en-US" dirty="0"/>
              <a:t>Not currently enrolled in the institution</a:t>
            </a:r>
          </a:p>
          <a:p>
            <a:pPr lvl="1"/>
            <a:r>
              <a:rPr lang="en-US" dirty="0"/>
              <a:t>Are currently employed</a:t>
            </a:r>
          </a:p>
          <a:p>
            <a:pPr lvl="1"/>
            <a:endParaRPr lang="en-US" dirty="0"/>
          </a:p>
          <a:p>
            <a:pPr marL="201168" lvl="1" indent="0">
              <a:buNone/>
            </a:pPr>
            <a:r>
              <a:rPr lang="en-US" dirty="0"/>
              <a:t>Tuition data: 2018</a:t>
            </a:r>
          </a:p>
          <a:p>
            <a:pPr marL="201168" lvl="1" indent="0">
              <a:buNone/>
            </a:pPr>
            <a:r>
              <a:rPr lang="en-US" dirty="0"/>
              <a:t>Earnings data: 2007 graduates</a:t>
            </a:r>
          </a:p>
        </p:txBody>
      </p:sp>
      <p:pic>
        <p:nvPicPr>
          <p:cNvPr id="11" name="Picture 10" descr="A close up of a map&#10;&#10;Description automatically generated">
            <a:extLst>
              <a:ext uri="{FF2B5EF4-FFF2-40B4-BE49-F238E27FC236}">
                <a16:creationId xmlns:a16="http://schemas.microsoft.com/office/drawing/2014/main" id="{70A359FA-3242-4134-9EEE-2AA9BF09F3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9930" y="1851804"/>
            <a:ext cx="5969700" cy="4264071"/>
          </a:xfrm>
          <a:prstGeom prst="rect">
            <a:avLst/>
          </a:prstGeom>
        </p:spPr>
      </p:pic>
    </p:spTree>
    <p:extLst>
      <p:ext uri="{BB962C8B-B14F-4D97-AF65-F5344CB8AC3E}">
        <p14:creationId xmlns:p14="http://schemas.microsoft.com/office/powerpoint/2010/main" val="3670068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3343D-F0DF-452A-B364-BEE7DDFEF4C5}"/>
              </a:ext>
            </a:extLst>
          </p:cNvPr>
          <p:cNvSpPr>
            <a:spLocks noGrp="1"/>
          </p:cNvSpPr>
          <p:nvPr>
            <p:ph type="title"/>
          </p:nvPr>
        </p:nvSpPr>
        <p:spPr/>
        <p:txBody>
          <a:bodyPr/>
          <a:lstStyle/>
          <a:p>
            <a:r>
              <a:rPr lang="en-US" dirty="0"/>
              <a:t>Future Earnings as a Function of Tuition</a:t>
            </a:r>
          </a:p>
        </p:txBody>
      </p:sp>
      <p:sp>
        <p:nvSpPr>
          <p:cNvPr id="3" name="Content Placeholder 2">
            <a:extLst>
              <a:ext uri="{FF2B5EF4-FFF2-40B4-BE49-F238E27FC236}">
                <a16:creationId xmlns:a16="http://schemas.microsoft.com/office/drawing/2014/main" id="{C4647E92-F740-44A9-BDE1-379CBB34C0BE}"/>
              </a:ext>
            </a:extLst>
          </p:cNvPr>
          <p:cNvSpPr>
            <a:spLocks noGrp="1"/>
          </p:cNvSpPr>
          <p:nvPr>
            <p:ph idx="1"/>
          </p:nvPr>
        </p:nvSpPr>
        <p:spPr>
          <a:xfrm>
            <a:off x="6889630" y="1851804"/>
            <a:ext cx="4464170" cy="4325159"/>
          </a:xfrm>
        </p:spPr>
        <p:txBody>
          <a:bodyPr>
            <a:normAutofit/>
          </a:bodyPr>
          <a:lstStyle/>
          <a:p>
            <a:r>
              <a:rPr lang="en-US" dirty="0"/>
              <a:t>Conclusion:</a:t>
            </a:r>
          </a:p>
          <a:p>
            <a:pPr lvl="1"/>
            <a:r>
              <a:rPr lang="en-US" dirty="0"/>
              <a:t>There is a moderate (positive) correlation between tuition costs and future earnings.</a:t>
            </a:r>
          </a:p>
          <a:p>
            <a:pPr lvl="1"/>
            <a:endParaRPr lang="en-US" dirty="0"/>
          </a:p>
          <a:p>
            <a:pPr lvl="1"/>
            <a:r>
              <a:rPr lang="en-US" dirty="0"/>
              <a:t>This is reflected by the </a:t>
            </a:r>
            <a:r>
              <a:rPr lang="en-US" dirty="0" err="1"/>
              <a:t>r-value</a:t>
            </a:r>
            <a:r>
              <a:rPr lang="en-US" dirty="0"/>
              <a:t> of 0.64, as well as seen visually in the figure.</a:t>
            </a:r>
          </a:p>
          <a:p>
            <a:pPr lvl="1"/>
            <a:endParaRPr lang="en-US" dirty="0"/>
          </a:p>
        </p:txBody>
      </p:sp>
      <p:pic>
        <p:nvPicPr>
          <p:cNvPr id="11" name="Picture 10" descr="A close up of a map&#10;&#10;Description automatically generated">
            <a:extLst>
              <a:ext uri="{FF2B5EF4-FFF2-40B4-BE49-F238E27FC236}">
                <a16:creationId xmlns:a16="http://schemas.microsoft.com/office/drawing/2014/main" id="{70A359FA-3242-4134-9EEE-2AA9BF09F3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9930" y="1851804"/>
            <a:ext cx="5969700" cy="4264071"/>
          </a:xfrm>
          <a:prstGeom prst="rect">
            <a:avLst/>
          </a:prstGeom>
        </p:spPr>
      </p:pic>
    </p:spTree>
    <p:extLst>
      <p:ext uri="{BB962C8B-B14F-4D97-AF65-F5344CB8AC3E}">
        <p14:creationId xmlns:p14="http://schemas.microsoft.com/office/powerpoint/2010/main" val="347447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3343D-F0DF-452A-B364-BEE7DDFEF4C5}"/>
              </a:ext>
            </a:extLst>
          </p:cNvPr>
          <p:cNvSpPr>
            <a:spLocks noGrp="1"/>
          </p:cNvSpPr>
          <p:nvPr>
            <p:ph type="title"/>
          </p:nvPr>
        </p:nvSpPr>
        <p:spPr/>
        <p:txBody>
          <a:bodyPr/>
          <a:lstStyle/>
          <a:p>
            <a:r>
              <a:rPr lang="en-US" dirty="0"/>
              <a:t>Future Earnings as a Function of Tuition</a:t>
            </a:r>
          </a:p>
        </p:txBody>
      </p:sp>
      <p:pic>
        <p:nvPicPr>
          <p:cNvPr id="12" name="Content Placeholder 11" descr="A close up of a map&#10;&#10;Description automatically generated">
            <a:extLst>
              <a:ext uri="{FF2B5EF4-FFF2-40B4-BE49-F238E27FC236}">
                <a16:creationId xmlns:a16="http://schemas.microsoft.com/office/drawing/2014/main" id="{A2B90EDD-C624-48BA-A0D4-105A7E5AA0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6961" y="2181224"/>
            <a:ext cx="10700918" cy="3566973"/>
          </a:xfrm>
        </p:spPr>
      </p:pic>
    </p:spTree>
    <p:extLst>
      <p:ext uri="{BB962C8B-B14F-4D97-AF65-F5344CB8AC3E}">
        <p14:creationId xmlns:p14="http://schemas.microsoft.com/office/powerpoint/2010/main" val="3964044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3343D-F0DF-452A-B364-BEE7DDFEF4C5}"/>
              </a:ext>
            </a:extLst>
          </p:cNvPr>
          <p:cNvSpPr>
            <a:spLocks noGrp="1"/>
          </p:cNvSpPr>
          <p:nvPr>
            <p:ph type="title"/>
          </p:nvPr>
        </p:nvSpPr>
        <p:spPr/>
        <p:txBody>
          <a:bodyPr/>
          <a:lstStyle/>
          <a:p>
            <a:r>
              <a:rPr lang="en-US" dirty="0"/>
              <a:t>Future Earnings as a Function of Tuition</a:t>
            </a:r>
          </a:p>
        </p:txBody>
      </p:sp>
      <p:pic>
        <p:nvPicPr>
          <p:cNvPr id="13" name="Content Placeholder 12" descr="A close up of a map&#10;&#10;Description automatically generated">
            <a:extLst>
              <a:ext uri="{FF2B5EF4-FFF2-40B4-BE49-F238E27FC236}">
                <a16:creationId xmlns:a16="http://schemas.microsoft.com/office/drawing/2014/main" id="{C62F9DF6-A68C-4720-9D82-C598445343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6961" y="2181224"/>
            <a:ext cx="10700918" cy="3566973"/>
          </a:xfrm>
        </p:spPr>
      </p:pic>
      <p:sp>
        <p:nvSpPr>
          <p:cNvPr id="14" name="Content Placeholder 2">
            <a:extLst>
              <a:ext uri="{FF2B5EF4-FFF2-40B4-BE49-F238E27FC236}">
                <a16:creationId xmlns:a16="http://schemas.microsoft.com/office/drawing/2014/main" id="{155E3828-DBC7-4528-9FE5-B814BAA08187}"/>
              </a:ext>
            </a:extLst>
          </p:cNvPr>
          <p:cNvSpPr txBox="1">
            <a:spLocks/>
          </p:cNvSpPr>
          <p:nvPr/>
        </p:nvSpPr>
        <p:spPr>
          <a:xfrm>
            <a:off x="1096961" y="5583382"/>
            <a:ext cx="10256839" cy="593581"/>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b="1" dirty="0"/>
              <a:t>Conclusion: 	</a:t>
            </a:r>
            <a:r>
              <a:rPr lang="en-US" dirty="0"/>
              <a:t>In-state public schools consistently outperform private and out-of-state schools in 		tuition to future earnings ratio. </a:t>
            </a:r>
          </a:p>
        </p:txBody>
      </p:sp>
    </p:spTree>
    <p:extLst>
      <p:ext uri="{BB962C8B-B14F-4D97-AF65-F5344CB8AC3E}">
        <p14:creationId xmlns:p14="http://schemas.microsoft.com/office/powerpoint/2010/main" val="121625505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otalTime>9</TotalTime>
  <Words>923</Words>
  <Application>Microsoft Office PowerPoint</Application>
  <PresentationFormat>Widescreen</PresentationFormat>
  <Paragraphs>147</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Slack-Lato</vt:lpstr>
      <vt:lpstr>Retrospect</vt:lpstr>
      <vt:lpstr>Project 1 Team 1</vt:lpstr>
      <vt:lpstr>Central Hypothesis</vt:lpstr>
      <vt:lpstr>Questions to be answered…</vt:lpstr>
      <vt:lpstr>Data Source</vt:lpstr>
      <vt:lpstr>Question 1 – Are In-State Schools a Good Deal?</vt:lpstr>
      <vt:lpstr>Future Earnings as a Function of Tuition</vt:lpstr>
      <vt:lpstr>Future Earnings as a Function of Tuition</vt:lpstr>
      <vt:lpstr>Future Earnings as a Function of Tuition</vt:lpstr>
      <vt:lpstr>Future Earnings as a Function of Tuition</vt:lpstr>
      <vt:lpstr>Which states have the best bang-for-the-buck state schools?</vt:lpstr>
      <vt:lpstr>Question 2 – SAT and Tuition Relation</vt:lpstr>
      <vt:lpstr>SAT Scores as a Function of Tuition out</vt:lpstr>
      <vt:lpstr>SAT Scores as a Function of Tuition out</vt:lpstr>
      <vt:lpstr>SAT Scores as a Function of Tuition in</vt:lpstr>
      <vt:lpstr>SAT Scores as a Function of Tuition in</vt:lpstr>
      <vt:lpstr>Question 3 – How does school size affect future earnings?</vt:lpstr>
      <vt:lpstr>Future Earnings as a Function of School Size</vt:lpstr>
      <vt:lpstr>Limiting the Axis</vt:lpstr>
      <vt:lpstr>Heat Map</vt:lpstr>
      <vt:lpstr>Shortcomings, Caveats and Other factors</vt:lpstr>
      <vt:lpstr>Other factors- Issues encountered</vt:lpstr>
      <vt:lpstr>If we had more time…</vt:lpstr>
      <vt:lpstr>Thanks for your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 Team 1</dc:title>
  <dc:creator>russ mcgrath</dc:creator>
  <cp:lastModifiedBy>Sharmila S</cp:lastModifiedBy>
  <cp:revision>2</cp:revision>
  <dcterms:created xsi:type="dcterms:W3CDTF">2020-09-18T23:12:00Z</dcterms:created>
  <dcterms:modified xsi:type="dcterms:W3CDTF">2020-09-18T23:38:32Z</dcterms:modified>
</cp:coreProperties>
</file>