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6" r:id="rId5"/>
    <p:sldId id="337" r:id="rId6"/>
    <p:sldId id="338" r:id="rId7"/>
    <p:sldId id="33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5:40:12.2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5:40:19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15745 267,'-1'1,"1"0,-1 0,1 0,-1 0,1 0,-1 0,0 0,0 0,1 0,-1 0,0-1,0 1,0 0,0-1,0 1,0 0,0-1,0 1,0-1,0 0,0 1,0-1,-1 0,0 1,-37 7,36-8,-261 20,131-14,-659 24,507-23,-48 18,75-4,25-3,-155 6,316-22,31 0,1-2,-1-1,0-2,-70-15,37-5,34 10,0 2,0 2,-77-8,12 15,61 2,-1-1,-79-13,55 2,0 3,-71-1,-142 12,98 1,110-2,-88-3,138 0,0-1,0-1,1-1,-40-14,30 8,-2 0,1 2,-1 2,-56-5,-142 8,217 4,-640 2,618-4,0-2,-58-13,53 8,-63-4,-55-9,111 12,-81-4,-322 17,280 17,-43 3,-16-1,16 0,3 1,130-12,-85 1,110-9,-80 14,-37 3,139-18,-12-2,-1 3,1 3,-51 11,15 3,0-3,-1-5,-1-3,-109-2,91-7,-88-4,165 0,1-1,0-2,-49-18,13 4,7 4,-179-50,186 56,1 3,-1 2,-54 0,80 6,-17 1,0-2,-1-1,1-2,1-2,-55-15,38 6,0 1,-1 4,-111-8,-174 18,151 4,-2823-4,2979-1,-1-1,0-1,1-2,0-1,0-2,1-1,-49-21,49 16,0 2,0 2,-1 1,0 1,-40-2,-178 2,201 9,4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62B5-0727-4FE1-B35D-4CC400F0421B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0329-BDC0-4E94-85A6-029919402EA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2B49-901F-4A06-A293-97E642D291F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8AC0-DF40-478D-AC66-7E53B92DC39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4E-628F-4B07-B462-FEAA60A43C6F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892-6A72-4732-B216-4C6AC1274CD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02B0-6B64-4F60-8B09-8996E3F912FC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EBD-7946-447F-81B7-F8E13B1E0F6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E91673-9338-481D-B5F9-C19B4D8B220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E9A-D780-446F-844A-BE267EEAD3A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910-909F-4D24-AD23-A62C7BD67FC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3216-DF3C-46DB-A40A-96FF3C606000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A9-03EA-4B84-88A6-300F0BD51786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D0E-0FCD-4324-A628-FDB0CB3327D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9E-8B9A-41EE-9BA7-24325F3A2FA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F5E6-D73A-4AD2-857F-AF5620C48E9C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E721-8DEF-49EB-A280-ECA7ED0AF9E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7E68-D1AB-47D2-8C40-7F44C00C5B8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80732-B37C-40E8-9F5E-03F443E2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28BE-5C37-4395-AEA3-9D778815A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E</a:t>
            </a:r>
            <a:r>
              <a:rPr lang="en-US" sz="2400" dirty="0"/>
              <a:t>xtract</a:t>
            </a:r>
          </a:p>
          <a:p>
            <a:r>
              <a:rPr lang="en-US" sz="2400" u="sng" dirty="0"/>
              <a:t>T</a:t>
            </a:r>
            <a:r>
              <a:rPr lang="en-US" sz="2400" dirty="0"/>
              <a:t>ransform</a:t>
            </a:r>
          </a:p>
          <a:p>
            <a:r>
              <a:rPr lang="en-US" sz="2400" u="sng" dirty="0"/>
              <a:t>L</a:t>
            </a:r>
            <a:r>
              <a:rPr lang="en-US" sz="2400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290364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E0F25A-FDD9-4EAA-8468-5E42B34B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F45A86-1DB0-46FF-996D-617827A3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178" y="3714569"/>
            <a:ext cx="3090188" cy="576262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Parse RSS Feed (XML)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9DF6EFF-DBF2-4EF5-AEBE-557B1DB1E9B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1554" y="4400369"/>
            <a:ext cx="3049702" cy="29135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Parse the source page using Beautiful Soup with an XML parser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Determine the XML tag which represents each data “row”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Cycle through each instance of this tag and store the data in a series of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lists into a Pandas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371AD42-DDEA-4735-AEBE-F5D995230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07257" y="3714569"/>
            <a:ext cx="3063240" cy="576262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Digging Deeper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3D082F-8B1B-48DC-B20E-A615AC723B5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96702" y="4400369"/>
            <a:ext cx="3063240" cy="154590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Visit incident page for each fire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Grab the data tables, using Pandas </a:t>
            </a:r>
            <a:r>
              <a:rPr lang="en-US" i="1" dirty="0"/>
              <a:t>read_html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</a:t>
            </a:r>
            <a:r>
              <a:rPr lang="en-US" u="sng" dirty="0"/>
              <a:t>cause</a:t>
            </a:r>
            <a:r>
              <a:rPr lang="en-US" dirty="0"/>
              <a:t> and </a:t>
            </a:r>
            <a:r>
              <a:rPr lang="en-US" u="sng" dirty="0"/>
              <a:t>size</a:t>
            </a:r>
            <a:r>
              <a:rPr lang="en-US" dirty="0"/>
              <a:t> data from the tables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F609C2E-FA8A-4163-97B3-79D449A4F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75388" y="3714569"/>
            <a:ext cx="3070025" cy="576262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Reverse </a:t>
            </a:r>
            <a:r>
              <a:rPr lang="en-US" dirty="0" err="1"/>
              <a:t>Geomapping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CC14B43-D500-4796-9C2E-BD997F47420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75388" y="4400369"/>
            <a:ext cx="3070025" cy="145179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Feed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coordinates for each fire into Google’s </a:t>
            </a:r>
            <a:r>
              <a:rPr lang="en-US" dirty="0" err="1"/>
              <a:t>Geomapping</a:t>
            </a:r>
            <a:r>
              <a:rPr lang="en-US" dirty="0"/>
              <a:t> API to determine which state the fire is located in</a:t>
            </a:r>
          </a:p>
          <a:p>
            <a:pPr marL="285750" indent="-285750">
              <a:buFontTx/>
              <a:buChar char="-"/>
            </a:pPr>
            <a:r>
              <a:rPr lang="en-US" dirty="0"/>
              <a:t>(Used in generating choropleth map)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688F7-DECD-4ACE-98A4-5A7F972B86EE}"/>
              </a:ext>
            </a:extLst>
          </p:cNvPr>
          <p:cNvSpPr/>
          <p:nvPr/>
        </p:nvSpPr>
        <p:spPr>
          <a:xfrm>
            <a:off x="7224156" y="6242304"/>
            <a:ext cx="4724004" cy="5525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Result</a:t>
            </a:r>
            <a:r>
              <a:rPr lang="en-US" dirty="0"/>
              <a:t>: Complete Data (Pandas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FADBFB51-11E9-4AC2-9436-ECA855EEAC1E}"/>
              </a:ext>
            </a:extLst>
          </p:cNvPr>
          <p:cNvSpPr txBox="1">
            <a:spLocks/>
          </p:cNvSpPr>
          <p:nvPr/>
        </p:nvSpPr>
        <p:spPr>
          <a:xfrm>
            <a:off x="338946" y="2207680"/>
            <a:ext cx="9788554" cy="13973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Source:</a:t>
            </a:r>
          </a:p>
          <a:p>
            <a:r>
              <a:rPr lang="en-US" dirty="0"/>
              <a:t>National Wildfire Coordinating Group’s Incident Information System</a:t>
            </a:r>
          </a:p>
          <a:p>
            <a:r>
              <a:rPr lang="en-US" i="1" dirty="0"/>
              <a:t>https://inciweb.nwcg.gov/feeds/rss/incidents/</a:t>
            </a:r>
          </a:p>
        </p:txBody>
      </p:sp>
    </p:spTree>
    <p:extLst>
      <p:ext uri="{BB962C8B-B14F-4D97-AF65-F5344CB8AC3E}">
        <p14:creationId xmlns:p14="http://schemas.microsoft.com/office/powerpoint/2010/main" val="76166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68C9-4FDE-4376-B9AF-6EF9C0D5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6543-1791-4195-B1CD-E595B80B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77" y="2027326"/>
            <a:ext cx="3691598" cy="576262"/>
          </a:xfrm>
        </p:spPr>
        <p:txBody>
          <a:bodyPr/>
          <a:lstStyle/>
          <a:p>
            <a:r>
              <a:rPr lang="en-US" dirty="0"/>
              <a:t>Consolidate </a:t>
            </a:r>
            <a:r>
              <a:rPr lang="en-US" u="sng" dirty="0"/>
              <a:t>Fire Causes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F3519-D5CB-4F8B-B685-F42D72BE87D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70594" y="2839793"/>
            <a:ext cx="3049702" cy="29135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Unknown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 Investigation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Investigating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Unknown / Under Investigation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1A686-F0CE-44CA-9CCF-1BCF8837D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52788" y="2035527"/>
            <a:ext cx="3505480" cy="576262"/>
          </a:xfrm>
        </p:spPr>
        <p:txBody>
          <a:bodyPr/>
          <a:lstStyle/>
          <a:p>
            <a:r>
              <a:rPr lang="en-US" dirty="0"/>
              <a:t>Strip Fire </a:t>
            </a:r>
            <a:r>
              <a:rPr lang="en-US" u="sng" dirty="0"/>
              <a:t>Acreage</a:t>
            </a:r>
            <a:r>
              <a:rPr lang="en-US" dirty="0"/>
              <a:t> Value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174585-C5FA-43A4-B0A6-2E3009D65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6492" y="2019881"/>
            <a:ext cx="3070025" cy="576262"/>
          </a:xfrm>
        </p:spPr>
        <p:txBody>
          <a:bodyPr/>
          <a:lstStyle/>
          <a:p>
            <a:r>
              <a:rPr lang="en-US" dirty="0"/>
              <a:t>Handle data gaps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05253E-B639-4B27-B181-A8961D1F6AF6}"/>
              </a:ext>
            </a:extLst>
          </p:cNvPr>
          <p:cNvSpPr/>
          <p:nvPr/>
        </p:nvSpPr>
        <p:spPr>
          <a:xfrm>
            <a:off x="250554" y="2854091"/>
            <a:ext cx="3260013" cy="1244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/>
              <a:t>“Unknown”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“Under Investigation”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“Investigating”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“Unknown/Under Investigation”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6E586-6845-4889-82C3-42360FBB7622}"/>
              </a:ext>
            </a:extLst>
          </p:cNvPr>
          <p:cNvSpPr/>
          <p:nvPr/>
        </p:nvSpPr>
        <p:spPr>
          <a:xfrm>
            <a:off x="360283" y="4650565"/>
            <a:ext cx="3070034" cy="1244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“Unknown”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AA93F6-CC78-4632-A2E0-6CE6B3842F58}"/>
              </a:ext>
            </a:extLst>
          </p:cNvPr>
          <p:cNvSpPr/>
          <p:nvPr/>
        </p:nvSpPr>
        <p:spPr>
          <a:xfrm>
            <a:off x="1700784" y="4129698"/>
            <a:ext cx="463296" cy="475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62CAE9-7DA8-4A5F-8585-CAF254F8A6A0}"/>
              </a:ext>
            </a:extLst>
          </p:cNvPr>
          <p:cNvSpPr/>
          <p:nvPr/>
        </p:nvSpPr>
        <p:spPr>
          <a:xfrm>
            <a:off x="4093354" y="2855034"/>
            <a:ext cx="2859531" cy="1244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“213,945 Acres”</a:t>
            </a:r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FF04E3-DB80-4B3D-9A33-A89BD5006EE9}"/>
              </a:ext>
            </a:extLst>
          </p:cNvPr>
          <p:cNvSpPr/>
          <p:nvPr/>
        </p:nvSpPr>
        <p:spPr>
          <a:xfrm>
            <a:off x="4093353" y="4650565"/>
            <a:ext cx="2859531" cy="1244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“213,945”</a:t>
            </a:r>
            <a:endParaRPr lang="en-US" sz="2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92CDF74-0F3F-48E0-9300-D5410B54BDDA}"/>
              </a:ext>
            </a:extLst>
          </p:cNvPr>
          <p:cNvSpPr/>
          <p:nvPr/>
        </p:nvSpPr>
        <p:spPr>
          <a:xfrm>
            <a:off x="5291470" y="4123001"/>
            <a:ext cx="463296" cy="475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EF75C0-7260-4E23-A963-2C75814C160B}"/>
              </a:ext>
            </a:extLst>
          </p:cNvPr>
          <p:cNvSpPr/>
          <p:nvPr/>
        </p:nvSpPr>
        <p:spPr>
          <a:xfrm>
            <a:off x="7467997" y="2854091"/>
            <a:ext cx="2859531" cy="1244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[no data]</a:t>
            </a:r>
            <a:endParaRPr lang="en-US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3742CB-B2BF-487E-8BBF-7186B6D156C1}"/>
              </a:ext>
            </a:extLst>
          </p:cNvPr>
          <p:cNvSpPr/>
          <p:nvPr/>
        </p:nvSpPr>
        <p:spPr>
          <a:xfrm>
            <a:off x="7467996" y="4649622"/>
            <a:ext cx="2859531" cy="1244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“n/a”</a:t>
            </a:r>
            <a:endParaRPr lang="en-US" sz="24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F6AB37F-9E58-4EF6-853F-A3543015868F}"/>
              </a:ext>
            </a:extLst>
          </p:cNvPr>
          <p:cNvSpPr/>
          <p:nvPr/>
        </p:nvSpPr>
        <p:spPr>
          <a:xfrm>
            <a:off x="8666113" y="4122058"/>
            <a:ext cx="463296" cy="475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19F78-1A08-43EE-A5C3-66DFA45A6954}"/>
              </a:ext>
            </a:extLst>
          </p:cNvPr>
          <p:cNvSpPr/>
          <p:nvPr/>
        </p:nvSpPr>
        <p:spPr>
          <a:xfrm>
            <a:off x="7437120" y="6242304"/>
            <a:ext cx="4511040" cy="5525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Result</a:t>
            </a:r>
            <a:r>
              <a:rPr lang="en-US" dirty="0"/>
              <a:t>: Clean Data (Pandas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66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30A6A29-27A4-4537-A0E7-0FE2C3AB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24BFC-9941-4149-9D1F-F302E74A78C5}"/>
              </a:ext>
            </a:extLst>
          </p:cNvPr>
          <p:cNvSpPr/>
          <p:nvPr/>
        </p:nvSpPr>
        <p:spPr>
          <a:xfrm>
            <a:off x="7437120" y="6242304"/>
            <a:ext cx="4511040" cy="5525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Result</a:t>
            </a:r>
            <a:r>
              <a:rPr lang="en-US" dirty="0"/>
              <a:t>: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6B3CCE-5E55-4A78-891C-E1CEDFC1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6" y="2697814"/>
            <a:ext cx="7671402" cy="2410225"/>
          </a:xfrm>
          <a:prstGeom prst="rect">
            <a:avLst/>
          </a:prstGeom>
        </p:spPr>
      </p:pic>
      <p:pic>
        <p:nvPicPr>
          <p:cNvPr id="1026" name="Picture 2" descr="Vector drawing of blue database symbol | Free SVG">
            <a:extLst>
              <a:ext uri="{FF2B5EF4-FFF2-40B4-BE49-F238E27FC236}">
                <a16:creationId xmlns:a16="http://schemas.microsoft.com/office/drawing/2014/main" id="{2AADC15A-5A75-4911-88A4-F930C4A57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77" y="2371359"/>
            <a:ext cx="25995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D02813-A341-4CC1-8E44-8247A5F8D919}"/>
                  </a:ext>
                </a:extLst>
              </p14:cNvPr>
              <p14:cNvContentPartPr/>
              <p14:nvPr/>
            </p14:nvContentPartPr>
            <p14:xfrm>
              <a:off x="3845843" y="628982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D02813-A341-4CC1-8E44-8247A5F8D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1843" y="618182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BE5076-50CA-47F8-9649-F09B4B7B24B8}"/>
                  </a:ext>
                </a:extLst>
              </p14:cNvPr>
              <p14:cNvContentPartPr/>
              <p14:nvPr/>
            </p14:nvContentPartPr>
            <p14:xfrm>
              <a:off x="369323" y="4254741"/>
              <a:ext cx="5668200" cy="161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BE5076-50CA-47F8-9649-F09B4B7B24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83" y="4146741"/>
                <a:ext cx="577584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2941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0B8658-DE86-42E1-9D01-970FE6B6ABA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4B9E1-7F97-4662-8FB1-AC5A81D5A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13FBCD-4DF7-4ECF-9257-7B99D54993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 design</Template>
  <TotalTime>954</TotalTime>
  <Words>213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ETL Process</vt:lpstr>
      <vt:lpstr>Data Extraction</vt:lpstr>
      <vt:lpstr>Data Transformation</vt:lpstr>
      <vt:lpstr>Data 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russ mcgrath</dc:creator>
  <cp:lastModifiedBy>russ mcgrath</cp:lastModifiedBy>
  <cp:revision>12</cp:revision>
  <dcterms:created xsi:type="dcterms:W3CDTF">2020-12-10T00:18:54Z</dcterms:created>
  <dcterms:modified xsi:type="dcterms:W3CDTF">2020-12-10T17:00:04Z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