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6283a02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6283a02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6283a02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6283a02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rPr>
              <a:t>What is Single image super-resolution (SISR)? It’s a field of research that focuses on the recovery of high-resolution (HR) images from their low-resolution (LR) counterparts that have undergone a certain degradation process. This technology is mainly used for cloud storage and transmission to reduce costs. Therefore, most related products are ToB. We found that there are very limited ToC products and most of them do not work too well. Nobody wants to pay for that, right?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6283a02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6283a02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6283a02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6283a02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6c98984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6c98984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rPr>
              <a:t>For image SR, the LR image is obtained by applying a specific degradation process to its HR counterpart. Variations in this process can introduce different types of noise, blurring, or other artifacts, ultimately resulting in the loss of high-frequency information. </a:t>
            </a:r>
            <a:r>
              <a:rPr lang="en" sz="1300">
                <a:solidFill>
                  <a:srgbClr val="595959"/>
                </a:solidFill>
                <a:highlight>
                  <a:srgbClr val="FFFF00"/>
                </a:highlight>
              </a:rPr>
              <a:t>The primary objective of image SR methods is to recover as much high-frequency information as possible.</a:t>
            </a:r>
            <a:r>
              <a:rPr lang="en" sz="1300">
                <a:solidFill>
                  <a:srgbClr val="595959"/>
                </a:solidFill>
              </a:rPr>
              <a:t> There are many kinds of problems for image SR that depend on the degradation process or model. For most testing, the most commonly used degradation process is </a:t>
            </a:r>
            <a:r>
              <a:rPr lang="en" sz="1300">
                <a:solidFill>
                  <a:srgbClr val="595959"/>
                </a:solidFill>
                <a:highlight>
                  <a:srgbClr val="FFFF00"/>
                </a:highlight>
              </a:rPr>
              <a:t>bicubic down-sampling</a:t>
            </a:r>
            <a:r>
              <a:rPr lang="en" sz="1300">
                <a:solidFill>
                  <a:srgbClr val="595959"/>
                </a:solidFill>
              </a:rPr>
              <a:t>, which involves different downscaling factors. This classical degradation model makes an easy comparison for different image SR methods directly. In practice, a model performing pretty well under Bicubic degradation can also obtain consistent performance in other degradations or even other related applications. Therefore, we are going to use this degradation model to test our product’s validation.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6c98984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6c98984d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rgbClr val="595959"/>
                </a:solidFill>
              </a:rPr>
              <a:t>Traditional methods to solve this problem are mainly based on interpolation, like Bilinear and Bicubic, and example learning method such as sparse coding based methods. But SR problem is actually an underdetermined problem, which means the number of equations is less than the number of unknowns. These methods are not good at recovering high-frequency, detailed information of images. In recent times, methods based on neural networks (e.g. CNN and Transformer) have exhibited impressive performance for image restoration, especially image superresolution (SR). SRCNN first utilizes a three-layer convolutional neural network (CNN), achieving noteworthy enhancements over conventional SR methods (e.g., sparse coding based methods). However, the SR method based on CNN processes all channel features equally. Low resolution inputs contain a large amount of low-frequency information, which, along with high-frequency information, is treated equally and hinders the representation ability of CNN. So, numerous spatial and channel attention mechanisms are proposed to improve the reconstruction quality by assigning weight to different parts(features from different layers) of features. Apart from the development of large CNN models with high performance, Transformer proposed in the natural language processing (NLP) field is introduced to alternate CNN. The core component of the Transformer is the self-attention (SA) mechanism, which can directly model long-range dependencies for an accurate restoration. One advantage of this model is that the Transformer model has high parallelism and can simultaneously process multiple parts of input data without the need for sequential processing. This leads to significant acceleration in training and inference compared to sequence models such as recurrent neural networks (RNNs).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6e1020d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6e1020d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6c9898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6c9898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mailto:aowei8@bu.edu" TargetMode="External"/><Relationship Id="rId5" Type="http://schemas.openxmlformats.org/officeDocument/2006/relationships/hyperlink" Target="mailto:sydong@b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55" name="Google Shape;55;p13"/>
          <p:cNvSpPr txBox="1"/>
          <p:nvPr/>
        </p:nvSpPr>
        <p:spPr>
          <a:xfrm>
            <a:off x="324750" y="1409800"/>
            <a:ext cx="8494500" cy="3554700"/>
          </a:xfrm>
          <a:prstGeom prst="rect">
            <a:avLst/>
          </a:prstGeom>
          <a:noFill/>
          <a:ln>
            <a:noFill/>
          </a:ln>
        </p:spPr>
        <p:txBody>
          <a:bodyPr anchorCtr="0" anchor="t" bIns="91425" lIns="91425" spcFirstLastPara="1" rIns="91425" wrap="square" tIns="91425">
            <a:noAutofit/>
          </a:bodyPr>
          <a:lstStyle/>
          <a:p>
            <a:pPr indent="0" lvl="0" marL="3657600" rtl="0" algn="l">
              <a:spcBef>
                <a:spcPts val="0"/>
              </a:spcBef>
              <a:spcAft>
                <a:spcPts val="0"/>
              </a:spcAft>
              <a:buNone/>
            </a:pPr>
            <a:r>
              <a:rPr b="1" lang="en" sz="2400"/>
              <a:t>EC601 </a:t>
            </a:r>
            <a:endParaRPr b="1" sz="2400"/>
          </a:p>
          <a:p>
            <a:pPr indent="0" lvl="0" marL="0" rtl="0" algn="l">
              <a:spcBef>
                <a:spcPts val="0"/>
              </a:spcBef>
              <a:spcAft>
                <a:spcPts val="0"/>
              </a:spcAft>
              <a:buNone/>
            </a:pPr>
            <a:r>
              <a:rPr b="1" lang="en" sz="2400">
                <a:solidFill>
                  <a:srgbClr val="222222"/>
                </a:solidFill>
              </a:rPr>
              <a:t>Product Design in Electrical and Computer Engineering</a:t>
            </a:r>
            <a:endParaRPr b="1" sz="2400">
              <a:solidFill>
                <a:srgbClr val="222222"/>
              </a:solidFill>
            </a:endParaRPr>
          </a:p>
          <a:p>
            <a:pPr indent="0" lvl="0" marL="0" rtl="0" algn="l">
              <a:spcBef>
                <a:spcPts val="0"/>
              </a:spcBef>
              <a:spcAft>
                <a:spcPts val="0"/>
              </a:spcAft>
              <a:buNone/>
            </a:pPr>
            <a:r>
              <a:t/>
            </a:r>
            <a:endParaRPr b="1" sz="2200"/>
          </a:p>
          <a:p>
            <a:pPr indent="457200" lvl="0" marL="2743200" rtl="0" algn="l">
              <a:spcBef>
                <a:spcPts val="0"/>
              </a:spcBef>
              <a:spcAft>
                <a:spcPts val="0"/>
              </a:spcAft>
              <a:buNone/>
            </a:pPr>
            <a:r>
              <a:rPr b="1" lang="en" sz="2200"/>
              <a:t>  A1 Team 12</a:t>
            </a:r>
            <a:endParaRPr b="1" sz="2200"/>
          </a:p>
          <a:p>
            <a:pPr indent="457200" lvl="0" marL="1828800" rtl="0" algn="l">
              <a:spcBef>
                <a:spcPts val="0"/>
              </a:spcBef>
              <a:spcAft>
                <a:spcPts val="0"/>
              </a:spcAft>
              <a:buNone/>
            </a:pPr>
            <a:r>
              <a:rPr b="1" lang="en" sz="2200"/>
              <a:t>    High Resolution Images</a:t>
            </a:r>
            <a:endParaRPr b="1"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4114800" rtl="0" algn="l">
              <a:spcBef>
                <a:spcPts val="0"/>
              </a:spcBef>
              <a:spcAft>
                <a:spcPts val="0"/>
              </a:spcAft>
              <a:buNone/>
            </a:pPr>
            <a:r>
              <a:rPr lang="en" sz="2200"/>
              <a:t>Aowei Zhao      </a:t>
            </a:r>
            <a:r>
              <a:rPr lang="en" sz="2200" u="sng">
                <a:solidFill>
                  <a:schemeClr val="hlink"/>
                </a:solidFill>
                <a:hlinkClick r:id="rId4"/>
              </a:rPr>
              <a:t>aowei8@bu.edu</a:t>
            </a:r>
            <a:endParaRPr sz="2200"/>
          </a:p>
          <a:p>
            <a:pPr indent="0" lvl="0" marL="4114800" rtl="0" algn="l">
              <a:spcBef>
                <a:spcPts val="0"/>
              </a:spcBef>
              <a:spcAft>
                <a:spcPts val="0"/>
              </a:spcAft>
              <a:buNone/>
            </a:pPr>
            <a:r>
              <a:rPr lang="en" sz="2200"/>
              <a:t>Shuyuan Dong </a:t>
            </a:r>
            <a:r>
              <a:rPr lang="en" sz="2200" u="sng">
                <a:solidFill>
                  <a:schemeClr val="hlink"/>
                </a:solidFill>
                <a:hlinkClick r:id="rId5"/>
              </a:rPr>
              <a:t>sydong@bu.edu</a:t>
            </a:r>
            <a:endParaRPr sz="2200"/>
          </a:p>
          <a:p>
            <a:pPr indent="0" lvl="0" marL="0" rtl="0" algn="l">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61" name="Google Shape;61;p14"/>
          <p:cNvSpPr txBox="1"/>
          <p:nvPr/>
        </p:nvSpPr>
        <p:spPr>
          <a:xfrm>
            <a:off x="920850" y="992175"/>
            <a:ext cx="7302300" cy="3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Old Photos</a:t>
            </a:r>
            <a:endParaRPr b="1" sz="2400"/>
          </a:p>
          <a:p>
            <a:pPr indent="0" lvl="0" marL="0" rtl="0" algn="l">
              <a:spcBef>
                <a:spcPts val="0"/>
              </a:spcBef>
              <a:spcAft>
                <a:spcPts val="0"/>
              </a:spcAft>
              <a:buNone/>
            </a:pPr>
            <a:r>
              <a:rPr lang="en" sz="2400"/>
              <a:t>Blurry </a:t>
            </a:r>
            <a:endParaRPr sz="2400"/>
          </a:p>
          <a:p>
            <a:pPr indent="0" lvl="0" marL="0" rtl="0" algn="l">
              <a:spcBef>
                <a:spcPts val="0"/>
              </a:spcBef>
              <a:spcAft>
                <a:spcPts val="0"/>
              </a:spcAft>
              <a:buNone/>
            </a:pPr>
            <a:r>
              <a:rPr lang="en" sz="3700">
                <a:solidFill>
                  <a:srgbClr val="333333"/>
                </a:solidFill>
                <a:highlight>
                  <a:srgbClr val="FFFFFF"/>
                </a:highlight>
              </a:rPr>
              <a:t>😭</a:t>
            </a:r>
            <a:endParaRPr sz="3700">
              <a:solidFill>
                <a:srgbClr val="333333"/>
              </a:solidFill>
              <a:highlight>
                <a:srgbClr val="FFFFFF"/>
              </a:highlight>
            </a:endParaRPr>
          </a:p>
          <a:p>
            <a:pPr indent="0" lvl="0" marL="0" rtl="0" algn="l">
              <a:spcBef>
                <a:spcPts val="0"/>
              </a:spcBef>
              <a:spcAft>
                <a:spcPts val="0"/>
              </a:spcAft>
              <a:buNone/>
            </a:pPr>
            <a:r>
              <a:t/>
            </a:r>
            <a:endParaRPr sz="3700">
              <a:solidFill>
                <a:srgbClr val="333333"/>
              </a:solidFill>
              <a:highlight>
                <a:srgbClr val="FFFFFF"/>
              </a:highlight>
            </a:endParaRPr>
          </a:p>
          <a:p>
            <a:pPr indent="0" lvl="0" marL="0" rtl="0" algn="l">
              <a:spcBef>
                <a:spcPts val="0"/>
              </a:spcBef>
              <a:spcAft>
                <a:spcPts val="0"/>
              </a:spcAft>
              <a:buNone/>
            </a:pPr>
            <a:r>
              <a:rPr b="1" lang="en" sz="2400">
                <a:solidFill>
                  <a:srgbClr val="333333"/>
                </a:solidFill>
                <a:highlight>
                  <a:srgbClr val="FFFFFF"/>
                </a:highlight>
              </a:rPr>
              <a:t>Beautiful Images</a:t>
            </a:r>
            <a:endParaRPr b="1" sz="2400">
              <a:solidFill>
                <a:srgbClr val="333333"/>
              </a:solidFill>
              <a:highlight>
                <a:srgbClr val="FFFFFF"/>
              </a:highlight>
            </a:endParaRPr>
          </a:p>
          <a:p>
            <a:pPr indent="0" lvl="0" marL="0" rtl="0" algn="l">
              <a:spcBef>
                <a:spcPts val="0"/>
              </a:spcBef>
              <a:spcAft>
                <a:spcPts val="0"/>
              </a:spcAft>
              <a:buNone/>
            </a:pPr>
            <a:r>
              <a:rPr lang="en" sz="2200"/>
              <a:t>Distorted</a:t>
            </a:r>
            <a:endParaRPr sz="2200"/>
          </a:p>
          <a:p>
            <a:pPr indent="0" lvl="0" marL="0" rtl="0" algn="l">
              <a:spcBef>
                <a:spcPts val="0"/>
              </a:spcBef>
              <a:spcAft>
                <a:spcPts val="0"/>
              </a:spcAft>
              <a:buNone/>
            </a:pPr>
            <a:r>
              <a:rPr lang="en" sz="3700">
                <a:solidFill>
                  <a:srgbClr val="333333"/>
                </a:solidFill>
                <a:highlight>
                  <a:srgbClr val="FFFFFF"/>
                </a:highlight>
              </a:rPr>
              <a:t>😱</a:t>
            </a:r>
            <a:endParaRPr sz="2200"/>
          </a:p>
        </p:txBody>
      </p:sp>
      <p:sp>
        <p:nvSpPr>
          <p:cNvPr id="62" name="Google Shape;62;p14"/>
          <p:cNvSpPr txBox="1"/>
          <p:nvPr>
            <p:ph type="ctrTitle"/>
          </p:nvPr>
        </p:nvSpPr>
        <p:spPr>
          <a:xfrm>
            <a:off x="445975" y="448025"/>
            <a:ext cx="30228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User Stories</a:t>
            </a:r>
            <a:r>
              <a:rPr lang="en" sz="3000"/>
              <a:t>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68" name="Google Shape;68;p15"/>
          <p:cNvSpPr txBox="1"/>
          <p:nvPr/>
        </p:nvSpPr>
        <p:spPr>
          <a:xfrm>
            <a:off x="920850" y="992175"/>
            <a:ext cx="35619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Super Resolution(SR)</a:t>
            </a:r>
            <a:endParaRPr sz="2200"/>
          </a:p>
        </p:txBody>
      </p:sp>
      <p:pic>
        <p:nvPicPr>
          <p:cNvPr id="69" name="Google Shape;69;p15"/>
          <p:cNvPicPr preferRelativeResize="0"/>
          <p:nvPr/>
        </p:nvPicPr>
        <p:blipFill>
          <a:blip r:embed="rId4">
            <a:alphaModFix/>
          </a:blip>
          <a:stretch>
            <a:fillRect/>
          </a:stretch>
        </p:blipFill>
        <p:spPr>
          <a:xfrm>
            <a:off x="4014463" y="1753375"/>
            <a:ext cx="1115066" cy="893325"/>
          </a:xfrm>
          <a:prstGeom prst="rect">
            <a:avLst/>
          </a:prstGeom>
          <a:noFill/>
          <a:ln>
            <a:noFill/>
          </a:ln>
        </p:spPr>
      </p:pic>
      <p:pic>
        <p:nvPicPr>
          <p:cNvPr id="70" name="Google Shape;70;p15"/>
          <p:cNvPicPr preferRelativeResize="0"/>
          <p:nvPr/>
        </p:nvPicPr>
        <p:blipFill>
          <a:blip r:embed="rId5">
            <a:alphaModFix/>
          </a:blip>
          <a:stretch>
            <a:fillRect/>
          </a:stretch>
        </p:blipFill>
        <p:spPr>
          <a:xfrm>
            <a:off x="1980099" y="3353394"/>
            <a:ext cx="1115050" cy="819807"/>
          </a:xfrm>
          <a:prstGeom prst="rect">
            <a:avLst/>
          </a:prstGeom>
          <a:noFill/>
          <a:ln>
            <a:noFill/>
          </a:ln>
        </p:spPr>
      </p:pic>
      <p:pic>
        <p:nvPicPr>
          <p:cNvPr id="71" name="Google Shape;71;p15"/>
          <p:cNvPicPr preferRelativeResize="0"/>
          <p:nvPr/>
        </p:nvPicPr>
        <p:blipFill>
          <a:blip r:embed="rId5">
            <a:alphaModFix/>
          </a:blip>
          <a:stretch>
            <a:fillRect/>
          </a:stretch>
        </p:blipFill>
        <p:spPr>
          <a:xfrm>
            <a:off x="6030274" y="3353394"/>
            <a:ext cx="1115050" cy="819807"/>
          </a:xfrm>
          <a:prstGeom prst="rect">
            <a:avLst/>
          </a:prstGeom>
          <a:noFill/>
          <a:ln>
            <a:noFill/>
          </a:ln>
        </p:spPr>
      </p:pic>
      <p:cxnSp>
        <p:nvCxnSpPr>
          <p:cNvPr id="72" name="Google Shape;72;p15"/>
          <p:cNvCxnSpPr>
            <a:stCxn id="70" idx="0"/>
          </p:cNvCxnSpPr>
          <p:nvPr/>
        </p:nvCxnSpPr>
        <p:spPr>
          <a:xfrm flipH="1" rot="10800000">
            <a:off x="2537624" y="2555394"/>
            <a:ext cx="1834500" cy="798000"/>
          </a:xfrm>
          <a:prstGeom prst="straightConnector1">
            <a:avLst/>
          </a:prstGeom>
          <a:noFill/>
          <a:ln cap="flat" cmpd="sng" w="38100">
            <a:solidFill>
              <a:schemeClr val="dk2"/>
            </a:solidFill>
            <a:prstDash val="solid"/>
            <a:round/>
            <a:headEnd len="med" w="med" type="none"/>
            <a:tailEnd len="med" w="med" type="stealth"/>
          </a:ln>
        </p:spPr>
      </p:cxnSp>
      <p:cxnSp>
        <p:nvCxnSpPr>
          <p:cNvPr id="73" name="Google Shape;73;p15"/>
          <p:cNvCxnSpPr>
            <a:stCxn id="71" idx="0"/>
          </p:cNvCxnSpPr>
          <p:nvPr/>
        </p:nvCxnSpPr>
        <p:spPr>
          <a:xfrm rot="10800000">
            <a:off x="4768299" y="2544894"/>
            <a:ext cx="1819500" cy="808500"/>
          </a:xfrm>
          <a:prstGeom prst="straightConnector1">
            <a:avLst/>
          </a:prstGeom>
          <a:noFill/>
          <a:ln cap="flat" cmpd="sng" w="38100">
            <a:solidFill>
              <a:schemeClr val="dk2"/>
            </a:solidFill>
            <a:prstDash val="solid"/>
            <a:round/>
            <a:headEnd len="med" w="med" type="stealth"/>
            <a:tailEnd len="med" w="med" type="none"/>
          </a:ln>
        </p:spPr>
      </p:cxnSp>
      <p:sp>
        <p:nvSpPr>
          <p:cNvPr id="74" name="Google Shape;74;p15"/>
          <p:cNvSpPr txBox="1"/>
          <p:nvPr/>
        </p:nvSpPr>
        <p:spPr>
          <a:xfrm>
            <a:off x="2209275" y="2592825"/>
            <a:ext cx="1755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Degradation</a:t>
            </a:r>
            <a:endParaRPr/>
          </a:p>
        </p:txBody>
      </p:sp>
      <p:sp>
        <p:nvSpPr>
          <p:cNvPr id="75" name="Google Shape;75;p15"/>
          <p:cNvSpPr txBox="1"/>
          <p:nvPr/>
        </p:nvSpPr>
        <p:spPr>
          <a:xfrm>
            <a:off x="5709850" y="2592825"/>
            <a:ext cx="1755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Recovery</a:t>
            </a:r>
            <a:endParaRPr/>
          </a:p>
        </p:txBody>
      </p:sp>
      <p:sp>
        <p:nvSpPr>
          <p:cNvPr id="76" name="Google Shape;76;p15"/>
          <p:cNvSpPr txBox="1"/>
          <p:nvPr>
            <p:ph type="ctrTitle"/>
          </p:nvPr>
        </p:nvSpPr>
        <p:spPr>
          <a:xfrm>
            <a:off x="445975" y="448025"/>
            <a:ext cx="30228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Method</a:t>
            </a:r>
            <a:r>
              <a:rPr lang="en" sz="3000"/>
              <a:t>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pic>
        <p:nvPicPr>
          <p:cNvPr id="82" name="Google Shape;82;p16"/>
          <p:cNvPicPr preferRelativeResize="0"/>
          <p:nvPr/>
        </p:nvPicPr>
        <p:blipFill>
          <a:blip r:embed="rId4">
            <a:alphaModFix/>
          </a:blip>
          <a:stretch>
            <a:fillRect/>
          </a:stretch>
        </p:blipFill>
        <p:spPr>
          <a:xfrm>
            <a:off x="4572000" y="938650"/>
            <a:ext cx="4130474" cy="4130474"/>
          </a:xfrm>
          <a:prstGeom prst="rect">
            <a:avLst/>
          </a:prstGeom>
          <a:noFill/>
          <a:ln>
            <a:noFill/>
          </a:ln>
        </p:spPr>
      </p:pic>
      <p:sp>
        <p:nvSpPr>
          <p:cNvPr id="83" name="Google Shape;83;p16"/>
          <p:cNvSpPr txBox="1"/>
          <p:nvPr/>
        </p:nvSpPr>
        <p:spPr>
          <a:xfrm>
            <a:off x="1014875" y="1687188"/>
            <a:ext cx="2826900" cy="26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Not significant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Expensive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No!</a:t>
            </a:r>
            <a:endParaRPr b="1" sz="2400"/>
          </a:p>
        </p:txBody>
      </p:sp>
      <p:sp>
        <p:nvSpPr>
          <p:cNvPr id="84" name="Google Shape;84;p16"/>
          <p:cNvSpPr txBox="1"/>
          <p:nvPr/>
        </p:nvSpPr>
        <p:spPr>
          <a:xfrm>
            <a:off x="181675" y="4747200"/>
            <a:ext cx="8863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eference: https://www.x-design.com/quality/</a:t>
            </a:r>
            <a:endParaRPr/>
          </a:p>
        </p:txBody>
      </p:sp>
      <p:sp>
        <p:nvSpPr>
          <p:cNvPr id="85" name="Google Shape;85;p16"/>
          <p:cNvSpPr txBox="1"/>
          <p:nvPr>
            <p:ph type="ctrTitle"/>
          </p:nvPr>
        </p:nvSpPr>
        <p:spPr>
          <a:xfrm>
            <a:off x="445975" y="448025"/>
            <a:ext cx="30228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Demo</a:t>
            </a:r>
            <a:r>
              <a:rPr lang="en" sz="3000"/>
              <a:t>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91" name="Google Shape;91;p17"/>
          <p:cNvSpPr txBox="1"/>
          <p:nvPr/>
        </p:nvSpPr>
        <p:spPr>
          <a:xfrm>
            <a:off x="920850" y="992175"/>
            <a:ext cx="7302300" cy="3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Product Mission</a:t>
            </a:r>
            <a:endParaRPr b="1" sz="2400"/>
          </a:p>
          <a:p>
            <a:pPr indent="0" lvl="0" marL="0" rtl="0" algn="l">
              <a:spcBef>
                <a:spcPts val="0"/>
              </a:spcBef>
              <a:spcAft>
                <a:spcPts val="0"/>
              </a:spcAft>
              <a:buNone/>
            </a:pPr>
            <a:r>
              <a:rPr lang="en" sz="2400"/>
              <a:t>effective and free image SR API</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Target User</a:t>
            </a:r>
            <a:endParaRPr b="1" sz="2400"/>
          </a:p>
          <a:p>
            <a:pPr indent="0" lvl="0" marL="0" rtl="0" algn="l">
              <a:spcBef>
                <a:spcPts val="0"/>
              </a:spcBef>
              <a:spcAft>
                <a:spcPts val="0"/>
              </a:spcAft>
              <a:buNone/>
            </a:pPr>
            <a:r>
              <a:rPr lang="en" sz="2400"/>
              <a:t>no specific</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MVP</a:t>
            </a:r>
            <a:endParaRPr b="1" sz="2400"/>
          </a:p>
          <a:p>
            <a:pPr indent="0" lvl="0" marL="0" rtl="0" algn="l">
              <a:spcBef>
                <a:spcPts val="0"/>
              </a:spcBef>
              <a:spcAft>
                <a:spcPts val="0"/>
              </a:spcAft>
              <a:buNone/>
            </a:pPr>
            <a:r>
              <a:rPr lang="en" sz="2400"/>
              <a:t>upload and download </a:t>
            </a:r>
            <a:endParaRPr sz="2400"/>
          </a:p>
        </p:txBody>
      </p:sp>
      <p:sp>
        <p:nvSpPr>
          <p:cNvPr id="92" name="Google Shape;92;p17"/>
          <p:cNvSpPr txBox="1"/>
          <p:nvPr>
            <p:ph type="ctrTitle"/>
          </p:nvPr>
        </p:nvSpPr>
        <p:spPr>
          <a:xfrm>
            <a:off x="445975" y="448025"/>
            <a:ext cx="30228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Conclusion</a:t>
            </a:r>
            <a:r>
              <a:rPr lang="en" sz="3000"/>
              <a:t>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ctrTitle"/>
          </p:nvPr>
        </p:nvSpPr>
        <p:spPr>
          <a:xfrm>
            <a:off x="0" y="404400"/>
            <a:ext cx="3022800" cy="59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Description </a:t>
            </a:r>
            <a:endParaRPr sz="3000"/>
          </a:p>
        </p:txBody>
      </p:sp>
      <p:sp>
        <p:nvSpPr>
          <p:cNvPr id="98" name="Google Shape;98;p18"/>
          <p:cNvSpPr txBox="1"/>
          <p:nvPr>
            <p:ph idx="1" type="subTitle"/>
          </p:nvPr>
        </p:nvSpPr>
        <p:spPr>
          <a:xfrm>
            <a:off x="984400" y="1376750"/>
            <a:ext cx="6778800" cy="28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solidFill>
                  <a:schemeClr val="dk1"/>
                </a:solidFill>
              </a:rPr>
              <a:t>Degradation Process</a:t>
            </a:r>
            <a:endParaRPr b="1" sz="2600">
              <a:solidFill>
                <a:schemeClr val="dk1"/>
              </a:solidFill>
            </a:endParaRPr>
          </a:p>
          <a:p>
            <a:pPr indent="0" lvl="0" marL="0" rtl="0" algn="ctr">
              <a:spcBef>
                <a:spcPts val="0"/>
              </a:spcBef>
              <a:spcAft>
                <a:spcPts val="0"/>
              </a:spcAft>
              <a:buNone/>
            </a:pPr>
            <a:r>
              <a:t/>
            </a:r>
            <a:endParaRPr b="1" sz="2600">
              <a:solidFill>
                <a:schemeClr val="dk1"/>
              </a:solidFill>
            </a:endParaRPr>
          </a:p>
          <a:p>
            <a:pPr indent="0" lvl="0" marL="0" rtl="0" algn="l">
              <a:spcBef>
                <a:spcPts val="0"/>
              </a:spcBef>
              <a:spcAft>
                <a:spcPts val="0"/>
              </a:spcAft>
              <a:buClr>
                <a:schemeClr val="dk1"/>
              </a:buClr>
              <a:buSzPts val="1100"/>
              <a:buFont typeface="Arial"/>
              <a:buNone/>
            </a:pPr>
            <a:r>
              <a:rPr b="1" lang="en" sz="2600">
                <a:solidFill>
                  <a:schemeClr val="dk1"/>
                </a:solidFill>
              </a:rPr>
              <a:t>Primary Objective</a:t>
            </a:r>
            <a:endParaRPr b="1" sz="2600">
              <a:solidFill>
                <a:schemeClr val="dk1"/>
              </a:solidFill>
            </a:endParaRPr>
          </a:p>
          <a:p>
            <a:pPr indent="0" lvl="0" marL="0" rtl="0" algn="l">
              <a:spcBef>
                <a:spcPts val="0"/>
              </a:spcBef>
              <a:spcAft>
                <a:spcPts val="0"/>
              </a:spcAft>
              <a:buNone/>
            </a:pPr>
            <a:r>
              <a:t/>
            </a:r>
            <a:endParaRPr b="1" sz="2600">
              <a:solidFill>
                <a:schemeClr val="dk1"/>
              </a:solidFill>
            </a:endParaRPr>
          </a:p>
          <a:p>
            <a:pPr indent="0" lvl="0" marL="0" rtl="0" algn="l">
              <a:spcBef>
                <a:spcPts val="0"/>
              </a:spcBef>
              <a:spcAft>
                <a:spcPts val="0"/>
              </a:spcAft>
              <a:buClr>
                <a:schemeClr val="dk1"/>
              </a:buClr>
              <a:buSzPts val="1018"/>
              <a:buFont typeface="Arial"/>
              <a:buNone/>
            </a:pPr>
            <a:r>
              <a:rPr b="1" lang="en" sz="2605">
                <a:solidFill>
                  <a:schemeClr val="dk1"/>
                </a:solidFill>
              </a:rPr>
              <a:t>Bicubic Down-sampling</a:t>
            </a:r>
            <a:endParaRPr b="1" sz="2605">
              <a:solidFill>
                <a:schemeClr val="dk1"/>
              </a:solidFill>
            </a:endParaRPr>
          </a:p>
          <a:p>
            <a:pPr indent="0" lvl="0" marL="0" rtl="0" algn="l">
              <a:spcBef>
                <a:spcPts val="0"/>
              </a:spcBef>
              <a:spcAft>
                <a:spcPts val="0"/>
              </a:spcAft>
              <a:buNone/>
            </a:pPr>
            <a:r>
              <a:t/>
            </a:r>
            <a:endParaRPr b="1" sz="2600">
              <a:solidFill>
                <a:schemeClr val="dk1"/>
              </a:solidFill>
            </a:endParaRPr>
          </a:p>
        </p:txBody>
      </p:sp>
      <p:pic>
        <p:nvPicPr>
          <p:cNvPr id="99" name="Google Shape;99;p18"/>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374250" y="268213"/>
            <a:ext cx="6457200" cy="634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3000"/>
              <a:t>Solutions</a:t>
            </a:r>
            <a:endParaRPr sz="3000"/>
          </a:p>
        </p:txBody>
      </p:sp>
      <p:sp>
        <p:nvSpPr>
          <p:cNvPr id="105" name="Google Shape;105;p19"/>
          <p:cNvSpPr txBox="1"/>
          <p:nvPr>
            <p:ph idx="1" type="subTitle"/>
          </p:nvPr>
        </p:nvSpPr>
        <p:spPr>
          <a:xfrm>
            <a:off x="625775" y="1038925"/>
            <a:ext cx="7966200" cy="1000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018"/>
              <a:buNone/>
            </a:pPr>
            <a:r>
              <a:rPr b="1" lang="en" sz="2400">
                <a:solidFill>
                  <a:schemeClr val="dk1"/>
                </a:solidFill>
              </a:rPr>
              <a:t>Traditional way</a:t>
            </a:r>
            <a:endParaRPr b="1" sz="2400">
              <a:solidFill>
                <a:schemeClr val="dk1"/>
              </a:solidFill>
            </a:endParaRPr>
          </a:p>
          <a:p>
            <a:pPr indent="0" lvl="0" marL="0" rtl="0" algn="l">
              <a:lnSpc>
                <a:spcPct val="80000"/>
              </a:lnSpc>
              <a:spcBef>
                <a:spcPts val="0"/>
              </a:spcBef>
              <a:spcAft>
                <a:spcPts val="0"/>
              </a:spcAft>
              <a:buSzPts val="1018"/>
              <a:buNone/>
            </a:pPr>
            <a:r>
              <a:rPr lang="en" sz="2400">
                <a:solidFill>
                  <a:schemeClr val="dk1"/>
                </a:solidFill>
              </a:rPr>
              <a:t>helpful but limited</a:t>
            </a:r>
            <a:endParaRPr sz="2400">
              <a:solidFill>
                <a:schemeClr val="dk1"/>
              </a:solidFill>
            </a:endParaRPr>
          </a:p>
        </p:txBody>
      </p:sp>
      <p:pic>
        <p:nvPicPr>
          <p:cNvPr id="106" name="Google Shape;106;p19"/>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107" name="Google Shape;107;p19"/>
          <p:cNvSpPr txBox="1"/>
          <p:nvPr>
            <p:ph idx="1" type="subTitle"/>
          </p:nvPr>
        </p:nvSpPr>
        <p:spPr>
          <a:xfrm>
            <a:off x="632725" y="1937823"/>
            <a:ext cx="8126100" cy="89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2420">
                <a:solidFill>
                  <a:schemeClr val="dk1"/>
                </a:solidFill>
              </a:rPr>
              <a:t>Neural networks</a:t>
            </a:r>
            <a:endParaRPr b="1" sz="2420">
              <a:solidFill>
                <a:schemeClr val="dk1"/>
              </a:solidFill>
            </a:endParaRPr>
          </a:p>
          <a:p>
            <a:pPr indent="0" lvl="0" marL="0" rtl="0" algn="l">
              <a:lnSpc>
                <a:spcPct val="60000"/>
              </a:lnSpc>
              <a:spcBef>
                <a:spcPts val="1200"/>
              </a:spcBef>
              <a:spcAft>
                <a:spcPts val="1200"/>
              </a:spcAft>
              <a:buClr>
                <a:schemeClr val="dk1"/>
              </a:buClr>
              <a:buSzPts val="1018"/>
              <a:buFont typeface="Arial"/>
              <a:buNone/>
            </a:pPr>
            <a:r>
              <a:rPr lang="en" sz="2420">
                <a:solidFill>
                  <a:schemeClr val="dk1"/>
                </a:solidFill>
              </a:rPr>
              <a:t>better at recovering detailed information </a:t>
            </a:r>
            <a:endParaRPr sz="2420">
              <a:solidFill>
                <a:schemeClr val="dk1"/>
              </a:solidFill>
            </a:endParaRPr>
          </a:p>
        </p:txBody>
      </p:sp>
      <p:sp>
        <p:nvSpPr>
          <p:cNvPr id="108" name="Google Shape;108;p19"/>
          <p:cNvSpPr txBox="1"/>
          <p:nvPr>
            <p:ph idx="1" type="subTitle"/>
          </p:nvPr>
        </p:nvSpPr>
        <p:spPr>
          <a:xfrm>
            <a:off x="626850" y="2829425"/>
            <a:ext cx="7890300" cy="8916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b="1" lang="en" sz="2400">
                <a:solidFill>
                  <a:schemeClr val="dk1"/>
                </a:solidFill>
              </a:rPr>
              <a:t>Attention mechanism</a:t>
            </a:r>
            <a:endParaRPr b="1" sz="2400">
              <a:solidFill>
                <a:schemeClr val="dk1"/>
              </a:solidFill>
            </a:endParaRPr>
          </a:p>
          <a:p>
            <a:pPr indent="0" lvl="0" marL="0" rtl="0" algn="l">
              <a:lnSpc>
                <a:spcPct val="80000"/>
              </a:lnSpc>
              <a:spcBef>
                <a:spcPts val="1200"/>
              </a:spcBef>
              <a:spcAft>
                <a:spcPts val="1200"/>
              </a:spcAft>
              <a:buNone/>
            </a:pPr>
            <a:r>
              <a:rPr lang="en" sz="2400">
                <a:solidFill>
                  <a:schemeClr val="dk1"/>
                </a:solidFill>
              </a:rPr>
              <a:t>telling which part is more important</a:t>
            </a:r>
            <a:endParaRPr sz="2400">
              <a:solidFill>
                <a:schemeClr val="dk1"/>
              </a:solidFill>
            </a:endParaRPr>
          </a:p>
        </p:txBody>
      </p:sp>
      <p:sp>
        <p:nvSpPr>
          <p:cNvPr id="109" name="Google Shape;109;p19"/>
          <p:cNvSpPr txBox="1"/>
          <p:nvPr>
            <p:ph idx="1" type="subTitle"/>
          </p:nvPr>
        </p:nvSpPr>
        <p:spPr>
          <a:xfrm>
            <a:off x="632725" y="3721023"/>
            <a:ext cx="7966200" cy="89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2420">
                <a:solidFill>
                  <a:schemeClr val="dk1"/>
                </a:solidFill>
              </a:rPr>
              <a:t>Transformer</a:t>
            </a:r>
            <a:endParaRPr b="1" sz="2420">
              <a:solidFill>
                <a:schemeClr val="dk1"/>
              </a:solidFill>
            </a:endParaRPr>
          </a:p>
          <a:p>
            <a:pPr indent="0" lvl="0" marL="0" rtl="0" algn="l">
              <a:lnSpc>
                <a:spcPct val="60000"/>
              </a:lnSpc>
              <a:spcBef>
                <a:spcPts val="1200"/>
              </a:spcBef>
              <a:spcAft>
                <a:spcPts val="1200"/>
              </a:spcAft>
              <a:buSzPts val="1018"/>
              <a:buNone/>
            </a:pPr>
            <a:r>
              <a:rPr lang="en" sz="2420">
                <a:solidFill>
                  <a:schemeClr val="dk1"/>
                </a:solidFill>
              </a:rPr>
              <a:t>lighter and faster model</a:t>
            </a:r>
            <a:endParaRPr sz="242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374250" y="268213"/>
            <a:ext cx="6457200" cy="634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3000"/>
              <a:t>For Next</a:t>
            </a:r>
            <a:endParaRPr sz="3000"/>
          </a:p>
        </p:txBody>
      </p:sp>
      <p:sp>
        <p:nvSpPr>
          <p:cNvPr id="115" name="Google Shape;115;p20"/>
          <p:cNvSpPr txBox="1"/>
          <p:nvPr>
            <p:ph idx="1" type="subTitle"/>
          </p:nvPr>
        </p:nvSpPr>
        <p:spPr>
          <a:xfrm>
            <a:off x="742400" y="1415500"/>
            <a:ext cx="7966200" cy="3110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sz="2400">
                <a:solidFill>
                  <a:schemeClr val="dk1"/>
                </a:solidFill>
              </a:rPr>
              <a:t>Further Research</a:t>
            </a:r>
            <a:endParaRPr b="1" sz="2400">
              <a:solidFill>
                <a:schemeClr val="dk1"/>
              </a:solidFill>
            </a:endParaRPr>
          </a:p>
          <a:p>
            <a:pPr indent="0" lvl="0" marL="0" rtl="0" algn="l">
              <a:lnSpc>
                <a:spcPct val="80000"/>
              </a:lnSpc>
              <a:spcBef>
                <a:spcPts val="0"/>
              </a:spcBef>
              <a:spcAft>
                <a:spcPts val="0"/>
              </a:spcAft>
              <a:buSzPts val="1018"/>
              <a:buNone/>
            </a:pPr>
            <a:r>
              <a:t/>
            </a:r>
            <a:endParaRPr b="1" sz="2400">
              <a:solidFill>
                <a:schemeClr val="dk1"/>
              </a:solidFill>
            </a:endParaRPr>
          </a:p>
          <a:p>
            <a:pPr indent="0" lvl="0" marL="0" rtl="0" algn="l">
              <a:lnSpc>
                <a:spcPct val="80000"/>
              </a:lnSpc>
              <a:spcBef>
                <a:spcPts val="0"/>
              </a:spcBef>
              <a:spcAft>
                <a:spcPts val="0"/>
              </a:spcAft>
              <a:buSzPts val="1018"/>
              <a:buNone/>
            </a:pPr>
            <a:r>
              <a:t/>
            </a:r>
            <a:endParaRPr b="1" sz="2400">
              <a:solidFill>
                <a:schemeClr val="dk1"/>
              </a:solidFill>
            </a:endParaRPr>
          </a:p>
          <a:p>
            <a:pPr indent="0" lvl="0" marL="0" rtl="0" algn="l">
              <a:lnSpc>
                <a:spcPct val="80000"/>
              </a:lnSpc>
              <a:spcBef>
                <a:spcPts val="0"/>
              </a:spcBef>
              <a:spcAft>
                <a:spcPts val="0"/>
              </a:spcAft>
              <a:buSzPts val="1018"/>
              <a:buNone/>
            </a:pPr>
            <a:r>
              <a:t/>
            </a:r>
            <a:endParaRPr b="1" sz="2400">
              <a:solidFill>
                <a:schemeClr val="dk1"/>
              </a:solidFill>
            </a:endParaRPr>
          </a:p>
          <a:p>
            <a:pPr indent="0" lvl="0" marL="0" rtl="0" algn="l">
              <a:lnSpc>
                <a:spcPct val="80000"/>
              </a:lnSpc>
              <a:spcBef>
                <a:spcPts val="0"/>
              </a:spcBef>
              <a:spcAft>
                <a:spcPts val="0"/>
              </a:spcAft>
              <a:buSzPts val="1018"/>
              <a:buNone/>
            </a:pPr>
            <a:r>
              <a:rPr b="1" lang="en" sz="2400">
                <a:solidFill>
                  <a:schemeClr val="dk1"/>
                </a:solidFill>
              </a:rPr>
              <a:t>Test Test Test</a:t>
            </a:r>
            <a:endParaRPr b="1" sz="2400">
              <a:solidFill>
                <a:schemeClr val="dk1"/>
              </a:solidFill>
            </a:endParaRPr>
          </a:p>
          <a:p>
            <a:pPr indent="0" lvl="0" marL="0" rtl="0" algn="l">
              <a:lnSpc>
                <a:spcPct val="80000"/>
              </a:lnSpc>
              <a:spcBef>
                <a:spcPts val="0"/>
              </a:spcBef>
              <a:spcAft>
                <a:spcPts val="0"/>
              </a:spcAft>
              <a:buSzPts val="1018"/>
              <a:buNone/>
            </a:pPr>
            <a:r>
              <a:t/>
            </a:r>
            <a:endParaRPr b="1" sz="2400">
              <a:solidFill>
                <a:schemeClr val="dk1"/>
              </a:solidFill>
            </a:endParaRPr>
          </a:p>
          <a:p>
            <a:pPr indent="0" lvl="0" marL="0" rtl="0" algn="l">
              <a:lnSpc>
                <a:spcPct val="80000"/>
              </a:lnSpc>
              <a:spcBef>
                <a:spcPts val="0"/>
              </a:spcBef>
              <a:spcAft>
                <a:spcPts val="0"/>
              </a:spcAft>
              <a:buSzPts val="1018"/>
              <a:buNone/>
            </a:pPr>
            <a:r>
              <a:t/>
            </a:r>
            <a:endParaRPr b="1" sz="2400">
              <a:solidFill>
                <a:schemeClr val="dk1"/>
              </a:solidFill>
            </a:endParaRPr>
          </a:p>
        </p:txBody>
      </p:sp>
      <p:pic>
        <p:nvPicPr>
          <p:cNvPr id="116" name="Google Shape;116;p20"/>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22613" l="38046" r="14519" t="18968"/>
          <a:stretch/>
        </p:blipFill>
        <p:spPr>
          <a:xfrm>
            <a:off x="7145325" y="231975"/>
            <a:ext cx="1563275" cy="706675"/>
          </a:xfrm>
          <a:prstGeom prst="rect">
            <a:avLst/>
          </a:prstGeom>
          <a:noFill/>
          <a:ln>
            <a:noFill/>
          </a:ln>
        </p:spPr>
      </p:pic>
      <p:sp>
        <p:nvSpPr>
          <p:cNvPr id="122" name="Google Shape;122;p21"/>
          <p:cNvSpPr txBox="1"/>
          <p:nvPr/>
        </p:nvSpPr>
        <p:spPr>
          <a:xfrm>
            <a:off x="1700850" y="1706850"/>
            <a:ext cx="5742300" cy="17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800"/>
              <a:t>T</a:t>
            </a:r>
            <a:r>
              <a:rPr b="1" lang="en" sz="7800"/>
              <a:t>hank You!</a:t>
            </a:r>
            <a:endParaRPr sz="7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