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EDA4D8-8927-4F0B-B8CF-906767344370}">
  <a:tblStyle styleId="{B5EDA4D8-8927-4F0B-B8CF-9067673443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f28eac76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f28eac76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28eac76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28eac76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28eac76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28eac76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0d3bd2d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0d3bd2d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0d3bd2d9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0d3bd2d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1f167ff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1f167ff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28eac76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28eac76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0d3bd2d9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0d3bd2d9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28eac7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28eac7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28eac76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28eac76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f288d8e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f288d8e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28eac76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28eac76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28eac76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28eac76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0d3bd2d9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0d3bd2d9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QjmS3ehtq4_w94mlWGSv1gFwNwpNHCEZ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hyperlink" Target="http://drive.google.com/file/d/1EpNHABlXe8DbRQasCluwsP5aJbv2upKv/view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pdf/2010.07061" TargetMode="External"/><Relationship Id="rId4" Type="http://schemas.openxmlformats.org/officeDocument/2006/relationships/hyperlink" Target="https://github.com/magenta/magenta" TargetMode="External"/><Relationship Id="rId5" Type="http://schemas.openxmlformats.org/officeDocument/2006/relationships/hyperlink" Target="https://openai.com/research/musenet" TargetMode="External"/><Relationship Id="rId6" Type="http://schemas.openxmlformats.org/officeDocument/2006/relationships/hyperlink" Target="http://mogren.one/publications/2016/c-rnn-gan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Generation with Generative Adversarial Networks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2087150"/>
            <a:ext cx="81837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owei Zhao, Shuyuan Dong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55525" y="3210675"/>
            <a:ext cx="5776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CS/ECE 523 Deep Learning Project</a:t>
            </a:r>
            <a:endParaRPr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Boston University</a:t>
            </a:r>
            <a:endParaRPr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62" name="Google Shape;162;p22" title="test_result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25" y="21828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2400" y="1000200"/>
            <a:ext cx="6133548" cy="336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472375" y="1484000"/>
            <a:ext cx="17604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Piano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Mixed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5" name="Google Shape;165;p22" title="multi-instrument music.wav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25" y="3478399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Have done: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Model realization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Basic evaluation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Will do: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Add layers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Train one style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[1] Qiuqiang Kong, Bochen Li, Jitong Chen, and Yuxuan Wang. "GiantMIDI-Piano: A large-scale MIDI dataset for classical piano music." arXiv preprint arXiv:2010.07061 (2020). </a:t>
            </a:r>
            <a:r>
              <a:rPr lang="en" sz="1200" u="sng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https://arxiv.org/pdf/2010.07061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[2] </a:t>
            </a: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https://github.com/magenta/magenta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[3] </a:t>
            </a: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https://openai.com/research/musenet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[4] MuseGAN : Multi track sequential GANs for symbolic music generation and accompaniment,” AAAI 2018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[5] C-RNN-GAN: Continuous recurrent neural networks with adversarial training. </a:t>
            </a: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http://mogren.one/publications/2016/c-rnn-gan/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</a:rPr>
              <a:t>THANK YOU!</a:t>
            </a:r>
            <a:endParaRPr b="1" sz="4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</a:rPr>
              <a:t>&amp;</a:t>
            </a:r>
            <a:endParaRPr b="1" sz="4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000">
                <a:solidFill>
                  <a:schemeClr val="dk2"/>
                </a:solidFill>
              </a:rPr>
              <a:t>QUESTIONS?</a:t>
            </a:r>
            <a:endParaRPr b="1" sz="4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175" y="1359987"/>
            <a:ext cx="4434025" cy="266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1200" y="2021849"/>
            <a:ext cx="2452798" cy="134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044788"/>
            <a:ext cx="2369102" cy="1297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6"/>
          <p:cNvCxnSpPr/>
          <p:nvPr/>
        </p:nvCxnSpPr>
        <p:spPr>
          <a:xfrm>
            <a:off x="283250" y="3549525"/>
            <a:ext cx="18078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6"/>
          <p:cNvCxnSpPr/>
          <p:nvPr/>
        </p:nvCxnSpPr>
        <p:spPr>
          <a:xfrm>
            <a:off x="6936350" y="3558575"/>
            <a:ext cx="191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6"/>
          <p:cNvSpPr txBox="1"/>
          <p:nvPr/>
        </p:nvSpPr>
        <p:spPr>
          <a:xfrm>
            <a:off x="192850" y="3658025"/>
            <a:ext cx="2232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 </a:t>
            </a: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training</a:t>
            </a: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midis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6778100" y="3751475"/>
            <a:ext cx="2232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Generating new midi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60425"/>
            <a:ext cx="83784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Music generator: given one style and some instruments, generate a piece of music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Input: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Style(choose one): random, jazz, 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classical, pop, …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Instruments(Y/N):  piano, drum, guitar, bass, …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Output: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Audio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92075" y="1175150"/>
            <a:ext cx="83784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Musical Structure is Complex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Evaluation is Subjective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Music is Diverse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… 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50578" t="0"/>
          <a:stretch/>
        </p:blipFill>
        <p:spPr>
          <a:xfrm>
            <a:off x="4993050" y="554350"/>
            <a:ext cx="3182274" cy="42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OpenAI MuseNet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Transformer and attention layers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Magenta Piano Genie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CNN, encoder and decoder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</a:t>
            </a:r>
            <a:r>
              <a:rPr lang="en">
                <a:solidFill>
                  <a:schemeClr val="dk2"/>
                </a:solidFill>
              </a:rPr>
              <a:t>use</a:t>
            </a:r>
            <a:r>
              <a:rPr lang="en">
                <a:solidFill>
                  <a:schemeClr val="dk2"/>
                </a:solidFill>
              </a:rPr>
              <a:t>GAN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GAN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2254679" y="3740103"/>
            <a:ext cx="1170600" cy="3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LSTM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3922683" y="3740103"/>
            <a:ext cx="1170600" cy="3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LSTM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7" name="Google Shape;87;p17"/>
          <p:cNvCxnSpPr>
            <a:stCxn id="85" idx="3"/>
            <a:endCxn id="86" idx="1"/>
          </p:cNvCxnSpPr>
          <p:nvPr/>
        </p:nvCxnSpPr>
        <p:spPr>
          <a:xfrm>
            <a:off x="3425279" y="3918903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7"/>
          <p:cNvCxnSpPr>
            <a:endCxn id="85" idx="1"/>
          </p:cNvCxnSpPr>
          <p:nvPr/>
        </p:nvCxnSpPr>
        <p:spPr>
          <a:xfrm flipH="1" rot="10800000">
            <a:off x="1528379" y="3918903"/>
            <a:ext cx="726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7"/>
          <p:cNvSpPr/>
          <p:nvPr/>
        </p:nvSpPr>
        <p:spPr>
          <a:xfrm>
            <a:off x="5590688" y="3743134"/>
            <a:ext cx="1170600" cy="3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LSTM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" name="Google Shape;90;p17"/>
          <p:cNvCxnSpPr>
            <a:endCxn id="89" idx="1"/>
          </p:cNvCxnSpPr>
          <p:nvPr/>
        </p:nvCxnSpPr>
        <p:spPr>
          <a:xfrm>
            <a:off x="5093588" y="3921934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/>
          <p:nvPr/>
        </p:nvCxnSpPr>
        <p:spPr>
          <a:xfrm flipH="1" rot="10800000">
            <a:off x="6761275" y="3915562"/>
            <a:ext cx="726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7"/>
          <p:cNvSpPr/>
          <p:nvPr/>
        </p:nvSpPr>
        <p:spPr>
          <a:xfrm>
            <a:off x="2254654" y="4344079"/>
            <a:ext cx="4506600" cy="40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Random noise (fake data)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2254679" y="3055804"/>
            <a:ext cx="1170600" cy="3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FCs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3922683" y="3055804"/>
            <a:ext cx="1170600" cy="3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FCs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5590688" y="3058836"/>
            <a:ext cx="1170600" cy="3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FCs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6" name="Google Shape;96;p17"/>
          <p:cNvCxnSpPr>
            <a:stCxn id="85" idx="0"/>
            <a:endCxn id="93" idx="2"/>
          </p:cNvCxnSpPr>
          <p:nvPr/>
        </p:nvCxnSpPr>
        <p:spPr>
          <a:xfrm rot="10800000">
            <a:off x="2839979" y="3413403"/>
            <a:ext cx="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>
            <a:stCxn id="86" idx="0"/>
            <a:endCxn id="94" idx="2"/>
          </p:cNvCxnSpPr>
          <p:nvPr/>
        </p:nvCxnSpPr>
        <p:spPr>
          <a:xfrm rot="10800000">
            <a:off x="4507983" y="3413403"/>
            <a:ext cx="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>
            <a:stCxn id="89" idx="0"/>
            <a:endCxn id="95" idx="2"/>
          </p:cNvCxnSpPr>
          <p:nvPr/>
        </p:nvCxnSpPr>
        <p:spPr>
          <a:xfrm rot="10800000">
            <a:off x="6175988" y="3416434"/>
            <a:ext cx="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>
            <a:endCxn id="85" idx="2"/>
          </p:cNvCxnSpPr>
          <p:nvPr/>
        </p:nvCxnSpPr>
        <p:spPr>
          <a:xfrm rot="10800000">
            <a:off x="2839979" y="4097703"/>
            <a:ext cx="7890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>
            <a:stCxn id="92" idx="0"/>
            <a:endCxn id="86" idx="2"/>
          </p:cNvCxnSpPr>
          <p:nvPr/>
        </p:nvCxnSpPr>
        <p:spPr>
          <a:xfrm rot="10800000">
            <a:off x="4507954" y="4097779"/>
            <a:ext cx="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>
            <a:endCxn id="89" idx="2"/>
          </p:cNvCxnSpPr>
          <p:nvPr/>
        </p:nvCxnSpPr>
        <p:spPr>
          <a:xfrm flipH="1" rot="10800000">
            <a:off x="6043988" y="4100734"/>
            <a:ext cx="1320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 txBox="1"/>
          <p:nvPr/>
        </p:nvSpPr>
        <p:spPr>
          <a:xfrm>
            <a:off x="333812" y="3631968"/>
            <a:ext cx="13332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generator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2286546" y="2368474"/>
            <a:ext cx="1170600" cy="3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Bidirectional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LSTM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3954550" y="2368474"/>
            <a:ext cx="1170600" cy="3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Bidirectional 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LSTM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5" name="Google Shape;105;p17"/>
          <p:cNvCxnSpPr>
            <a:stCxn id="103" idx="3"/>
            <a:endCxn id="104" idx="1"/>
          </p:cNvCxnSpPr>
          <p:nvPr/>
        </p:nvCxnSpPr>
        <p:spPr>
          <a:xfrm>
            <a:off x="3457146" y="2547274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>
            <a:endCxn id="103" idx="1"/>
          </p:cNvCxnSpPr>
          <p:nvPr/>
        </p:nvCxnSpPr>
        <p:spPr>
          <a:xfrm flipH="1" rot="10800000">
            <a:off x="1560246" y="2547274"/>
            <a:ext cx="726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7"/>
          <p:cNvSpPr/>
          <p:nvPr/>
        </p:nvSpPr>
        <p:spPr>
          <a:xfrm>
            <a:off x="5622555" y="2371506"/>
            <a:ext cx="1170600" cy="3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Bidirectional 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LSTM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8" name="Google Shape;108;p17"/>
          <p:cNvCxnSpPr>
            <a:endCxn id="107" idx="1"/>
          </p:cNvCxnSpPr>
          <p:nvPr/>
        </p:nvCxnSpPr>
        <p:spPr>
          <a:xfrm>
            <a:off x="5125455" y="2550306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/>
          <p:nvPr/>
        </p:nvCxnSpPr>
        <p:spPr>
          <a:xfrm flipH="1" rot="10800000">
            <a:off x="6793142" y="2543934"/>
            <a:ext cx="726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7"/>
          <p:cNvSpPr/>
          <p:nvPr/>
        </p:nvSpPr>
        <p:spPr>
          <a:xfrm>
            <a:off x="2286546" y="1684176"/>
            <a:ext cx="1170600" cy="3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FCs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3954550" y="1684176"/>
            <a:ext cx="1170600" cy="3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FCs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5622555" y="1687207"/>
            <a:ext cx="1170600" cy="3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FCs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3" name="Google Shape;113;p17"/>
          <p:cNvCxnSpPr>
            <a:stCxn id="103" idx="0"/>
            <a:endCxn id="110" idx="2"/>
          </p:cNvCxnSpPr>
          <p:nvPr/>
        </p:nvCxnSpPr>
        <p:spPr>
          <a:xfrm rot="10800000">
            <a:off x="2871846" y="2041774"/>
            <a:ext cx="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>
            <a:stCxn id="104" idx="0"/>
            <a:endCxn id="111" idx="2"/>
          </p:cNvCxnSpPr>
          <p:nvPr/>
        </p:nvCxnSpPr>
        <p:spPr>
          <a:xfrm rot="10800000">
            <a:off x="4539850" y="2041774"/>
            <a:ext cx="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>
            <a:stCxn id="107" idx="0"/>
            <a:endCxn id="112" idx="2"/>
          </p:cNvCxnSpPr>
          <p:nvPr/>
        </p:nvCxnSpPr>
        <p:spPr>
          <a:xfrm rot="10800000">
            <a:off x="6207855" y="2044806"/>
            <a:ext cx="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 txBox="1"/>
          <p:nvPr/>
        </p:nvSpPr>
        <p:spPr>
          <a:xfrm>
            <a:off x="239375" y="2288223"/>
            <a:ext cx="16629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discriminator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 rot="10800000">
            <a:off x="2839973" y="2729104"/>
            <a:ext cx="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/>
          <p:nvPr/>
        </p:nvCxnSpPr>
        <p:spPr>
          <a:xfrm rot="10800000">
            <a:off x="4507977" y="2727600"/>
            <a:ext cx="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/>
          <p:nvPr/>
        </p:nvCxnSpPr>
        <p:spPr>
          <a:xfrm rot="10800000">
            <a:off x="6207848" y="2730631"/>
            <a:ext cx="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/>
          <p:nvPr/>
        </p:nvCxnSpPr>
        <p:spPr>
          <a:xfrm flipH="1">
            <a:off x="1727646" y="2460175"/>
            <a:ext cx="558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7"/>
          <p:cNvCxnSpPr/>
          <p:nvPr/>
        </p:nvCxnSpPr>
        <p:spPr>
          <a:xfrm rot="10800000">
            <a:off x="3472805" y="2447365"/>
            <a:ext cx="480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/>
          <p:nvPr/>
        </p:nvCxnSpPr>
        <p:spPr>
          <a:xfrm rot="10800000">
            <a:off x="5133415" y="2447365"/>
            <a:ext cx="480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/>
          <p:nvPr/>
        </p:nvCxnSpPr>
        <p:spPr>
          <a:xfrm flipH="1">
            <a:off x="6798749" y="2455765"/>
            <a:ext cx="5658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7"/>
          <p:cNvSpPr txBox="1"/>
          <p:nvPr/>
        </p:nvSpPr>
        <p:spPr>
          <a:xfrm>
            <a:off x="7749726" y="1435025"/>
            <a:ext cx="1347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42424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To capture past and future context 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5" name="Google Shape;125;p17"/>
          <p:cNvCxnSpPr/>
          <p:nvPr/>
        </p:nvCxnSpPr>
        <p:spPr>
          <a:xfrm flipH="1" rot="10800000">
            <a:off x="6761251" y="1755450"/>
            <a:ext cx="989100" cy="4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 txBox="1"/>
          <p:nvPr/>
        </p:nvSpPr>
        <p:spPr>
          <a:xfrm>
            <a:off x="375950" y="124075"/>
            <a:ext cx="1248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RNN+GAN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 rot="10800000">
            <a:off x="2839972" y="1354449"/>
            <a:ext cx="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7"/>
          <p:cNvCxnSpPr/>
          <p:nvPr/>
        </p:nvCxnSpPr>
        <p:spPr>
          <a:xfrm rot="10800000">
            <a:off x="4507976" y="1354449"/>
            <a:ext cx="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7"/>
          <p:cNvCxnSpPr/>
          <p:nvPr/>
        </p:nvCxnSpPr>
        <p:spPr>
          <a:xfrm rot="10800000">
            <a:off x="6175981" y="1357481"/>
            <a:ext cx="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Workpipe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311700" y="1152475"/>
            <a:ext cx="8676600" cy="3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</a:t>
            </a: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MIDI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Parsing (.</a:t>
            </a:r>
            <a:r>
              <a:rPr lang="en" sz="10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parser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Sequence Preparation (.</a:t>
            </a:r>
            <a:r>
              <a:rPr lang="en" sz="10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prepare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MIDI File Generation (.</a:t>
            </a:r>
            <a:r>
              <a:rPr lang="en" sz="10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Class </a:t>
            </a:r>
            <a:r>
              <a:rPr b="1" lang="en" sz="1500">
                <a:solidFill>
                  <a:srgbClr val="0D0D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Generator (.</a:t>
            </a:r>
            <a:r>
              <a:rPr lang="en" sz="1050">
                <a:solidFill>
                  <a:srgbClr val="0D0D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build_generator</a:t>
            </a: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Discriminator (.</a:t>
            </a:r>
            <a:r>
              <a:rPr lang="en" sz="1050">
                <a:solidFill>
                  <a:srgbClr val="0D0D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build_discriminator</a:t>
            </a: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Model Training (.</a:t>
            </a:r>
            <a:r>
              <a:rPr lang="en" sz="1050">
                <a:solidFill>
                  <a:srgbClr val="0D0D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Loss Plotting (.</a:t>
            </a:r>
            <a:r>
              <a:rPr lang="en" sz="1050">
                <a:solidFill>
                  <a:srgbClr val="0D0D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plot_loss</a:t>
            </a: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Model Saving (.</a:t>
            </a:r>
            <a:r>
              <a:rPr lang="en" sz="1050">
                <a:solidFill>
                  <a:srgbClr val="0D0D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Music Generation (.</a:t>
            </a:r>
            <a:r>
              <a:rPr lang="en" sz="1050">
                <a:solidFill>
                  <a:srgbClr val="0D0D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generate</a:t>
            </a: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(s)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02">
                <a:solidFill>
                  <a:schemeClr val="dk2"/>
                </a:solidFill>
              </a:rPr>
              <a:t>GiantMIDI-Piano</a:t>
            </a:r>
            <a:endParaRPr sz="180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802">
                <a:solidFill>
                  <a:schemeClr val="dk2"/>
                </a:solidFill>
              </a:rPr>
              <a:t>https://github.com/bytedance/GiantMIDI-Piano</a:t>
            </a:r>
            <a:endParaRPr sz="1802">
              <a:solidFill>
                <a:schemeClr val="dk2"/>
              </a:solidFill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b="1119" l="3100" r="-3100" t="-1120"/>
          <a:stretch/>
        </p:blipFill>
        <p:spPr>
          <a:xfrm>
            <a:off x="2516438" y="1296575"/>
            <a:ext cx="4111125" cy="26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metric(s)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5071575" y="2420575"/>
            <a:ext cx="282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311700" y="1228538"/>
            <a:ext cx="69567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Hard to define good/bad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Country vs. 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Metal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0" name="Google Shape;150;p20"/>
          <p:cNvGraphicFramePr/>
          <p:nvPr/>
        </p:nvGraphicFramePr>
        <p:xfrm>
          <a:off x="952500" y="218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{B5EDA4D8-8927-4F0B-B8CF-906767344370}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 RNN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RNN+GAN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Rhythmic Complexity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Pitch Rhythm Stability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Music Theory Consistency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0.3086956521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0.4078431372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Diversity Evaluation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427" y="1152475"/>
            <a:ext cx="4363125" cy="34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